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261"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584" y="-180"/>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90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AE4D991-CBD9-48F4-BE3D-7E89F0FAE16A}" type="datetimeFigureOut">
              <a:rPr lang="en-US" smtClean="0"/>
              <a:pPr/>
              <a:t>8/21/2020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Copyright © 2008 Wolters Kluwer. Published by Lippincott Williams &amp; Wilkins.</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77F944-9692-4003-B5CB-E0671FD2E8F8}" type="slidenum">
              <a:rPr lang="en-US" smtClean="0"/>
              <a:pPr/>
              <a:t>‹#›</a:t>
            </a:fld>
            <a:endParaRPr lang="en-US"/>
          </a:p>
        </p:txBody>
      </p:sp>
    </p:spTree>
    <p:extLst>
      <p:ext uri="{BB962C8B-B14F-4D97-AF65-F5344CB8AC3E}">
        <p14:creationId xmlns:p14="http://schemas.microsoft.com/office/powerpoint/2010/main" val="9745096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2C85E7-246D-4323-8854-CA36C40F949E}" type="datetimeFigureOut">
              <a:rPr lang="en-US" smtClean="0"/>
              <a:pPr/>
              <a:t>8/21/2020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Copyright © 2008 Wolters Kluwer. Published by Lippincott Williams &amp; Wilkins.</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7BEC0-D6FB-4CE9-BBEF-79CAAEC444A1}" type="slidenum">
              <a:rPr lang="en-US" smtClean="0"/>
              <a:pPr/>
              <a:t>‹#›</a:t>
            </a:fld>
            <a:endParaRPr lang="en-US"/>
          </a:p>
        </p:txBody>
      </p:sp>
    </p:spTree>
    <p:extLst>
      <p:ext uri="{BB962C8B-B14F-4D97-AF65-F5344CB8AC3E}">
        <p14:creationId xmlns:p14="http://schemas.microsoft.com/office/powerpoint/2010/main" val="1366326537"/>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062CF3-1F58-4607-89BC-A462E955FE3C}" type="datetime1">
              <a:rPr lang="en-US" smtClean="0"/>
              <a:pPr/>
              <a:t>8/21/2020</a:t>
            </a:fld>
            <a:endParaRPr lang="en-US"/>
          </a:p>
        </p:txBody>
      </p:sp>
      <p:sp>
        <p:nvSpPr>
          <p:cNvPr id="5" name="Footer Placeholder 4"/>
          <p:cNvSpPr>
            <a:spLocks noGrp="1"/>
          </p:cNvSpPr>
          <p:nvPr>
            <p:ph type="ftr" sz="quarter" idx="11"/>
          </p:nvPr>
        </p:nvSpPr>
        <p:spPr/>
        <p:txBody>
          <a:bodyPr/>
          <a:lstStyle/>
          <a:p>
            <a:r>
              <a:rPr lang="en-US" smtClean="0"/>
              <a:t>Copyright © 2009 Wolters Kluwer. Published by Lippincott Williams &amp; Wilkins.</a:t>
            </a:r>
            <a:endParaRPr lang="en-US"/>
          </a:p>
        </p:txBody>
      </p:sp>
      <p:sp>
        <p:nvSpPr>
          <p:cNvPr id="6" name="Slide Number Placeholder 5"/>
          <p:cNvSpPr>
            <a:spLocks noGrp="1"/>
          </p:cNvSpPr>
          <p:nvPr>
            <p:ph type="sldNum" sz="quarter" idx="12"/>
          </p:nvPr>
        </p:nvSpPr>
        <p:spPr/>
        <p:txBody>
          <a:bodyPr/>
          <a:lstStyle/>
          <a:p>
            <a:fld id="{27A13296-8103-46F4-BA41-F532E14F210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E5A7B3-3010-4D23-917E-4756377F86A1}" type="datetime1">
              <a:rPr lang="en-US" smtClean="0"/>
              <a:pPr/>
              <a:t>8/21/2020</a:t>
            </a:fld>
            <a:endParaRPr lang="en-US"/>
          </a:p>
        </p:txBody>
      </p:sp>
      <p:sp>
        <p:nvSpPr>
          <p:cNvPr id="5" name="Footer Placeholder 4"/>
          <p:cNvSpPr>
            <a:spLocks noGrp="1"/>
          </p:cNvSpPr>
          <p:nvPr>
            <p:ph type="ftr" sz="quarter" idx="11"/>
          </p:nvPr>
        </p:nvSpPr>
        <p:spPr/>
        <p:txBody>
          <a:bodyPr/>
          <a:lstStyle/>
          <a:p>
            <a:r>
              <a:rPr lang="en-US" smtClean="0"/>
              <a:t>Copyright © 2009 Wolters Kluwer. Published by Lippincott Williams &amp; Wilkins.</a:t>
            </a:r>
            <a:endParaRPr lang="en-US"/>
          </a:p>
        </p:txBody>
      </p:sp>
      <p:sp>
        <p:nvSpPr>
          <p:cNvPr id="6" name="Slide Number Placeholder 5"/>
          <p:cNvSpPr>
            <a:spLocks noGrp="1"/>
          </p:cNvSpPr>
          <p:nvPr>
            <p:ph type="sldNum" sz="quarter" idx="12"/>
          </p:nvPr>
        </p:nvSpPr>
        <p:spPr/>
        <p:txBody>
          <a:bodyPr/>
          <a:lstStyle/>
          <a:p>
            <a:fld id="{27A13296-8103-46F4-BA41-F532E14F210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23B8F3-7BAD-41C0-8DBA-25DE1AB5911A}" type="datetime1">
              <a:rPr lang="en-US" smtClean="0"/>
              <a:pPr/>
              <a:t>8/21/2020</a:t>
            </a:fld>
            <a:endParaRPr lang="en-US"/>
          </a:p>
        </p:txBody>
      </p:sp>
      <p:sp>
        <p:nvSpPr>
          <p:cNvPr id="5" name="Footer Placeholder 4"/>
          <p:cNvSpPr>
            <a:spLocks noGrp="1"/>
          </p:cNvSpPr>
          <p:nvPr>
            <p:ph type="ftr" sz="quarter" idx="11"/>
          </p:nvPr>
        </p:nvSpPr>
        <p:spPr/>
        <p:txBody>
          <a:bodyPr/>
          <a:lstStyle/>
          <a:p>
            <a:r>
              <a:rPr lang="en-US" smtClean="0"/>
              <a:t>Copyright © 2009 Wolters Kluwer. Published by Lippincott Williams &amp; Wilkins.</a:t>
            </a:r>
            <a:endParaRPr lang="en-US"/>
          </a:p>
        </p:txBody>
      </p:sp>
      <p:sp>
        <p:nvSpPr>
          <p:cNvPr id="6" name="Slide Number Placeholder 5"/>
          <p:cNvSpPr>
            <a:spLocks noGrp="1"/>
          </p:cNvSpPr>
          <p:nvPr>
            <p:ph type="sldNum" sz="quarter" idx="12"/>
          </p:nvPr>
        </p:nvSpPr>
        <p:spPr/>
        <p:txBody>
          <a:bodyPr/>
          <a:lstStyle/>
          <a:p>
            <a:fld id="{27A13296-8103-46F4-BA41-F532E14F210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en-GB"/>
              <a:t>01.11.2005</a:t>
            </a:r>
            <a:endParaRPr lang="bg-BG"/>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bg-BG"/>
              <a:t>Удавяне</a:t>
            </a:r>
          </a:p>
        </p:txBody>
      </p:sp>
      <p:sp>
        <p:nvSpPr>
          <p:cNvPr id="4" name="Slide Number Placeholder 3"/>
          <p:cNvSpPr>
            <a:spLocks noGrp="1"/>
          </p:cNvSpPr>
          <p:nvPr>
            <p:ph type="sldNum" sz="quarter" idx="12"/>
          </p:nvPr>
        </p:nvSpPr>
        <p:spPr/>
        <p:txBody>
          <a:bodyPr/>
          <a:lstStyle>
            <a:lvl1pPr>
              <a:defRPr/>
            </a:lvl1pPr>
          </a:lstStyle>
          <a:p>
            <a:pPr>
              <a:defRPr/>
            </a:pPr>
            <a:fld id="{D540ADAE-0A47-4F75-AE43-7C2E618DFEC7}" type="slidenum">
              <a:rPr lang="bg-BG"/>
              <a:pPr>
                <a:defRPr/>
              </a:pPr>
              <a:t>‹#›</a:t>
            </a:fld>
            <a:endParaRPr lang="bg-BG"/>
          </a:p>
        </p:txBody>
      </p:sp>
    </p:spTree>
    <p:extLst>
      <p:ext uri="{BB962C8B-B14F-4D97-AF65-F5344CB8AC3E}">
        <p14:creationId xmlns:p14="http://schemas.microsoft.com/office/powerpoint/2010/main" val="983577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3483ED-733A-4ACA-A384-A98EC962AE89}" type="datetime1">
              <a:rPr lang="en-US" smtClean="0"/>
              <a:pPr/>
              <a:t>8/21/2020</a:t>
            </a:fld>
            <a:endParaRPr lang="en-US"/>
          </a:p>
        </p:txBody>
      </p:sp>
      <p:sp>
        <p:nvSpPr>
          <p:cNvPr id="5" name="Footer Placeholder 4"/>
          <p:cNvSpPr>
            <a:spLocks noGrp="1"/>
          </p:cNvSpPr>
          <p:nvPr>
            <p:ph type="ftr" sz="quarter" idx="11"/>
          </p:nvPr>
        </p:nvSpPr>
        <p:spPr/>
        <p:txBody>
          <a:bodyPr/>
          <a:lstStyle/>
          <a:p>
            <a:r>
              <a:rPr lang="en-US" smtClean="0"/>
              <a:t>Copyright © 2009 Wolters Kluwer. Published by Lippincott Williams &amp; Wilkins.</a:t>
            </a:r>
            <a:endParaRPr lang="en-US"/>
          </a:p>
        </p:txBody>
      </p:sp>
      <p:sp>
        <p:nvSpPr>
          <p:cNvPr id="6" name="Slide Number Placeholder 5"/>
          <p:cNvSpPr>
            <a:spLocks noGrp="1"/>
          </p:cNvSpPr>
          <p:nvPr>
            <p:ph type="sldNum" sz="quarter" idx="12"/>
          </p:nvPr>
        </p:nvSpPr>
        <p:spPr/>
        <p:txBody>
          <a:bodyPr/>
          <a:lstStyle/>
          <a:p>
            <a:fld id="{27A13296-8103-46F4-BA41-F532E14F210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E69BC5-34C4-4E6A-BD32-745F05F85CE1}" type="datetime1">
              <a:rPr lang="en-US" smtClean="0"/>
              <a:pPr/>
              <a:t>8/21/2020</a:t>
            </a:fld>
            <a:endParaRPr lang="en-US"/>
          </a:p>
        </p:txBody>
      </p:sp>
      <p:sp>
        <p:nvSpPr>
          <p:cNvPr id="5" name="Footer Placeholder 4"/>
          <p:cNvSpPr>
            <a:spLocks noGrp="1"/>
          </p:cNvSpPr>
          <p:nvPr>
            <p:ph type="ftr" sz="quarter" idx="11"/>
          </p:nvPr>
        </p:nvSpPr>
        <p:spPr/>
        <p:txBody>
          <a:bodyPr/>
          <a:lstStyle/>
          <a:p>
            <a:r>
              <a:rPr lang="en-US" smtClean="0"/>
              <a:t>Copyright © 2009 Wolters Kluwer. Published by Lippincott Williams &amp; Wilkins.</a:t>
            </a:r>
            <a:endParaRPr lang="en-US"/>
          </a:p>
        </p:txBody>
      </p:sp>
      <p:sp>
        <p:nvSpPr>
          <p:cNvPr id="6" name="Slide Number Placeholder 5"/>
          <p:cNvSpPr>
            <a:spLocks noGrp="1"/>
          </p:cNvSpPr>
          <p:nvPr>
            <p:ph type="sldNum" sz="quarter" idx="12"/>
          </p:nvPr>
        </p:nvSpPr>
        <p:spPr/>
        <p:txBody>
          <a:bodyPr/>
          <a:lstStyle/>
          <a:p>
            <a:fld id="{27A13296-8103-46F4-BA41-F532E14F210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23E42C-4DF1-46AE-97A9-18AF6B43EE9C}" type="datetime1">
              <a:rPr lang="en-US" smtClean="0"/>
              <a:pPr/>
              <a:t>8/21/2020</a:t>
            </a:fld>
            <a:endParaRPr lang="en-US"/>
          </a:p>
        </p:txBody>
      </p:sp>
      <p:sp>
        <p:nvSpPr>
          <p:cNvPr id="6" name="Footer Placeholder 5"/>
          <p:cNvSpPr>
            <a:spLocks noGrp="1"/>
          </p:cNvSpPr>
          <p:nvPr>
            <p:ph type="ftr" sz="quarter" idx="11"/>
          </p:nvPr>
        </p:nvSpPr>
        <p:spPr/>
        <p:txBody>
          <a:bodyPr/>
          <a:lstStyle/>
          <a:p>
            <a:r>
              <a:rPr lang="en-US" smtClean="0"/>
              <a:t>Copyright © 2009 Wolters Kluwer. Published by Lippincott Williams &amp; Wilkins.</a:t>
            </a:r>
            <a:endParaRPr lang="en-US"/>
          </a:p>
        </p:txBody>
      </p:sp>
      <p:sp>
        <p:nvSpPr>
          <p:cNvPr id="7" name="Slide Number Placeholder 6"/>
          <p:cNvSpPr>
            <a:spLocks noGrp="1"/>
          </p:cNvSpPr>
          <p:nvPr>
            <p:ph type="sldNum" sz="quarter" idx="12"/>
          </p:nvPr>
        </p:nvSpPr>
        <p:spPr/>
        <p:txBody>
          <a:bodyPr/>
          <a:lstStyle/>
          <a:p>
            <a:fld id="{27A13296-8103-46F4-BA41-F532E14F210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039E3F-92DD-47DA-B9FE-58942EE659D3}" type="datetime1">
              <a:rPr lang="en-US" smtClean="0"/>
              <a:pPr/>
              <a:t>8/21/2020</a:t>
            </a:fld>
            <a:endParaRPr lang="en-US"/>
          </a:p>
        </p:txBody>
      </p:sp>
      <p:sp>
        <p:nvSpPr>
          <p:cNvPr id="8" name="Footer Placeholder 7"/>
          <p:cNvSpPr>
            <a:spLocks noGrp="1"/>
          </p:cNvSpPr>
          <p:nvPr>
            <p:ph type="ftr" sz="quarter" idx="11"/>
          </p:nvPr>
        </p:nvSpPr>
        <p:spPr/>
        <p:txBody>
          <a:bodyPr/>
          <a:lstStyle/>
          <a:p>
            <a:r>
              <a:rPr lang="en-US" smtClean="0"/>
              <a:t>Copyright © 2009 Wolters Kluwer. Published by Lippincott Williams &amp; Wilkins.</a:t>
            </a:r>
            <a:endParaRPr lang="en-US"/>
          </a:p>
        </p:txBody>
      </p:sp>
      <p:sp>
        <p:nvSpPr>
          <p:cNvPr id="9" name="Slide Number Placeholder 8"/>
          <p:cNvSpPr>
            <a:spLocks noGrp="1"/>
          </p:cNvSpPr>
          <p:nvPr>
            <p:ph type="sldNum" sz="quarter" idx="12"/>
          </p:nvPr>
        </p:nvSpPr>
        <p:spPr/>
        <p:txBody>
          <a:bodyPr/>
          <a:lstStyle/>
          <a:p>
            <a:fld id="{27A13296-8103-46F4-BA41-F532E14F210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D0D372-5EA4-44EF-8E02-39D181E30D47}" type="datetime1">
              <a:rPr lang="en-US" smtClean="0"/>
              <a:pPr/>
              <a:t>8/21/2020</a:t>
            </a:fld>
            <a:endParaRPr lang="en-US"/>
          </a:p>
        </p:txBody>
      </p:sp>
      <p:sp>
        <p:nvSpPr>
          <p:cNvPr id="4" name="Footer Placeholder 3"/>
          <p:cNvSpPr>
            <a:spLocks noGrp="1"/>
          </p:cNvSpPr>
          <p:nvPr>
            <p:ph type="ftr" sz="quarter" idx="11"/>
          </p:nvPr>
        </p:nvSpPr>
        <p:spPr/>
        <p:txBody>
          <a:bodyPr/>
          <a:lstStyle/>
          <a:p>
            <a:r>
              <a:rPr lang="en-US" smtClean="0"/>
              <a:t>Copyright © 2009 Wolters Kluwer. Published by Lippincott Williams &amp; Wilkins.</a:t>
            </a:r>
            <a:endParaRPr lang="en-US"/>
          </a:p>
        </p:txBody>
      </p:sp>
      <p:sp>
        <p:nvSpPr>
          <p:cNvPr id="5" name="Slide Number Placeholder 4"/>
          <p:cNvSpPr>
            <a:spLocks noGrp="1"/>
          </p:cNvSpPr>
          <p:nvPr>
            <p:ph type="sldNum" sz="quarter" idx="12"/>
          </p:nvPr>
        </p:nvSpPr>
        <p:spPr/>
        <p:txBody>
          <a:bodyPr/>
          <a:lstStyle/>
          <a:p>
            <a:fld id="{27A13296-8103-46F4-BA41-F532E14F210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ubtitle 2"/>
          <p:cNvSpPr>
            <a:spLocks noGrp="1"/>
          </p:cNvSpPr>
          <p:nvPr>
            <p:ph type="subTitle" idx="1"/>
          </p:nvPr>
        </p:nvSpPr>
        <p:spPr>
          <a:xfrm>
            <a:off x="1371600" y="2057400"/>
            <a:ext cx="6400800" cy="1371600"/>
          </a:xfrm>
        </p:spPr>
        <p:txBody>
          <a:bodyPr>
            <a:normAutofit/>
          </a:bodyPr>
          <a:lstStyle>
            <a:lvl1pPr marL="0" indent="0" algn="ctr" defTabSz="914400" rtl="0" eaLnBrk="1" latinLnBrk="0" hangingPunct="1">
              <a:spcBef>
                <a:spcPct val="20000"/>
              </a:spcBef>
              <a:buFont typeface="Arial" pitchFamily="34" charset="0"/>
              <a:buNone/>
              <a:defRPr lang="en-US" sz="3200" kern="1200" dirty="0">
                <a:solidFill>
                  <a:schemeClr val="tx1">
                    <a:tint val="75000"/>
                  </a:schemeClr>
                </a:solidFill>
                <a:latin typeface="+mn-lt"/>
                <a:ea typeface="+mn-ea"/>
                <a:cs typeface="+mn-cs"/>
              </a:defRPr>
            </a:lvl1pPr>
          </a:lstStyle>
          <a:p>
            <a:r>
              <a:rPr lang="en-US" dirty="0" smtClean="0"/>
              <a:t>This PowerPoint document contains the images that you requested.</a:t>
            </a:r>
            <a:endParaRPr lang="en-US" dirty="0"/>
          </a:p>
        </p:txBody>
      </p:sp>
      <p:sp>
        <p:nvSpPr>
          <p:cNvPr id="9" name="Title 1"/>
          <p:cNvSpPr>
            <a:spLocks noGrp="1"/>
          </p:cNvSpPr>
          <p:nvPr>
            <p:ph type="title"/>
          </p:nvPr>
        </p:nvSpPr>
        <p:spPr>
          <a:xfrm>
            <a:off x="228600" y="1143000"/>
            <a:ext cx="8229600" cy="719328"/>
          </a:xfrm>
        </p:spPr>
        <p:txBody>
          <a:bodyPr anchor="b">
            <a:noAutofit/>
          </a:bodyPr>
          <a:lstStyle>
            <a:lvl1pPr algn="ctr" defTabSz="914400" rtl="0" eaLnBrk="1" latinLnBrk="0" hangingPunct="1">
              <a:spcBef>
                <a:spcPct val="0"/>
              </a:spcBef>
              <a:buNone/>
              <a:defRPr lang="en-US" sz="4400" kern="1200" dirty="0">
                <a:solidFill>
                  <a:schemeClr val="tx1"/>
                </a:solidFill>
                <a:latin typeface="+mj-lt"/>
                <a:ea typeface="+mj-ea"/>
                <a:cs typeface="+mj-cs"/>
              </a:defRPr>
            </a:lvl1pPr>
          </a:lstStyle>
          <a:p>
            <a:r>
              <a:rPr lang="en-US" dirty="0" smtClean="0"/>
              <a:t>Click to edit Master title style</a:t>
            </a:r>
            <a:endParaRPr lang="en-US" dirty="0"/>
          </a:p>
        </p:txBody>
      </p:sp>
      <p:sp>
        <p:nvSpPr>
          <p:cNvPr id="13" name="Text Placeholder 12"/>
          <p:cNvSpPr>
            <a:spLocks noGrp="1"/>
          </p:cNvSpPr>
          <p:nvPr>
            <p:ph type="body" sz="quarter" idx="13" hasCustomPrompt="1"/>
          </p:nvPr>
        </p:nvSpPr>
        <p:spPr>
          <a:xfrm>
            <a:off x="914400" y="3505200"/>
            <a:ext cx="7315200" cy="2895600"/>
          </a:xfrm>
          <a:ln>
            <a:noFill/>
          </a:ln>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lang="en-US" sz="1400" b="1" kern="1200" noProof="0" dirty="0">
                <a:solidFill>
                  <a:schemeClr val="tx1"/>
                </a:solidFill>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Copyright Notice</a:t>
            </a:r>
            <a:br>
              <a:rPr kumimoji="0" lang="en-US" sz="1400" b="1" i="0" u="none" strike="noStrike" kern="1200" cap="none" spc="0" normalizeH="0" baseline="0" noProof="0" dirty="0" smtClean="0">
                <a:ln>
                  <a:noFill/>
                </a:ln>
                <a:solidFill>
                  <a:prstClr val="black"/>
                </a:solidFill>
                <a:effectLst/>
                <a:uLnTx/>
                <a:uFillTx/>
                <a:latin typeface="+mn-lt"/>
                <a:ea typeface="+mn-ea"/>
                <a:cs typeface="+mn-cs"/>
              </a:rPr>
            </a:br>
            <a:endParaRPr kumimoji="0" lang="en-US" sz="14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All materials on this Site are protected by United States copyright law and may not be reproduced, distributed, transmitted, displayed, or otherwise published without the prior written permission of Company. You may not alter or remove any trademark, copyright or other notice.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However, provided that you maintain all copyright, trademark and other notices contained therein, you may download material (one machine readable copy and one print copy per page) for your personal, non-commercial use only.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Any information posted to discussion forums (moderated and un-moderated) is for informational purposes only. We are not responsible for the information or the result of its practice.</a:t>
            </a:r>
            <a:endParaRPr kumimoji="0" lang="en-US" sz="1400" b="0" i="0" u="none" strike="noStrike" kern="1200" cap="none" spc="0" normalizeH="0" baseline="0" noProof="0" dirty="0">
              <a:ln>
                <a:noFill/>
              </a:ln>
              <a:solidFill>
                <a:prstClr val="black"/>
              </a:solidFill>
              <a:effectLst/>
              <a:uLnTx/>
              <a:uFillTx/>
              <a:latin typeface="+mn-lt"/>
              <a:ea typeface="+mn-ea"/>
              <a:cs typeface="+mn-cs"/>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6150" y="180975"/>
            <a:ext cx="2171700" cy="35242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E1BAEC-E88C-4622-A302-A87EF2BF6E4A}" type="datetime1">
              <a:rPr lang="en-US" smtClean="0"/>
              <a:pPr/>
              <a:t>8/21/2020</a:t>
            </a:fld>
            <a:endParaRPr lang="en-US"/>
          </a:p>
        </p:txBody>
      </p:sp>
      <p:sp>
        <p:nvSpPr>
          <p:cNvPr id="6" name="Footer Placeholder 5"/>
          <p:cNvSpPr>
            <a:spLocks noGrp="1"/>
          </p:cNvSpPr>
          <p:nvPr>
            <p:ph type="ftr" sz="quarter" idx="11"/>
          </p:nvPr>
        </p:nvSpPr>
        <p:spPr/>
        <p:txBody>
          <a:bodyPr/>
          <a:lstStyle/>
          <a:p>
            <a:r>
              <a:rPr lang="en-US" smtClean="0"/>
              <a:t>Copyright © 2009 Wolters Kluwer. Published by Lippincott Williams &amp; Wilkins.</a:t>
            </a:r>
            <a:endParaRPr lang="en-US"/>
          </a:p>
        </p:txBody>
      </p:sp>
      <p:sp>
        <p:nvSpPr>
          <p:cNvPr id="7" name="Slide Number Placeholder 6"/>
          <p:cNvSpPr>
            <a:spLocks noGrp="1"/>
          </p:cNvSpPr>
          <p:nvPr>
            <p:ph type="sldNum" sz="quarter" idx="12"/>
          </p:nvPr>
        </p:nvSpPr>
        <p:spPr/>
        <p:txBody>
          <a:bodyPr/>
          <a:lstStyle/>
          <a:p>
            <a:fld id="{27A13296-8103-46F4-BA41-F532E14F210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0133"/>
            <a:ext cx="8229600" cy="338328"/>
          </a:xfrm>
        </p:spPr>
        <p:txBody>
          <a:bodyPr anchor="b">
            <a:normAutofit/>
          </a:bodyPr>
          <a:lstStyle>
            <a:lvl1pPr algn="ctr">
              <a:defRPr sz="1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457200" y="541713"/>
            <a:ext cx="5715000" cy="5715000"/>
          </a:xfrm>
          <a:ln>
            <a:solidFill>
              <a:schemeClr val="tx1">
                <a:lumMod val="50000"/>
                <a:lumOff val="50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48400" y="2438399"/>
            <a:ext cx="2438400" cy="3812703"/>
          </a:xfrm>
        </p:spPr>
        <p:txBody>
          <a:bodyPr anchor="b" anchorCtr="0">
            <a:normAutofit/>
          </a:bodyPr>
          <a:lstStyle>
            <a:lvl1pPr marL="0" indent="0">
              <a:buNone/>
              <a:defRPr sz="1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5"/>
          <p:cNvSpPr>
            <a:spLocks noGrp="1"/>
          </p:cNvSpPr>
          <p:nvPr>
            <p:ph type="ftr" sz="quarter" idx="11"/>
          </p:nvPr>
        </p:nvSpPr>
        <p:spPr>
          <a:xfrm>
            <a:off x="2667000" y="6356350"/>
            <a:ext cx="5638800" cy="365125"/>
          </a:xfrm>
        </p:spPr>
        <p:txBody>
          <a:bodyPr/>
          <a:lstStyle>
            <a:lvl1pPr>
              <a:defRPr sz="900"/>
            </a:lvl1pPr>
          </a:lstStyle>
          <a:p>
            <a:r>
              <a:rPr lang="en-US" dirty="0" smtClean="0"/>
              <a:t>Copyright © 2009 </a:t>
            </a:r>
            <a:r>
              <a:rPr lang="en-US" dirty="0" err="1" smtClean="0"/>
              <a:t>Wolters</a:t>
            </a:r>
            <a:r>
              <a:rPr lang="en-US" dirty="0" smtClean="0"/>
              <a:t> </a:t>
            </a:r>
            <a:r>
              <a:rPr lang="en-US" dirty="0" err="1" smtClean="0"/>
              <a:t>Kluwer</a:t>
            </a:r>
            <a:r>
              <a:rPr lang="en-US" dirty="0" smtClean="0"/>
              <a:t>. Published by Lippincott Williams &amp; Wilkins.</a:t>
            </a:r>
            <a:endParaRPr lang="en-US" dirty="0"/>
          </a:p>
        </p:txBody>
      </p:sp>
      <p:sp>
        <p:nvSpPr>
          <p:cNvPr id="7" name="Slide Number Placeholder 6"/>
          <p:cNvSpPr>
            <a:spLocks noGrp="1"/>
          </p:cNvSpPr>
          <p:nvPr>
            <p:ph type="sldNum" sz="quarter" idx="12"/>
          </p:nvPr>
        </p:nvSpPr>
        <p:spPr>
          <a:xfrm>
            <a:off x="8305800" y="6356350"/>
            <a:ext cx="381000" cy="365125"/>
          </a:xfrm>
        </p:spPr>
        <p:txBody>
          <a:bodyPr/>
          <a:lstStyle>
            <a:lvl1pPr>
              <a:defRPr sz="900"/>
            </a:lvl1pPr>
          </a:lstStyle>
          <a:p>
            <a:fld id="{27A13296-8103-46F4-BA41-F532E14F2100}" type="slidenum">
              <a:rPr lang="en-US" smtClean="0"/>
              <a:pPr/>
              <a:t>‹#›</a:t>
            </a:fld>
            <a:endParaRPr lang="en-US" dirty="0"/>
          </a:p>
        </p:txBody>
      </p:sp>
      <p:sp>
        <p:nvSpPr>
          <p:cNvPr id="9" name="Text Placeholder 3"/>
          <p:cNvSpPr>
            <a:spLocks noGrp="1"/>
          </p:cNvSpPr>
          <p:nvPr>
            <p:ph type="body" sz="half" idx="13"/>
          </p:nvPr>
        </p:nvSpPr>
        <p:spPr>
          <a:xfrm>
            <a:off x="6248400" y="550652"/>
            <a:ext cx="2438400" cy="1831502"/>
          </a:xfrm>
        </p:spPr>
        <p:txBody>
          <a:bodyPr>
            <a:normAutofit/>
          </a:bodyPr>
          <a:lstStyle>
            <a:lvl1pPr marL="0" indent="0">
              <a:buNone/>
              <a:defRPr sz="1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825" y="6324600"/>
            <a:ext cx="1247775" cy="3048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798468-0C38-4028-A144-7F51E7C2A6EF}" type="datetime1">
              <a:rPr lang="en-US" smtClean="0"/>
              <a:pPr/>
              <a:t>8/21/2020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 2009 Wolters Kluwer. Published by Lippincott Williams &amp; Wilkins.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A13296-8103-46F4-BA41-F532E14F210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sharpenSoften amount="1000"/>
                    </a14:imgEffect>
                    <a14:imgEffect>
                      <a14:brightnessContrast bright="47000" contrast="46000"/>
                    </a14:imgEffect>
                  </a14:imgLayer>
                </a14:imgProps>
              </a:ext>
              <a:ext uri="{28A0092B-C50C-407E-A947-70E740481C1C}">
                <a14:useLocalDpi xmlns:a14="http://schemas.microsoft.com/office/drawing/2010/main" val="0"/>
              </a:ext>
            </a:extLst>
          </a:blip>
          <a:stretch>
            <a:fillRect/>
          </a:stretch>
        </p:blipFill>
        <p:spPr>
          <a:xfrm>
            <a:off x="6705600" y="3962400"/>
            <a:ext cx="2421970" cy="2895600"/>
          </a:xfrm>
          <a:prstGeom prst="rect">
            <a:avLst/>
          </a:prstGeom>
        </p:spPr>
      </p:pic>
      <p:sp>
        <p:nvSpPr>
          <p:cNvPr id="11266" name="Title 1"/>
          <p:cNvSpPr>
            <a:spLocks noGrp="1"/>
          </p:cNvSpPr>
          <p:nvPr>
            <p:ph type="ctrTitle"/>
          </p:nvPr>
        </p:nvSpPr>
        <p:spPr>
          <a:xfrm>
            <a:off x="685800" y="1882775"/>
            <a:ext cx="7772400" cy="1470025"/>
          </a:xfrm>
        </p:spPr>
        <p:txBody>
          <a:bodyPr>
            <a:normAutofit/>
          </a:bodyPr>
          <a:lstStyle/>
          <a:p>
            <a:pPr eaLnBrk="1" hangingPunct="1"/>
            <a:r>
              <a:rPr lang="bg-BG" altLang="bg-BG" sz="3200" dirty="0" smtClean="0"/>
              <a:t>Обезболяване в урологичната практика</a:t>
            </a:r>
          </a:p>
        </p:txBody>
      </p:sp>
      <p:sp>
        <p:nvSpPr>
          <p:cNvPr id="11267" name="Subtitle 2"/>
          <p:cNvSpPr>
            <a:spLocks noGrp="1"/>
          </p:cNvSpPr>
          <p:nvPr>
            <p:ph type="subTitle" idx="1"/>
          </p:nvPr>
        </p:nvSpPr>
        <p:spPr>
          <a:xfrm>
            <a:off x="685800" y="3476625"/>
            <a:ext cx="7854950" cy="714375"/>
          </a:xfrm>
        </p:spPr>
        <p:txBody>
          <a:bodyPr>
            <a:noAutofit/>
          </a:bodyPr>
          <a:lstStyle/>
          <a:p>
            <a:pPr eaLnBrk="1" hangingPunct="1"/>
            <a:r>
              <a:rPr lang="bg-BG" altLang="bg-BG" sz="2400" dirty="0" smtClean="0">
                <a:solidFill>
                  <a:schemeClr val="tx1"/>
                </a:solidFill>
              </a:rPr>
              <a:t>доцент д-р Господин ДИМОВ, дм</a:t>
            </a:r>
          </a:p>
        </p:txBody>
      </p:sp>
    </p:spTree>
    <p:extLst>
      <p:ext uri="{BB962C8B-B14F-4D97-AF65-F5344CB8AC3E}">
        <p14:creationId xmlns:p14="http://schemas.microsoft.com/office/powerpoint/2010/main" val="345636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bg-BG" sz="3200" dirty="0"/>
              <a:t>Особености на оперативните интервенции</a:t>
            </a:r>
          </a:p>
        </p:txBody>
      </p:sp>
      <p:sp>
        <p:nvSpPr>
          <p:cNvPr id="20483" name="Content Placeholder 2"/>
          <p:cNvSpPr>
            <a:spLocks noGrp="1"/>
          </p:cNvSpPr>
          <p:nvPr>
            <p:ph idx="1"/>
          </p:nvPr>
        </p:nvSpPr>
        <p:spPr>
          <a:noFill/>
          <a:ln w="9525">
            <a:noFill/>
            <a:miter lim="800000"/>
            <a:headEnd/>
            <a:tailEnd/>
          </a:ln>
        </p:spPr>
        <p:txBody>
          <a:bodyPr/>
          <a:lstStyle/>
          <a:p>
            <a:pPr>
              <a:buFont typeface="Arial" charset="0"/>
            </a:pPr>
            <a:r>
              <a:rPr lang="bg-BG" altLang="bg-BG" sz="2400" dirty="0"/>
              <a:t>Навлизат нови техники като:</a:t>
            </a:r>
          </a:p>
          <a:p>
            <a:pPr marL="712788" lvl="1" indent="-357188">
              <a:buFont typeface="Arial" charset="0"/>
            </a:pPr>
            <a:r>
              <a:rPr lang="bg-BG" altLang="bg-BG" sz="2400" dirty="0"/>
              <a:t>Еднодневна хирургия</a:t>
            </a:r>
          </a:p>
          <a:p>
            <a:pPr marL="712788" lvl="1" indent="-357188">
              <a:buFont typeface="Arial" charset="0"/>
            </a:pPr>
            <a:r>
              <a:rPr lang="bg-BG" altLang="bg-BG" sz="2400" dirty="0"/>
              <a:t>Лапароскопска хирургия</a:t>
            </a:r>
          </a:p>
          <a:p>
            <a:pPr marL="712788" lvl="1" indent="-357188">
              <a:buFont typeface="Arial" charset="0"/>
            </a:pPr>
            <a:r>
              <a:rPr lang="bg-BG" altLang="bg-BG" sz="2400" dirty="0"/>
              <a:t>Екстракорпорална литотрипсия </a:t>
            </a:r>
          </a:p>
        </p:txBody>
      </p:sp>
      <p:sp>
        <p:nvSpPr>
          <p:cNvPr id="4" name="Slide Number Placeholder 3"/>
          <p:cNvSpPr>
            <a:spLocks noGrp="1"/>
          </p:cNvSpPr>
          <p:nvPr>
            <p:ph type="sldNum" sz="quarter" idx="10"/>
          </p:nvPr>
        </p:nvSpPr>
        <p:spPr/>
        <p:txBody>
          <a:bodyPr/>
          <a:lstStyle/>
          <a:p>
            <a:pPr>
              <a:defRPr/>
            </a:pPr>
            <a:fld id="{41EAD97A-5D82-4490-AA21-BB1E9A2C7464}" type="slidenum">
              <a:rPr lang="bg-BG" smtClean="0"/>
              <a:pPr>
                <a:defRPr/>
              </a:pPr>
              <a:t>10</a:t>
            </a:fld>
            <a:endParaRPr lang="bg-BG"/>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sharpenSoften amount="1000"/>
                    </a14:imgEffect>
                    <a14:imgEffect>
                      <a14:brightnessContrast bright="47000" contrast="46000"/>
                    </a14:imgEffect>
                  </a14:imgLayer>
                </a14:imgProps>
              </a:ext>
              <a:ext uri="{28A0092B-C50C-407E-A947-70E740481C1C}">
                <a14:useLocalDpi xmlns:a14="http://schemas.microsoft.com/office/drawing/2010/main" val="0"/>
              </a:ext>
            </a:extLst>
          </a:blip>
          <a:stretch>
            <a:fillRect/>
          </a:stretch>
        </p:blipFill>
        <p:spPr>
          <a:xfrm>
            <a:off x="7010400" y="4324096"/>
            <a:ext cx="2133599" cy="2533904"/>
          </a:xfrm>
          <a:prstGeom prst="rect">
            <a:avLst/>
          </a:prstGeom>
        </p:spPr>
      </p:pic>
    </p:spTree>
    <p:extLst>
      <p:ext uri="{BB962C8B-B14F-4D97-AF65-F5344CB8AC3E}">
        <p14:creationId xmlns:p14="http://schemas.microsoft.com/office/powerpoint/2010/main" val="36183680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bg-BG" sz="3200" dirty="0"/>
              <a:t>Особености на оперативните интервенции</a:t>
            </a:r>
          </a:p>
        </p:txBody>
      </p:sp>
      <p:sp>
        <p:nvSpPr>
          <p:cNvPr id="4" name="Slide Number Placeholder 3"/>
          <p:cNvSpPr>
            <a:spLocks noGrp="1"/>
          </p:cNvSpPr>
          <p:nvPr>
            <p:ph type="sldNum" sz="quarter" idx="10"/>
          </p:nvPr>
        </p:nvSpPr>
        <p:spPr/>
        <p:txBody>
          <a:bodyPr/>
          <a:lstStyle/>
          <a:p>
            <a:pPr>
              <a:defRPr/>
            </a:pPr>
            <a:fld id="{CF247F59-EA3E-4DF5-9DE5-FE8948329778}" type="slidenum">
              <a:rPr lang="bg-BG" smtClean="0"/>
              <a:pPr>
                <a:defRPr/>
              </a:pPr>
              <a:t>11</a:t>
            </a:fld>
            <a:endParaRPr lang="bg-BG"/>
          </a:p>
        </p:txBody>
      </p:sp>
      <p:sp>
        <p:nvSpPr>
          <p:cNvPr id="5" name="Content Placeholder 2"/>
          <p:cNvSpPr txBox="1">
            <a:spLocks/>
          </p:cNvSpPr>
          <p:nvPr/>
        </p:nvSpPr>
        <p:spPr bwMode="auto">
          <a:xfrm>
            <a:off x="652463" y="1676400"/>
            <a:ext cx="8491536" cy="4573588"/>
          </a:xfrm>
          <a:prstGeom prst="rect">
            <a:avLst/>
          </a:prstGeom>
          <a:noFill/>
          <a:ln w="9525">
            <a:noFill/>
            <a:miter lim="800000"/>
            <a:headEnd/>
            <a:tailEnd/>
          </a:ln>
        </p:spPr>
        <p:txBody>
          <a:bodyPr/>
          <a:lstStyle/>
          <a:p>
            <a:pPr marL="342900" indent="-342900">
              <a:spcBef>
                <a:spcPct val="20000"/>
              </a:spcBef>
              <a:buFont typeface="Arial" charset="0"/>
              <a:buChar char="•"/>
              <a:defRPr/>
            </a:pPr>
            <a:r>
              <a:rPr lang="bg-BG" sz="2400" dirty="0">
                <a:latin typeface="+mn-lt"/>
              </a:rPr>
              <a:t>Чести </a:t>
            </a:r>
            <a:r>
              <a:rPr lang="bg-BG" sz="2400" dirty="0" smtClean="0">
                <a:latin typeface="+mn-lt"/>
              </a:rPr>
              <a:t>следоперативни </a:t>
            </a:r>
            <a:r>
              <a:rPr lang="bg-BG" sz="2400" dirty="0">
                <a:latin typeface="+mn-lt"/>
              </a:rPr>
              <a:t>усложнения:</a:t>
            </a:r>
          </a:p>
          <a:p>
            <a:pPr marL="712788" lvl="1" indent="-357188">
              <a:spcBef>
                <a:spcPct val="20000"/>
              </a:spcBef>
              <a:buFont typeface="Arial" charset="0"/>
              <a:buChar char="–"/>
              <a:defRPr/>
            </a:pPr>
            <a:r>
              <a:rPr lang="bg-BG" sz="2400" dirty="0">
                <a:latin typeface="+mn-lt"/>
              </a:rPr>
              <a:t>Реабсорбция на иригационната течност при ендоскопии и последваща </a:t>
            </a:r>
            <a:r>
              <a:rPr lang="bg-BG" sz="2400" dirty="0" smtClean="0">
                <a:latin typeface="+mn-lt"/>
              </a:rPr>
              <a:t>хемолиза (</a:t>
            </a:r>
            <a:r>
              <a:rPr lang="en-US" sz="2400" dirty="0" smtClean="0">
                <a:latin typeface="+mn-lt"/>
              </a:rPr>
              <a:t>TURP </a:t>
            </a:r>
            <a:r>
              <a:rPr lang="bg-BG" sz="2400" dirty="0" smtClean="0">
                <a:latin typeface="+mn-lt"/>
              </a:rPr>
              <a:t>синдром)</a:t>
            </a:r>
            <a:endParaRPr lang="bg-BG" sz="2400" dirty="0">
              <a:latin typeface="+mn-lt"/>
            </a:endParaRPr>
          </a:p>
          <a:p>
            <a:pPr marL="712788" lvl="1" indent="-357188">
              <a:spcBef>
                <a:spcPct val="20000"/>
              </a:spcBef>
              <a:buFont typeface="Arial" charset="0"/>
              <a:buChar char="–"/>
              <a:defRPr/>
            </a:pPr>
            <a:r>
              <a:rPr lang="bg-BG" sz="2400" dirty="0">
                <a:latin typeface="+mn-lt"/>
              </a:rPr>
              <a:t>Кръвоизливи и големи кръвозагуби</a:t>
            </a:r>
          </a:p>
          <a:p>
            <a:pPr marL="712788" lvl="1" indent="-357188">
              <a:spcBef>
                <a:spcPct val="20000"/>
              </a:spcBef>
              <a:buFont typeface="Arial" charset="0"/>
              <a:buChar char="–"/>
              <a:defRPr/>
            </a:pPr>
            <a:r>
              <a:rPr lang="bg-BG" sz="2400" dirty="0">
                <a:latin typeface="+mn-lt"/>
              </a:rPr>
              <a:t>Хипотермия </a:t>
            </a:r>
          </a:p>
          <a:p>
            <a:pPr marL="712788" lvl="1" indent="-357188">
              <a:spcBef>
                <a:spcPct val="20000"/>
              </a:spcBef>
              <a:buFont typeface="Arial" charset="0"/>
              <a:buChar char="–"/>
              <a:defRPr/>
            </a:pPr>
            <a:r>
              <a:rPr lang="bg-BG" sz="2400" dirty="0">
                <a:latin typeface="+mn-lt"/>
              </a:rPr>
              <a:t>Инфекции </a:t>
            </a:r>
          </a:p>
          <a:p>
            <a:pPr marL="742950" lvl="1" indent="-285750">
              <a:spcBef>
                <a:spcPct val="20000"/>
              </a:spcBef>
              <a:buFont typeface="Arial" charset="0"/>
              <a:buChar char="–"/>
              <a:defRPr/>
            </a:pPr>
            <a:endParaRPr lang="bg-BG" sz="2400" dirty="0">
              <a:latin typeface="+mn-lt"/>
            </a:endParaRPr>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sharpenSoften amount="1000"/>
                    </a14:imgEffect>
                    <a14:imgEffect>
                      <a14:brightnessContrast bright="47000" contrast="46000"/>
                    </a14:imgEffect>
                  </a14:imgLayer>
                </a14:imgProps>
              </a:ext>
              <a:ext uri="{28A0092B-C50C-407E-A947-70E740481C1C}">
                <a14:useLocalDpi xmlns:a14="http://schemas.microsoft.com/office/drawing/2010/main" val="0"/>
              </a:ext>
            </a:extLst>
          </a:blip>
          <a:stretch>
            <a:fillRect/>
          </a:stretch>
        </p:blipFill>
        <p:spPr>
          <a:xfrm>
            <a:off x="7010400" y="4324096"/>
            <a:ext cx="2133599" cy="2533904"/>
          </a:xfrm>
          <a:prstGeom prst="rect">
            <a:avLst/>
          </a:prstGeom>
        </p:spPr>
      </p:pic>
    </p:spTree>
    <p:extLst>
      <p:ext uri="{BB962C8B-B14F-4D97-AF65-F5344CB8AC3E}">
        <p14:creationId xmlns:p14="http://schemas.microsoft.com/office/powerpoint/2010/main" val="469069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bg-BG" sz="3200" dirty="0"/>
              <a:t>Особености на оперативните интервенции</a:t>
            </a:r>
          </a:p>
        </p:txBody>
      </p:sp>
      <p:sp>
        <p:nvSpPr>
          <p:cNvPr id="4" name="Slide Number Placeholder 3"/>
          <p:cNvSpPr>
            <a:spLocks noGrp="1"/>
          </p:cNvSpPr>
          <p:nvPr>
            <p:ph type="sldNum" sz="quarter" idx="10"/>
          </p:nvPr>
        </p:nvSpPr>
        <p:spPr/>
        <p:txBody>
          <a:bodyPr/>
          <a:lstStyle/>
          <a:p>
            <a:pPr>
              <a:defRPr/>
            </a:pPr>
            <a:fld id="{FC58969A-4F8F-4658-8F73-4DA1DE7D63D5}" type="slidenum">
              <a:rPr lang="bg-BG" smtClean="0"/>
              <a:pPr>
                <a:defRPr/>
              </a:pPr>
              <a:t>12</a:t>
            </a:fld>
            <a:endParaRPr lang="bg-BG"/>
          </a:p>
        </p:txBody>
      </p:sp>
      <p:sp>
        <p:nvSpPr>
          <p:cNvPr id="5" name="Content Placeholder 2"/>
          <p:cNvSpPr txBox="1">
            <a:spLocks/>
          </p:cNvSpPr>
          <p:nvPr/>
        </p:nvSpPr>
        <p:spPr bwMode="auto">
          <a:xfrm>
            <a:off x="357188" y="1600200"/>
            <a:ext cx="8491537" cy="4649788"/>
          </a:xfrm>
          <a:prstGeom prst="rect">
            <a:avLst/>
          </a:prstGeom>
        </p:spPr>
        <p:txBody>
          <a:bodyPr vert="horz" lIns="91440" tIns="45720" rIns="91440" bIns="45720" rtlCol="0">
            <a:normAutofit/>
          </a:bodyPr>
          <a:lstStyle>
            <a:lvl1pPr marL="342900" indent="-342900">
              <a:spcBef>
                <a:spcPct val="20000"/>
              </a:spcBef>
              <a:buFont typeface="Arial" pitchFamily="34" charset="0"/>
              <a:buChar char="•"/>
              <a:defRPr sz="2400"/>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355600" lvl="1" indent="-355600" algn="just">
              <a:buFont typeface="Arial" panose="020B0604020202020204" pitchFamily="34" charset="0"/>
              <a:buChar char="•"/>
            </a:pPr>
            <a:r>
              <a:rPr lang="bg-BG" sz="2400" dirty="0"/>
              <a:t>Перфорации и нарушения на целостта на органи и тъкани:</a:t>
            </a:r>
          </a:p>
          <a:p>
            <a:pPr marL="712788" lvl="2" indent="-357188">
              <a:buFont typeface="Calibri" panose="020F0502020204030204" pitchFamily="34" charset="0"/>
              <a:buChar char="−"/>
            </a:pPr>
            <a:r>
              <a:rPr lang="bg-BG" dirty="0" err="1"/>
              <a:t>Пикочен мехур</a:t>
            </a:r>
          </a:p>
          <a:p>
            <a:pPr marL="712788" lvl="2" indent="-357188">
              <a:buFont typeface="Calibri" panose="020F0502020204030204" pitchFamily="34" charset="0"/>
              <a:buChar char="−"/>
            </a:pPr>
            <a:r>
              <a:rPr lang="bg-BG" dirty="0" smtClean="0"/>
              <a:t>Гастро-интестинален </a:t>
            </a:r>
            <a:r>
              <a:rPr lang="bg-BG" dirty="0"/>
              <a:t>тракт</a:t>
            </a:r>
          </a:p>
          <a:p>
            <a:pPr marL="712788" lvl="2" indent="-357188">
              <a:buFont typeface="Calibri" panose="020F0502020204030204" pitchFamily="34" charset="0"/>
              <a:buChar char="−"/>
            </a:pPr>
            <a:r>
              <a:rPr lang="bg-BG" dirty="0"/>
              <a:t>Хидропневмоторакс </a:t>
            </a:r>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sharpenSoften amount="1000"/>
                    </a14:imgEffect>
                    <a14:imgEffect>
                      <a14:brightnessContrast bright="47000" contrast="46000"/>
                    </a14:imgEffect>
                  </a14:imgLayer>
                </a14:imgProps>
              </a:ext>
              <a:ext uri="{28A0092B-C50C-407E-A947-70E740481C1C}">
                <a14:useLocalDpi xmlns:a14="http://schemas.microsoft.com/office/drawing/2010/main" val="0"/>
              </a:ext>
            </a:extLst>
          </a:blip>
          <a:stretch>
            <a:fillRect/>
          </a:stretch>
        </p:blipFill>
        <p:spPr>
          <a:xfrm>
            <a:off x="7010400" y="4324096"/>
            <a:ext cx="2133599" cy="2533904"/>
          </a:xfrm>
          <a:prstGeom prst="rect">
            <a:avLst/>
          </a:prstGeom>
        </p:spPr>
      </p:pic>
    </p:spTree>
    <p:extLst>
      <p:ext uri="{BB962C8B-B14F-4D97-AF65-F5344CB8AC3E}">
        <p14:creationId xmlns:p14="http://schemas.microsoft.com/office/powerpoint/2010/main" val="1883996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vert="horz" lIns="91440" tIns="45720" rIns="91440" bIns="45720" rtlCol="0" anchor="ctr">
            <a:normAutofit/>
          </a:bodyPr>
          <a:lstStyle/>
          <a:p>
            <a:r>
              <a:rPr lang="bg-BG" altLang="bg-BG" sz="3200"/>
              <a:t>Видове анестезия</a:t>
            </a:r>
          </a:p>
        </p:txBody>
      </p:sp>
      <p:sp>
        <p:nvSpPr>
          <p:cNvPr id="23555" name="Content Placeholder 2"/>
          <p:cNvSpPr>
            <a:spLocks noGrp="1"/>
          </p:cNvSpPr>
          <p:nvPr>
            <p:ph idx="1"/>
          </p:nvPr>
        </p:nvSpPr>
        <p:spPr>
          <a:xfrm>
            <a:off x="457200" y="1600200"/>
            <a:ext cx="8229600" cy="4525963"/>
          </a:xfrm>
        </p:spPr>
        <p:txBody>
          <a:bodyPr vert="horz" lIns="91440" tIns="45720" rIns="91440" bIns="45720" rtlCol="0">
            <a:normAutofit/>
          </a:bodyPr>
          <a:lstStyle/>
          <a:p>
            <a:pPr marL="355600" indent="-355600"/>
            <a:r>
              <a:rPr lang="bg-BG" altLang="bg-BG" sz="2400" dirty="0"/>
              <a:t>Контактна анестезия</a:t>
            </a:r>
          </a:p>
          <a:p>
            <a:pPr marL="355600" indent="-355600"/>
            <a:r>
              <a:rPr lang="bg-BG" altLang="bg-BG" sz="2400" dirty="0"/>
              <a:t>Локо-регионална анестезия:</a:t>
            </a:r>
          </a:p>
          <a:p>
            <a:pPr marL="708025" lvl="1" indent="-387350"/>
            <a:r>
              <a:rPr lang="bg-BG" altLang="bg-BG" sz="2400" dirty="0"/>
              <a:t>Спинална анестезия</a:t>
            </a:r>
          </a:p>
          <a:p>
            <a:pPr marL="708025" lvl="1" indent="-387350"/>
            <a:r>
              <a:rPr lang="bg-BG" altLang="bg-BG" sz="2400" dirty="0"/>
              <a:t>Епидурална анестезия на ниво</a:t>
            </a:r>
          </a:p>
          <a:p>
            <a:pPr marL="708025" lvl="1" indent="-387350"/>
            <a:r>
              <a:rPr lang="bg-BG" altLang="bg-BG" sz="2400" dirty="0"/>
              <a:t>Локо-Регионална Анестезия + седиране</a:t>
            </a:r>
          </a:p>
          <a:p>
            <a:r>
              <a:rPr lang="bg-BG" altLang="bg-BG" sz="2400" dirty="0"/>
              <a:t>Обща анестезия:</a:t>
            </a:r>
          </a:p>
          <a:p>
            <a:pPr marL="712788" lvl="1" indent="-357188"/>
            <a:r>
              <a:rPr lang="bg-BG" altLang="bg-BG" sz="2400" dirty="0"/>
              <a:t>Балансирана</a:t>
            </a:r>
          </a:p>
          <a:p>
            <a:pPr marL="712788" lvl="1" indent="-357188"/>
            <a:r>
              <a:rPr lang="bg-BG" altLang="bg-BG" sz="2400" dirty="0"/>
              <a:t>Интубационна </a:t>
            </a:r>
            <a:r>
              <a:rPr lang="bg-BG" altLang="bg-BG" sz="2400" dirty="0" smtClean="0"/>
              <a:t>ендотрахеална</a:t>
            </a:r>
            <a:endParaRPr lang="en-US" altLang="bg-BG" sz="2400" dirty="0" smtClean="0"/>
          </a:p>
          <a:p>
            <a:pPr marL="712788" lvl="1" indent="-357188"/>
            <a:r>
              <a:rPr lang="bg-BG" altLang="bg-BG" sz="2400" dirty="0" smtClean="0"/>
              <a:t>Ларингеална маска</a:t>
            </a:r>
            <a:endParaRPr lang="bg-BG" altLang="bg-BG" sz="2400" dirty="0"/>
          </a:p>
        </p:txBody>
      </p:sp>
      <p:sp>
        <p:nvSpPr>
          <p:cNvPr id="4" name="Slide Number Placeholder 3"/>
          <p:cNvSpPr>
            <a:spLocks noGrp="1"/>
          </p:cNvSpPr>
          <p:nvPr>
            <p:ph type="sldNum" sz="quarter" idx="10"/>
          </p:nvPr>
        </p:nvSpPr>
        <p:spPr/>
        <p:txBody>
          <a:bodyPr/>
          <a:lstStyle/>
          <a:p>
            <a:pPr>
              <a:defRPr/>
            </a:pPr>
            <a:fld id="{B8EE76E9-BD3E-4CFE-8120-C37B09DB9446}" type="slidenum">
              <a:rPr lang="bg-BG" smtClean="0"/>
              <a:pPr>
                <a:defRPr/>
              </a:pPr>
              <a:t>13</a:t>
            </a:fld>
            <a:endParaRPr lang="bg-BG"/>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sharpenSoften amount="1000"/>
                    </a14:imgEffect>
                    <a14:imgEffect>
                      <a14:brightnessContrast bright="47000" contrast="46000"/>
                    </a14:imgEffect>
                  </a14:imgLayer>
                </a14:imgProps>
              </a:ext>
              <a:ext uri="{28A0092B-C50C-407E-A947-70E740481C1C}">
                <a14:useLocalDpi xmlns:a14="http://schemas.microsoft.com/office/drawing/2010/main" val="0"/>
              </a:ext>
            </a:extLst>
          </a:blip>
          <a:stretch>
            <a:fillRect/>
          </a:stretch>
        </p:blipFill>
        <p:spPr>
          <a:xfrm>
            <a:off x="7010400" y="4324096"/>
            <a:ext cx="2133599" cy="2533904"/>
          </a:xfrm>
          <a:prstGeom prst="rect">
            <a:avLst/>
          </a:prstGeom>
        </p:spPr>
      </p:pic>
    </p:spTree>
    <p:extLst>
      <p:ext uri="{BB962C8B-B14F-4D97-AF65-F5344CB8AC3E}">
        <p14:creationId xmlns:p14="http://schemas.microsoft.com/office/powerpoint/2010/main" val="22071647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vert="horz" lIns="91440" tIns="45720" rIns="91440" bIns="45720" rtlCol="0" anchor="ctr">
            <a:normAutofit/>
          </a:bodyPr>
          <a:lstStyle/>
          <a:p>
            <a:r>
              <a:rPr lang="bg-BG" altLang="bg-BG" sz="3200"/>
              <a:t>Избор на анестезиологична техника </a:t>
            </a:r>
          </a:p>
        </p:txBody>
      </p:sp>
      <p:sp>
        <p:nvSpPr>
          <p:cNvPr id="24579" name="Content Placeholder 2"/>
          <p:cNvSpPr>
            <a:spLocks noGrp="1"/>
          </p:cNvSpPr>
          <p:nvPr>
            <p:ph idx="1"/>
          </p:nvPr>
        </p:nvSpPr>
        <p:spPr>
          <a:xfrm>
            <a:off x="500063" y="1785938"/>
            <a:ext cx="8229600" cy="4311650"/>
          </a:xfrm>
        </p:spPr>
        <p:txBody>
          <a:bodyPr vert="horz" lIns="91440" tIns="45720" rIns="91440" bIns="45720" rtlCol="0">
            <a:normAutofit/>
          </a:bodyPr>
          <a:lstStyle/>
          <a:p>
            <a:pPr algn="just"/>
            <a:r>
              <a:rPr lang="bg-BG" altLang="bg-BG" sz="2400" dirty="0"/>
              <a:t>Ендоскопска хирургия на долната част на отделителната система:</a:t>
            </a:r>
          </a:p>
          <a:p>
            <a:pPr marL="712788" lvl="1" indent="-357188" algn="just"/>
            <a:r>
              <a:rPr lang="bg-BG" altLang="bg-BG" sz="2400" dirty="0" smtClean="0"/>
              <a:t>Спинална анестезия</a:t>
            </a:r>
          </a:p>
          <a:p>
            <a:pPr marL="712788" lvl="1" indent="-357188" algn="just"/>
            <a:r>
              <a:rPr lang="bg-BG" altLang="bg-BG" sz="2400" dirty="0" smtClean="0"/>
              <a:t>Епидурална </a:t>
            </a:r>
            <a:r>
              <a:rPr lang="bg-BG" altLang="bg-BG" sz="2400" dirty="0"/>
              <a:t>анестезия на ниво </a:t>
            </a:r>
            <a:r>
              <a:rPr lang="en-US" altLang="bg-BG" sz="2400" dirty="0" err="1" smtClean="0"/>
              <a:t>Th</a:t>
            </a:r>
            <a:r>
              <a:rPr lang="bg-BG" altLang="bg-BG" sz="2400" dirty="0" smtClean="0"/>
              <a:t> </a:t>
            </a:r>
            <a:r>
              <a:rPr lang="ru-RU" altLang="bg-BG" sz="2400" dirty="0" smtClean="0"/>
              <a:t>8 </a:t>
            </a:r>
            <a:r>
              <a:rPr lang="ru-RU" altLang="bg-BG" sz="2400" dirty="0"/>
              <a:t>- </a:t>
            </a:r>
            <a:r>
              <a:rPr lang="en-US" altLang="bg-BG" sz="2400" dirty="0" err="1"/>
              <a:t>Th</a:t>
            </a:r>
            <a:r>
              <a:rPr lang="bg-BG" altLang="bg-BG" sz="2400" dirty="0"/>
              <a:t> </a:t>
            </a:r>
            <a:r>
              <a:rPr lang="ru-RU" altLang="bg-BG" sz="2400" dirty="0"/>
              <a:t>10</a:t>
            </a:r>
            <a:endParaRPr lang="bg-BG" altLang="bg-BG" sz="2400" dirty="0"/>
          </a:p>
        </p:txBody>
      </p:sp>
      <p:sp>
        <p:nvSpPr>
          <p:cNvPr id="4" name="Slide Number Placeholder 3"/>
          <p:cNvSpPr>
            <a:spLocks noGrp="1"/>
          </p:cNvSpPr>
          <p:nvPr>
            <p:ph type="sldNum" sz="quarter" idx="10"/>
          </p:nvPr>
        </p:nvSpPr>
        <p:spPr/>
        <p:txBody>
          <a:bodyPr/>
          <a:lstStyle/>
          <a:p>
            <a:pPr>
              <a:defRPr/>
            </a:pPr>
            <a:fld id="{E9067436-E832-4332-B27E-E778381BB1DA}" type="slidenum">
              <a:rPr lang="bg-BG" smtClean="0"/>
              <a:pPr>
                <a:defRPr/>
              </a:pPr>
              <a:t>14</a:t>
            </a:fld>
            <a:endParaRPr lang="bg-BG"/>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sharpenSoften amount="1000"/>
                    </a14:imgEffect>
                    <a14:imgEffect>
                      <a14:brightnessContrast bright="47000" contrast="46000"/>
                    </a14:imgEffect>
                  </a14:imgLayer>
                </a14:imgProps>
              </a:ext>
              <a:ext uri="{28A0092B-C50C-407E-A947-70E740481C1C}">
                <a14:useLocalDpi xmlns:a14="http://schemas.microsoft.com/office/drawing/2010/main" val="0"/>
              </a:ext>
            </a:extLst>
          </a:blip>
          <a:stretch>
            <a:fillRect/>
          </a:stretch>
        </p:blipFill>
        <p:spPr>
          <a:xfrm>
            <a:off x="7010400" y="4324096"/>
            <a:ext cx="2133599" cy="2533904"/>
          </a:xfrm>
          <a:prstGeom prst="rect">
            <a:avLst/>
          </a:prstGeom>
        </p:spPr>
      </p:pic>
    </p:spTree>
    <p:extLst>
      <p:ext uri="{BB962C8B-B14F-4D97-AF65-F5344CB8AC3E}">
        <p14:creationId xmlns:p14="http://schemas.microsoft.com/office/powerpoint/2010/main" val="418468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vert="horz" lIns="91440" tIns="45720" rIns="91440" bIns="45720" rtlCol="0" anchor="ctr">
            <a:normAutofit/>
          </a:bodyPr>
          <a:lstStyle/>
          <a:p>
            <a:r>
              <a:rPr lang="bg-BG" altLang="bg-BG" sz="3200"/>
              <a:t>Избор на анестезиологична техника</a:t>
            </a:r>
          </a:p>
        </p:txBody>
      </p:sp>
      <p:sp>
        <p:nvSpPr>
          <p:cNvPr id="25603" name="Content Placeholder 2"/>
          <p:cNvSpPr>
            <a:spLocks noGrp="1"/>
          </p:cNvSpPr>
          <p:nvPr>
            <p:ph idx="1"/>
          </p:nvPr>
        </p:nvSpPr>
        <p:spPr>
          <a:xfrm>
            <a:off x="500063" y="1600200"/>
            <a:ext cx="8229600" cy="4497388"/>
          </a:xfrm>
        </p:spPr>
        <p:txBody>
          <a:bodyPr vert="horz" lIns="91440" tIns="45720" rIns="91440" bIns="45720" rtlCol="0">
            <a:normAutofit/>
          </a:bodyPr>
          <a:lstStyle/>
          <a:p>
            <a:r>
              <a:rPr lang="ru-RU" altLang="bg-BG" sz="2400" dirty="0"/>
              <a:t>Уретеро-цистоскопия:</a:t>
            </a:r>
            <a:endParaRPr lang="bg-BG" altLang="bg-BG" sz="2400" dirty="0"/>
          </a:p>
          <a:p>
            <a:pPr marL="712788" lvl="1" indent="-357188"/>
            <a:r>
              <a:rPr lang="ru-RU" altLang="bg-BG" sz="2400" dirty="0"/>
              <a:t>Контактна анестезия с анестетичен гел</a:t>
            </a:r>
            <a:endParaRPr lang="bg-BG" altLang="bg-BG" sz="2400" dirty="0"/>
          </a:p>
          <a:p>
            <a:pPr marL="712788" lvl="1" indent="-357188"/>
            <a:r>
              <a:rPr lang="ru-RU" altLang="bg-BG" sz="2400" dirty="0"/>
              <a:t>Ниска спинална </a:t>
            </a:r>
            <a:r>
              <a:rPr lang="ru-RU" altLang="bg-BG" sz="2400" dirty="0" smtClean="0"/>
              <a:t>анестезия (седловиден блок)</a:t>
            </a:r>
            <a:endParaRPr lang="bg-BG" altLang="bg-BG" sz="2400" dirty="0"/>
          </a:p>
          <a:p>
            <a:pPr marL="712788" lvl="1" indent="-357188"/>
            <a:r>
              <a:rPr lang="ru-RU" altLang="bg-BG" sz="2400" dirty="0"/>
              <a:t>Обща анестезия</a:t>
            </a:r>
            <a:endParaRPr lang="bg-BG" altLang="bg-BG" sz="2400" dirty="0"/>
          </a:p>
          <a:p>
            <a:pPr marL="712788" lvl="1" indent="-357188"/>
            <a:r>
              <a:rPr lang="bg-BG" altLang="bg-BG" sz="2400" dirty="0"/>
              <a:t>ЛРА + седиране</a:t>
            </a:r>
          </a:p>
        </p:txBody>
      </p:sp>
      <p:sp>
        <p:nvSpPr>
          <p:cNvPr id="4" name="Slide Number Placeholder 3"/>
          <p:cNvSpPr>
            <a:spLocks noGrp="1"/>
          </p:cNvSpPr>
          <p:nvPr>
            <p:ph type="sldNum" sz="quarter" idx="10"/>
          </p:nvPr>
        </p:nvSpPr>
        <p:spPr/>
        <p:txBody>
          <a:bodyPr/>
          <a:lstStyle/>
          <a:p>
            <a:pPr>
              <a:defRPr/>
            </a:pPr>
            <a:fld id="{C8C34A89-10BC-421F-995F-ED4D7613BE0A}" type="slidenum">
              <a:rPr lang="bg-BG" smtClean="0"/>
              <a:pPr>
                <a:defRPr/>
              </a:pPr>
              <a:t>15</a:t>
            </a:fld>
            <a:endParaRPr lang="bg-BG"/>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sharpenSoften amount="1000"/>
                    </a14:imgEffect>
                    <a14:imgEffect>
                      <a14:brightnessContrast bright="47000" contrast="46000"/>
                    </a14:imgEffect>
                  </a14:imgLayer>
                </a14:imgProps>
              </a:ext>
              <a:ext uri="{28A0092B-C50C-407E-A947-70E740481C1C}">
                <a14:useLocalDpi xmlns:a14="http://schemas.microsoft.com/office/drawing/2010/main" val="0"/>
              </a:ext>
            </a:extLst>
          </a:blip>
          <a:stretch>
            <a:fillRect/>
          </a:stretch>
        </p:blipFill>
        <p:spPr>
          <a:xfrm>
            <a:off x="7010400" y="4324096"/>
            <a:ext cx="2133599" cy="2533904"/>
          </a:xfrm>
          <a:prstGeom prst="rect">
            <a:avLst/>
          </a:prstGeom>
        </p:spPr>
      </p:pic>
    </p:spTree>
    <p:extLst>
      <p:ext uri="{BB962C8B-B14F-4D97-AF65-F5344CB8AC3E}">
        <p14:creationId xmlns:p14="http://schemas.microsoft.com/office/powerpoint/2010/main" val="38600210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vert="horz" lIns="91440" tIns="45720" rIns="91440" bIns="45720" rtlCol="0" anchor="ctr">
            <a:normAutofit/>
          </a:bodyPr>
          <a:lstStyle/>
          <a:p>
            <a:r>
              <a:rPr lang="bg-BG" altLang="bg-BG" sz="3200"/>
              <a:t>Избор на анестезиологична техника </a:t>
            </a:r>
          </a:p>
        </p:txBody>
      </p:sp>
      <p:sp>
        <p:nvSpPr>
          <p:cNvPr id="26627" name="Content Placeholder 2"/>
          <p:cNvSpPr>
            <a:spLocks noGrp="1"/>
          </p:cNvSpPr>
          <p:nvPr>
            <p:ph idx="1"/>
          </p:nvPr>
        </p:nvSpPr>
        <p:spPr>
          <a:xfrm>
            <a:off x="500063" y="1676401"/>
            <a:ext cx="8229600" cy="4421188"/>
          </a:xfrm>
        </p:spPr>
        <p:txBody>
          <a:bodyPr vert="horz" lIns="91440" tIns="45720" rIns="91440" bIns="45720" rtlCol="0">
            <a:normAutofit/>
          </a:bodyPr>
          <a:lstStyle/>
          <a:p>
            <a:r>
              <a:rPr lang="bg-BG" altLang="bg-BG" sz="2400" dirty="0"/>
              <a:t>Ендоскопска резекция на простата:</a:t>
            </a:r>
          </a:p>
          <a:p>
            <a:pPr marL="712788" lvl="1" indent="-357188"/>
            <a:r>
              <a:rPr lang="bg-BG" altLang="bg-BG" sz="2400" dirty="0"/>
              <a:t>Спинална анестезия</a:t>
            </a:r>
          </a:p>
          <a:p>
            <a:r>
              <a:rPr lang="bg-BG" altLang="bg-BG" sz="2400" dirty="0"/>
              <a:t>Ендоскопска резекция на тумори на пикочния мехур:</a:t>
            </a:r>
          </a:p>
          <a:p>
            <a:pPr marL="712788" lvl="1" indent="-357188"/>
            <a:r>
              <a:rPr lang="bg-BG" altLang="bg-BG" sz="2400" dirty="0"/>
              <a:t>Обща анестезия</a:t>
            </a:r>
          </a:p>
          <a:p>
            <a:pPr marL="712788" lvl="1" indent="-357188"/>
            <a:r>
              <a:rPr lang="bg-BG" altLang="bg-BG" sz="2400" dirty="0"/>
              <a:t>Локо-Регионална Анестезия</a:t>
            </a:r>
          </a:p>
        </p:txBody>
      </p:sp>
      <p:sp>
        <p:nvSpPr>
          <p:cNvPr id="4" name="Slide Number Placeholder 3"/>
          <p:cNvSpPr>
            <a:spLocks noGrp="1"/>
          </p:cNvSpPr>
          <p:nvPr>
            <p:ph type="sldNum" sz="quarter" idx="10"/>
          </p:nvPr>
        </p:nvSpPr>
        <p:spPr/>
        <p:txBody>
          <a:bodyPr/>
          <a:lstStyle/>
          <a:p>
            <a:pPr>
              <a:defRPr/>
            </a:pPr>
            <a:fld id="{EA4EF2DB-17FB-467D-951E-E133418E8103}" type="slidenum">
              <a:rPr lang="bg-BG" smtClean="0"/>
              <a:pPr>
                <a:defRPr/>
              </a:pPr>
              <a:t>16</a:t>
            </a:fld>
            <a:endParaRPr lang="bg-BG"/>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sharpenSoften amount="1000"/>
                    </a14:imgEffect>
                    <a14:imgEffect>
                      <a14:brightnessContrast bright="47000" contrast="46000"/>
                    </a14:imgEffect>
                  </a14:imgLayer>
                </a14:imgProps>
              </a:ext>
              <a:ext uri="{28A0092B-C50C-407E-A947-70E740481C1C}">
                <a14:useLocalDpi xmlns:a14="http://schemas.microsoft.com/office/drawing/2010/main" val="0"/>
              </a:ext>
            </a:extLst>
          </a:blip>
          <a:stretch>
            <a:fillRect/>
          </a:stretch>
        </p:blipFill>
        <p:spPr>
          <a:xfrm>
            <a:off x="7010400" y="4324096"/>
            <a:ext cx="2133599" cy="2533904"/>
          </a:xfrm>
          <a:prstGeom prst="rect">
            <a:avLst/>
          </a:prstGeom>
        </p:spPr>
      </p:pic>
    </p:spTree>
    <p:extLst>
      <p:ext uri="{BB962C8B-B14F-4D97-AF65-F5344CB8AC3E}">
        <p14:creationId xmlns:p14="http://schemas.microsoft.com/office/powerpoint/2010/main" val="13109416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vert="horz" lIns="91440" tIns="45720" rIns="91440" bIns="45720" rtlCol="0" anchor="ctr">
            <a:normAutofit/>
          </a:bodyPr>
          <a:lstStyle/>
          <a:p>
            <a:r>
              <a:rPr lang="bg-BG" altLang="bg-BG" sz="3200"/>
              <a:t>Избор на анестезиологична техника </a:t>
            </a:r>
          </a:p>
        </p:txBody>
      </p:sp>
      <p:sp>
        <p:nvSpPr>
          <p:cNvPr id="27651" name="Content Placeholder 2"/>
          <p:cNvSpPr>
            <a:spLocks noGrp="1"/>
          </p:cNvSpPr>
          <p:nvPr>
            <p:ph idx="1"/>
          </p:nvPr>
        </p:nvSpPr>
        <p:spPr>
          <a:xfrm>
            <a:off x="500063" y="1676401"/>
            <a:ext cx="8229600" cy="4421188"/>
          </a:xfrm>
        </p:spPr>
        <p:txBody>
          <a:bodyPr vert="horz" lIns="91440" tIns="45720" rIns="91440" bIns="45720" rtlCol="0">
            <a:normAutofit/>
          </a:bodyPr>
          <a:lstStyle/>
          <a:p>
            <a:r>
              <a:rPr lang="bg-BG" altLang="bg-BG" sz="2400" dirty="0"/>
              <a:t>Ендоскопски манипулации върху уретерите:</a:t>
            </a:r>
          </a:p>
          <a:p>
            <a:pPr marL="712788" lvl="1" indent="-357188"/>
            <a:r>
              <a:rPr lang="bg-BG" altLang="bg-BG" sz="2400" dirty="0"/>
              <a:t>Обща анестезия</a:t>
            </a:r>
          </a:p>
          <a:p>
            <a:pPr marL="712788" lvl="1" indent="-357188"/>
            <a:r>
              <a:rPr lang="bg-BG" altLang="bg-BG" sz="2400" dirty="0"/>
              <a:t>Епидурална анестезия на ниво </a:t>
            </a:r>
            <a:r>
              <a:rPr lang="en-US" altLang="bg-BG" sz="2400" dirty="0" err="1"/>
              <a:t>Th</a:t>
            </a:r>
            <a:r>
              <a:rPr lang="bg-BG" altLang="bg-BG" sz="2400" dirty="0"/>
              <a:t> 6</a:t>
            </a:r>
          </a:p>
        </p:txBody>
      </p:sp>
      <p:sp>
        <p:nvSpPr>
          <p:cNvPr id="4" name="Slide Number Placeholder 3"/>
          <p:cNvSpPr>
            <a:spLocks noGrp="1"/>
          </p:cNvSpPr>
          <p:nvPr>
            <p:ph type="sldNum" sz="quarter" idx="10"/>
          </p:nvPr>
        </p:nvSpPr>
        <p:spPr/>
        <p:txBody>
          <a:bodyPr/>
          <a:lstStyle/>
          <a:p>
            <a:pPr>
              <a:defRPr/>
            </a:pPr>
            <a:fld id="{963EA94B-1612-4FB9-A886-0F0A9AD6AC89}" type="slidenum">
              <a:rPr lang="bg-BG" smtClean="0"/>
              <a:pPr>
                <a:defRPr/>
              </a:pPr>
              <a:t>17</a:t>
            </a:fld>
            <a:endParaRPr lang="bg-BG"/>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sharpenSoften amount="1000"/>
                    </a14:imgEffect>
                    <a14:imgEffect>
                      <a14:brightnessContrast bright="47000" contrast="46000"/>
                    </a14:imgEffect>
                  </a14:imgLayer>
                </a14:imgProps>
              </a:ext>
              <a:ext uri="{28A0092B-C50C-407E-A947-70E740481C1C}">
                <a14:useLocalDpi xmlns:a14="http://schemas.microsoft.com/office/drawing/2010/main" val="0"/>
              </a:ext>
            </a:extLst>
          </a:blip>
          <a:stretch>
            <a:fillRect/>
          </a:stretch>
        </p:blipFill>
        <p:spPr>
          <a:xfrm>
            <a:off x="7010400" y="4324096"/>
            <a:ext cx="2133599" cy="2533904"/>
          </a:xfrm>
          <a:prstGeom prst="rect">
            <a:avLst/>
          </a:prstGeom>
        </p:spPr>
      </p:pic>
    </p:spTree>
    <p:extLst>
      <p:ext uri="{BB962C8B-B14F-4D97-AF65-F5344CB8AC3E}">
        <p14:creationId xmlns:p14="http://schemas.microsoft.com/office/powerpoint/2010/main" val="33197505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sharpenSoften amount="1000"/>
                    </a14:imgEffect>
                    <a14:imgEffect>
                      <a14:brightnessContrast bright="47000" contrast="46000"/>
                    </a14:imgEffect>
                  </a14:imgLayer>
                </a14:imgProps>
              </a:ext>
              <a:ext uri="{28A0092B-C50C-407E-A947-70E740481C1C}">
                <a14:useLocalDpi xmlns:a14="http://schemas.microsoft.com/office/drawing/2010/main" val="0"/>
              </a:ext>
            </a:extLst>
          </a:blip>
          <a:stretch>
            <a:fillRect/>
          </a:stretch>
        </p:blipFill>
        <p:spPr>
          <a:xfrm>
            <a:off x="7010400" y="4324096"/>
            <a:ext cx="2133599" cy="2533904"/>
          </a:xfrm>
          <a:prstGeom prst="rect">
            <a:avLst/>
          </a:prstGeom>
        </p:spPr>
      </p:pic>
      <p:sp>
        <p:nvSpPr>
          <p:cNvPr id="2" name="Title 1"/>
          <p:cNvSpPr>
            <a:spLocks noGrp="1"/>
          </p:cNvSpPr>
          <p:nvPr>
            <p:ph type="title"/>
          </p:nvPr>
        </p:nvSpPr>
        <p:spPr/>
        <p:txBody>
          <a:bodyPr vert="horz" lIns="91440" tIns="45720" rIns="91440" bIns="45720" rtlCol="0" anchor="ctr">
            <a:normAutofit/>
          </a:bodyPr>
          <a:lstStyle/>
          <a:p>
            <a:r>
              <a:rPr lang="bg-BG" sz="3200" dirty="0"/>
              <a:t>Избор на анестезиологична техника </a:t>
            </a:r>
          </a:p>
        </p:txBody>
      </p:sp>
      <p:sp>
        <p:nvSpPr>
          <p:cNvPr id="28675" name="Content Placeholder 2"/>
          <p:cNvSpPr>
            <a:spLocks noGrp="1"/>
          </p:cNvSpPr>
          <p:nvPr>
            <p:ph idx="1"/>
          </p:nvPr>
        </p:nvSpPr>
        <p:spPr>
          <a:xfrm>
            <a:off x="457200" y="1600200"/>
            <a:ext cx="8229600" cy="4525963"/>
          </a:xfrm>
        </p:spPr>
        <p:txBody>
          <a:bodyPr vert="horz" lIns="91440" tIns="45720" rIns="91440" bIns="45720" rtlCol="0">
            <a:normAutofit/>
          </a:bodyPr>
          <a:lstStyle/>
          <a:p>
            <a:pPr marL="355600" indent="-355600"/>
            <a:r>
              <a:rPr lang="bg-BG" altLang="bg-BG" sz="2400" dirty="0"/>
              <a:t>Перкутанна нефростомия и хирургия:</a:t>
            </a:r>
          </a:p>
          <a:p>
            <a:pPr marL="712788" lvl="1" indent="-357188"/>
            <a:r>
              <a:rPr lang="bg-BG" altLang="bg-BG" sz="2400" dirty="0"/>
              <a:t>Обща анестезия</a:t>
            </a:r>
          </a:p>
          <a:p>
            <a:pPr marL="712788" lvl="1" indent="-357188"/>
            <a:r>
              <a:rPr lang="bg-BG" altLang="bg-BG" sz="2400" dirty="0"/>
              <a:t>Епидурална анестезия на ниво </a:t>
            </a:r>
            <a:r>
              <a:rPr lang="en-US" altLang="bg-BG" sz="2400" dirty="0" err="1"/>
              <a:t>Th</a:t>
            </a:r>
            <a:r>
              <a:rPr lang="bg-BG" altLang="bg-BG" sz="2400" dirty="0"/>
              <a:t> 6</a:t>
            </a:r>
          </a:p>
          <a:p>
            <a:pPr marL="355600" indent="-355600"/>
            <a:r>
              <a:rPr lang="bg-BG" altLang="bg-BG" sz="2400" dirty="0"/>
              <a:t>Простатна аденомектомия:</a:t>
            </a:r>
          </a:p>
          <a:p>
            <a:pPr marL="712788" lvl="1" indent="-357188"/>
            <a:r>
              <a:rPr lang="bg-BG" altLang="bg-BG" sz="2400" dirty="0"/>
              <a:t>Обща анестезия</a:t>
            </a:r>
          </a:p>
          <a:p>
            <a:pPr marL="712788" lvl="1" indent="-357188"/>
            <a:r>
              <a:rPr lang="bg-BG" altLang="bg-BG" sz="2400" dirty="0"/>
              <a:t>Епидурална анестезия</a:t>
            </a:r>
          </a:p>
          <a:p>
            <a:pPr marL="355600" indent="-355600"/>
            <a:r>
              <a:rPr lang="bg-BG" altLang="bg-BG" sz="2400" dirty="0"/>
              <a:t>Радикална простатектомия и цистектомия:</a:t>
            </a:r>
          </a:p>
          <a:p>
            <a:pPr marL="712788" lvl="1" indent="-357188"/>
            <a:r>
              <a:rPr lang="bg-BG" altLang="bg-BG" sz="2400" dirty="0"/>
              <a:t>Обща ендотрахеална интубационна балансирана анестезия</a:t>
            </a:r>
          </a:p>
        </p:txBody>
      </p:sp>
      <p:sp>
        <p:nvSpPr>
          <p:cNvPr id="4" name="Slide Number Placeholder 3"/>
          <p:cNvSpPr>
            <a:spLocks noGrp="1"/>
          </p:cNvSpPr>
          <p:nvPr>
            <p:ph type="sldNum" sz="quarter" idx="10"/>
          </p:nvPr>
        </p:nvSpPr>
        <p:spPr/>
        <p:txBody>
          <a:bodyPr/>
          <a:lstStyle/>
          <a:p>
            <a:pPr>
              <a:defRPr/>
            </a:pPr>
            <a:fld id="{3391DFC7-CE71-442F-A5A5-6006DEC16659}" type="slidenum">
              <a:rPr lang="bg-BG" smtClean="0"/>
              <a:pPr>
                <a:defRPr/>
              </a:pPr>
              <a:t>18</a:t>
            </a:fld>
            <a:endParaRPr lang="bg-BG"/>
          </a:p>
        </p:txBody>
      </p:sp>
    </p:spTree>
    <p:extLst>
      <p:ext uri="{BB962C8B-B14F-4D97-AF65-F5344CB8AC3E}">
        <p14:creationId xmlns:p14="http://schemas.microsoft.com/office/powerpoint/2010/main" val="36184215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sharpenSoften amount="1000"/>
                    </a14:imgEffect>
                    <a14:imgEffect>
                      <a14:brightnessContrast bright="47000" contrast="46000"/>
                    </a14:imgEffect>
                  </a14:imgLayer>
                </a14:imgProps>
              </a:ext>
              <a:ext uri="{28A0092B-C50C-407E-A947-70E740481C1C}">
                <a14:useLocalDpi xmlns:a14="http://schemas.microsoft.com/office/drawing/2010/main" val="0"/>
              </a:ext>
            </a:extLst>
          </a:blip>
          <a:stretch>
            <a:fillRect/>
          </a:stretch>
        </p:blipFill>
        <p:spPr>
          <a:xfrm>
            <a:off x="7010400" y="4324096"/>
            <a:ext cx="2133599" cy="2533904"/>
          </a:xfrm>
          <a:prstGeom prst="rect">
            <a:avLst/>
          </a:prstGeom>
        </p:spPr>
      </p:pic>
      <p:sp>
        <p:nvSpPr>
          <p:cNvPr id="2" name="Title 1"/>
          <p:cNvSpPr>
            <a:spLocks noGrp="1"/>
          </p:cNvSpPr>
          <p:nvPr>
            <p:ph type="title"/>
          </p:nvPr>
        </p:nvSpPr>
        <p:spPr/>
        <p:txBody>
          <a:bodyPr vert="horz" lIns="91440" tIns="45720" rIns="91440" bIns="45720" rtlCol="0" anchor="ctr">
            <a:normAutofit/>
          </a:bodyPr>
          <a:lstStyle/>
          <a:p>
            <a:r>
              <a:rPr lang="bg-BG" sz="3200" dirty="0"/>
              <a:t>Избор на анестезиологична техника </a:t>
            </a:r>
          </a:p>
        </p:txBody>
      </p:sp>
      <p:sp>
        <p:nvSpPr>
          <p:cNvPr id="29699" name="Content Placeholder 2"/>
          <p:cNvSpPr>
            <a:spLocks noGrp="1"/>
          </p:cNvSpPr>
          <p:nvPr>
            <p:ph idx="1"/>
          </p:nvPr>
        </p:nvSpPr>
        <p:spPr>
          <a:xfrm>
            <a:off x="457200" y="1676400"/>
            <a:ext cx="8229600" cy="4449763"/>
          </a:xfrm>
        </p:spPr>
        <p:txBody>
          <a:bodyPr vert="horz" lIns="91440" tIns="45720" rIns="91440" bIns="45720" rtlCol="0">
            <a:normAutofit/>
          </a:bodyPr>
          <a:lstStyle/>
          <a:p>
            <a:pPr marL="355600" indent="-355600"/>
            <a:r>
              <a:rPr lang="bg-BG" altLang="bg-BG" sz="2400" dirty="0"/>
              <a:t>Екстракорпорална литотрипсия:</a:t>
            </a:r>
          </a:p>
          <a:p>
            <a:pPr marL="712788" lvl="1" indent="-357188"/>
            <a:r>
              <a:rPr lang="bg-BG" altLang="bg-BG" sz="2400" dirty="0"/>
              <a:t>Епидурална анестезия на ниво </a:t>
            </a:r>
            <a:r>
              <a:rPr lang="en-US" altLang="bg-BG" sz="2400" dirty="0" err="1"/>
              <a:t>Th</a:t>
            </a:r>
            <a:r>
              <a:rPr lang="ru-RU" altLang="bg-BG" sz="2400" dirty="0"/>
              <a:t> 4 - 6</a:t>
            </a:r>
            <a:endParaRPr lang="bg-BG" altLang="bg-BG" sz="2400" dirty="0"/>
          </a:p>
          <a:p>
            <a:pPr marL="712788" lvl="1" indent="-357188"/>
            <a:r>
              <a:rPr lang="bg-BG" altLang="bg-BG" sz="2400" dirty="0"/>
              <a:t>Обща ендотрахеална интубационна балансирана анестезия</a:t>
            </a:r>
          </a:p>
          <a:p>
            <a:pPr marL="355600" indent="-355600"/>
            <a:r>
              <a:rPr lang="bg-BG" altLang="bg-BG" sz="2400" dirty="0"/>
              <a:t>Бъбречна трансплантация:</a:t>
            </a:r>
          </a:p>
          <a:p>
            <a:pPr marL="712788" lvl="1" indent="-357188"/>
            <a:r>
              <a:rPr lang="bg-BG" altLang="bg-BG" sz="2400" dirty="0"/>
              <a:t>Обща балансирана анестезия</a:t>
            </a:r>
          </a:p>
          <a:p>
            <a:pPr marL="355600" indent="-355600"/>
            <a:r>
              <a:rPr lang="bg-BG" altLang="bg-BG" sz="2400" dirty="0"/>
              <a:t>Феохромоцитом:</a:t>
            </a:r>
          </a:p>
          <a:p>
            <a:pPr marL="712788" lvl="1" indent="-357188"/>
            <a:r>
              <a:rPr lang="bg-BG" altLang="bg-BG" sz="2400" dirty="0"/>
              <a:t>Обща балансирана </a:t>
            </a:r>
            <a:r>
              <a:rPr lang="bg-BG" altLang="bg-BG" sz="2400" dirty="0" smtClean="0"/>
              <a:t>анестезия с контролирана хипотензия</a:t>
            </a:r>
            <a:endParaRPr lang="bg-BG" altLang="bg-BG" sz="2400" dirty="0"/>
          </a:p>
        </p:txBody>
      </p:sp>
      <p:sp>
        <p:nvSpPr>
          <p:cNvPr id="4" name="Slide Number Placeholder 3"/>
          <p:cNvSpPr>
            <a:spLocks noGrp="1"/>
          </p:cNvSpPr>
          <p:nvPr>
            <p:ph type="sldNum" sz="quarter" idx="10"/>
          </p:nvPr>
        </p:nvSpPr>
        <p:spPr/>
        <p:txBody>
          <a:bodyPr/>
          <a:lstStyle/>
          <a:p>
            <a:pPr>
              <a:defRPr/>
            </a:pPr>
            <a:fld id="{7DAE32AA-7BCF-497A-B9D6-5BD66740E86D}" type="slidenum">
              <a:rPr lang="bg-BG" smtClean="0"/>
              <a:pPr>
                <a:defRPr/>
              </a:pPr>
              <a:t>19</a:t>
            </a:fld>
            <a:endParaRPr lang="bg-BG"/>
          </a:p>
        </p:txBody>
      </p:sp>
    </p:spTree>
    <p:extLst>
      <p:ext uri="{BB962C8B-B14F-4D97-AF65-F5344CB8AC3E}">
        <p14:creationId xmlns:p14="http://schemas.microsoft.com/office/powerpoint/2010/main" val="427353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sharpenSoften amount="1000"/>
                    </a14:imgEffect>
                    <a14:imgEffect>
                      <a14:brightnessContrast bright="47000" contrast="46000"/>
                    </a14:imgEffect>
                  </a14:imgLayer>
                </a14:imgProps>
              </a:ext>
              <a:ext uri="{28A0092B-C50C-407E-A947-70E740481C1C}">
                <a14:useLocalDpi xmlns:a14="http://schemas.microsoft.com/office/drawing/2010/main" val="0"/>
              </a:ext>
            </a:extLst>
          </a:blip>
          <a:stretch>
            <a:fillRect/>
          </a:stretch>
        </p:blipFill>
        <p:spPr>
          <a:xfrm>
            <a:off x="7010400" y="4324096"/>
            <a:ext cx="2133599" cy="2533904"/>
          </a:xfrm>
          <a:prstGeom prst="rect">
            <a:avLst/>
          </a:prstGeom>
        </p:spPr>
      </p:pic>
      <p:sp>
        <p:nvSpPr>
          <p:cNvPr id="12290" name="Title 1"/>
          <p:cNvSpPr>
            <a:spLocks noGrp="1"/>
          </p:cNvSpPr>
          <p:nvPr>
            <p:ph type="title"/>
          </p:nvPr>
        </p:nvSpPr>
        <p:spPr/>
        <p:txBody>
          <a:bodyPr>
            <a:normAutofit/>
          </a:bodyPr>
          <a:lstStyle/>
          <a:p>
            <a:pPr eaLnBrk="1" hangingPunct="1"/>
            <a:r>
              <a:rPr lang="bg-BG" altLang="bg-BG" sz="3200" dirty="0" smtClean="0"/>
              <a:t>Цел на днешната лекция е</a:t>
            </a:r>
          </a:p>
        </p:txBody>
      </p:sp>
      <p:sp>
        <p:nvSpPr>
          <p:cNvPr id="12291" name="Content Placeholder 2"/>
          <p:cNvSpPr>
            <a:spLocks noGrp="1"/>
          </p:cNvSpPr>
          <p:nvPr>
            <p:ph idx="1"/>
          </p:nvPr>
        </p:nvSpPr>
        <p:spPr>
          <a:xfrm>
            <a:off x="381000" y="1600201"/>
            <a:ext cx="8610600" cy="4572000"/>
          </a:xfrm>
          <a:noFill/>
          <a:ln w="9525">
            <a:noFill/>
            <a:miter lim="800000"/>
            <a:headEnd/>
            <a:tailEnd/>
          </a:ln>
        </p:spPr>
        <p:txBody>
          <a:bodyPr/>
          <a:lstStyle/>
          <a:p>
            <a:pPr algn="just">
              <a:buFont typeface="Arial" charset="0"/>
            </a:pPr>
            <a:r>
              <a:rPr lang="bg-BG" altLang="bg-BG" sz="2400" dirty="0"/>
              <a:t>Да се запознаем с особеностите на урологичните пациенти.</a:t>
            </a:r>
          </a:p>
          <a:p>
            <a:pPr algn="just">
              <a:buFont typeface="Arial" charset="0"/>
            </a:pPr>
            <a:r>
              <a:rPr lang="bg-BG" altLang="bg-BG" sz="2400" dirty="0"/>
              <a:t>Да представим оперативните </a:t>
            </a:r>
            <a:r>
              <a:rPr lang="bg-BG" altLang="bg-BG" sz="2400" dirty="0" smtClean="0"/>
              <a:t>техники, както </a:t>
            </a:r>
            <a:r>
              <a:rPr lang="bg-BG" altLang="bg-BG" sz="2400" dirty="0"/>
              <a:t>и техните най-чести усложнения.</a:t>
            </a:r>
          </a:p>
          <a:p>
            <a:pPr>
              <a:buFont typeface="Arial" charset="0"/>
            </a:pPr>
            <a:r>
              <a:rPr lang="bg-BG" altLang="bg-BG" sz="2400" dirty="0"/>
              <a:t>Да определим условията за правилен избор </a:t>
            </a:r>
            <a:r>
              <a:rPr lang="bg-BG" altLang="bg-BG" sz="2400" dirty="0" smtClean="0"/>
              <a:t>на предстоящата анестезиологична </a:t>
            </a:r>
            <a:r>
              <a:rPr lang="bg-BG" altLang="bg-BG" sz="2400" dirty="0"/>
              <a:t>техника.</a:t>
            </a:r>
          </a:p>
        </p:txBody>
      </p:sp>
      <p:sp>
        <p:nvSpPr>
          <p:cNvPr id="4" name="Slide Number Placeholder 3"/>
          <p:cNvSpPr>
            <a:spLocks noGrp="1"/>
          </p:cNvSpPr>
          <p:nvPr>
            <p:ph type="sldNum" sz="quarter" idx="10"/>
          </p:nvPr>
        </p:nvSpPr>
        <p:spPr/>
        <p:txBody>
          <a:bodyPr/>
          <a:lstStyle/>
          <a:p>
            <a:pPr>
              <a:defRPr/>
            </a:pPr>
            <a:fld id="{56369F78-C86A-4503-BE7A-06534E53B5D3}" type="slidenum">
              <a:rPr lang="bg-BG" smtClean="0"/>
              <a:pPr>
                <a:defRPr/>
              </a:pPr>
              <a:t>2</a:t>
            </a:fld>
            <a:endParaRPr lang="bg-BG"/>
          </a:p>
        </p:txBody>
      </p:sp>
    </p:spTree>
    <p:extLst>
      <p:ext uri="{BB962C8B-B14F-4D97-AF65-F5344CB8AC3E}">
        <p14:creationId xmlns:p14="http://schemas.microsoft.com/office/powerpoint/2010/main" val="40014780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C1FB0C1-CB1A-4AA2-B861-6AF2D0B1F322}" type="slidenum">
              <a:rPr lang="bg-BG" smtClean="0"/>
              <a:pPr>
                <a:defRPr/>
              </a:pPr>
              <a:t>20</a:t>
            </a:fld>
            <a:endParaRPr lang="bg-BG"/>
          </a:p>
        </p:txBody>
      </p:sp>
      <p:pic>
        <p:nvPicPr>
          <p:cNvPr id="30723" name="Picture 2"/>
          <p:cNvPicPr>
            <a:picLocks noChangeAspect="1" noChangeArrowheads="1"/>
          </p:cNvPicPr>
          <p:nvPr/>
        </p:nvPicPr>
        <p:blipFill>
          <a:blip r:embed="rId2">
            <a:extLst>
              <a:ext uri="{28A0092B-C50C-407E-A947-70E740481C1C}">
                <a14:useLocalDpi xmlns:a14="http://schemas.microsoft.com/office/drawing/2010/main" val="0"/>
              </a:ext>
            </a:extLst>
          </a:blip>
          <a:srcRect t="29306"/>
          <a:stretch>
            <a:fillRect/>
          </a:stretch>
        </p:blipFill>
        <p:spPr bwMode="auto">
          <a:xfrm>
            <a:off x="71438" y="1571625"/>
            <a:ext cx="2357437"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val="53963267"/>
              </p:ext>
            </p:extLst>
          </p:nvPr>
        </p:nvGraphicFramePr>
        <p:xfrm>
          <a:off x="2500313" y="1571625"/>
          <a:ext cx="6500812" cy="4178352"/>
        </p:xfrm>
        <a:graphic>
          <a:graphicData uri="http://schemas.openxmlformats.org/drawingml/2006/table">
            <a:tbl>
              <a:tblPr firstRow="1" bandRow="1">
                <a:tableStyleId>{5C22544A-7EE6-4342-B048-85BDC9FD1C3A}</a:tableStyleId>
              </a:tblPr>
              <a:tblGrid>
                <a:gridCol w="1714500"/>
                <a:gridCol w="1571625"/>
                <a:gridCol w="1935835"/>
                <a:gridCol w="1278852"/>
              </a:tblGrid>
              <a:tr h="774949">
                <a:tc>
                  <a:txBody>
                    <a:bodyPr/>
                    <a:lstStyle/>
                    <a:p>
                      <a:endParaRPr lang="bg-BG" sz="1800" dirty="0"/>
                    </a:p>
                  </a:txBody>
                  <a:tcPr marL="91439" marR="91439" marT="45719" marB="45719">
                    <a:solidFill>
                      <a:schemeClr val="tx2">
                        <a:lumMod val="40000"/>
                        <a:lumOff val="60000"/>
                      </a:schemeClr>
                    </a:solidFill>
                  </a:tcPr>
                </a:tc>
                <a:tc>
                  <a:txBody>
                    <a:bodyPr/>
                    <a:lstStyle/>
                    <a:p>
                      <a:pPr algn="ctr"/>
                      <a:r>
                        <a:rPr lang="bg-BG" sz="1800" b="1" dirty="0" err="1" smtClean="0">
                          <a:effectLst/>
                        </a:rPr>
                        <a:t>Симпатикус</a:t>
                      </a:r>
                      <a:endParaRPr lang="bg-BG" sz="1800" b="1" dirty="0">
                        <a:effectLst/>
                      </a:endParaRPr>
                    </a:p>
                  </a:txBody>
                  <a:tcPr marL="91439" marR="91439" marT="45719" marB="45719" anchor="ctr">
                    <a:solidFill>
                      <a:schemeClr val="tx2">
                        <a:lumMod val="40000"/>
                        <a:lumOff val="60000"/>
                      </a:schemeClr>
                    </a:solidFill>
                  </a:tcPr>
                </a:tc>
                <a:tc>
                  <a:txBody>
                    <a:bodyPr/>
                    <a:lstStyle/>
                    <a:p>
                      <a:pPr algn="ctr"/>
                      <a:r>
                        <a:rPr lang="bg-BG" sz="1800" b="1" dirty="0" err="1" smtClean="0">
                          <a:effectLst/>
                        </a:rPr>
                        <a:t>Парасимпатикус</a:t>
                      </a:r>
                      <a:endParaRPr lang="bg-BG" sz="1800" b="1" dirty="0">
                        <a:effectLst/>
                      </a:endParaRPr>
                    </a:p>
                  </a:txBody>
                  <a:tcPr marL="91439" marR="91439" marT="45719" marB="45719" anchor="ctr">
                    <a:solidFill>
                      <a:schemeClr val="tx2">
                        <a:lumMod val="40000"/>
                        <a:lumOff val="60000"/>
                      </a:schemeClr>
                    </a:solidFill>
                  </a:tcPr>
                </a:tc>
                <a:tc>
                  <a:txBody>
                    <a:bodyPr/>
                    <a:lstStyle/>
                    <a:p>
                      <a:pPr algn="ctr"/>
                      <a:r>
                        <a:rPr lang="bg-BG" sz="1800" b="1" dirty="0" smtClean="0">
                          <a:effectLst/>
                        </a:rPr>
                        <a:t>Болка</a:t>
                      </a:r>
                      <a:endParaRPr lang="bg-BG" sz="1800" b="1" dirty="0">
                        <a:effectLst/>
                      </a:endParaRPr>
                    </a:p>
                  </a:txBody>
                  <a:tcPr marL="91439" marR="91439" marT="45719" marB="45719" anchor="ctr">
                    <a:solidFill>
                      <a:schemeClr val="tx2">
                        <a:lumMod val="40000"/>
                        <a:lumOff val="60000"/>
                      </a:schemeClr>
                    </a:solidFill>
                  </a:tcPr>
                </a:tc>
              </a:tr>
              <a:tr h="616781">
                <a:tc>
                  <a:txBody>
                    <a:bodyPr/>
                    <a:lstStyle/>
                    <a:p>
                      <a:r>
                        <a:rPr lang="bg-BG" sz="1800" dirty="0" smtClean="0"/>
                        <a:t>Бъбреци</a:t>
                      </a:r>
                      <a:endParaRPr lang="bg-BG" sz="1800" dirty="0"/>
                    </a:p>
                  </a:txBody>
                  <a:tcPr marL="91439" marR="91439" marT="45719" marB="45719" anchor="ctr">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smtClean="0"/>
                        <a:t>Th</a:t>
                      </a:r>
                      <a:r>
                        <a:rPr lang="en-US" sz="1800" dirty="0" smtClean="0"/>
                        <a:t> 8 – L 1</a:t>
                      </a:r>
                      <a:endParaRPr lang="bg-BG" sz="1800" dirty="0" smtClean="0"/>
                    </a:p>
                  </a:txBody>
                  <a:tcPr marL="91439" marR="91439" marT="45719" marB="45719" anchor="ctr">
                    <a:solidFill>
                      <a:schemeClr val="tx2">
                        <a:lumMod val="40000"/>
                        <a:lumOff val="60000"/>
                      </a:schemeClr>
                    </a:solidFill>
                  </a:tcPr>
                </a:tc>
                <a:tc>
                  <a:txBody>
                    <a:bodyPr/>
                    <a:lstStyle/>
                    <a:p>
                      <a:pPr algn="ctr"/>
                      <a:r>
                        <a:rPr lang="en-US" sz="1800" dirty="0" smtClean="0"/>
                        <a:t>X</a:t>
                      </a:r>
                      <a:r>
                        <a:rPr lang="bg-BG" sz="1800" baseline="0" dirty="0" smtClean="0"/>
                        <a:t> </a:t>
                      </a:r>
                      <a:r>
                        <a:rPr lang="bg-BG" sz="1800" baseline="0" dirty="0" err="1" smtClean="0"/>
                        <a:t>ЧМНерв</a:t>
                      </a:r>
                      <a:endParaRPr lang="bg-BG" sz="1800" dirty="0"/>
                    </a:p>
                  </a:txBody>
                  <a:tcPr marL="91439" marR="91439" marT="45719" marB="45719" anchor="ctr">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smtClean="0"/>
                        <a:t>Th</a:t>
                      </a:r>
                      <a:r>
                        <a:rPr lang="en-US" sz="1800" dirty="0" smtClean="0"/>
                        <a:t> 10 – L 1</a:t>
                      </a:r>
                      <a:endParaRPr lang="bg-BG" sz="1800" dirty="0" smtClean="0"/>
                    </a:p>
                  </a:txBody>
                  <a:tcPr marL="91439" marR="91439" marT="45719" marB="45719" anchor="ctr">
                    <a:solidFill>
                      <a:schemeClr val="tx2">
                        <a:lumMod val="40000"/>
                        <a:lumOff val="60000"/>
                      </a:schemeClr>
                    </a:solidFill>
                  </a:tcPr>
                </a:tc>
              </a:tr>
              <a:tr h="387475">
                <a:tc>
                  <a:txBody>
                    <a:bodyPr/>
                    <a:lstStyle/>
                    <a:p>
                      <a:r>
                        <a:rPr lang="bg-BG" sz="1800" dirty="0" err="1" smtClean="0"/>
                        <a:t>Уретери</a:t>
                      </a:r>
                      <a:endParaRPr lang="bg-BG" sz="1800" dirty="0"/>
                    </a:p>
                  </a:txBody>
                  <a:tcPr marL="91439" marR="91439" marT="45719" marB="45719" anchor="ctr">
                    <a:solidFill>
                      <a:schemeClr val="tx2">
                        <a:lumMod val="40000"/>
                        <a:lumOff val="60000"/>
                      </a:schemeClr>
                    </a:solidFill>
                  </a:tcPr>
                </a:tc>
                <a:tc>
                  <a:txBody>
                    <a:bodyPr/>
                    <a:lstStyle/>
                    <a:p>
                      <a:pPr algn="ctr"/>
                      <a:r>
                        <a:rPr lang="en-US" sz="1800" dirty="0" err="1" smtClean="0"/>
                        <a:t>Th</a:t>
                      </a:r>
                      <a:r>
                        <a:rPr lang="en-US" sz="1800" dirty="0" smtClean="0"/>
                        <a:t> 10 – L 2</a:t>
                      </a:r>
                      <a:endParaRPr lang="bg-BG" sz="1800" dirty="0"/>
                    </a:p>
                  </a:txBody>
                  <a:tcPr marL="91439" marR="91439" marT="45719" marB="45719" anchor="ctr">
                    <a:solidFill>
                      <a:schemeClr val="tx2">
                        <a:lumMod val="40000"/>
                        <a:lumOff val="60000"/>
                      </a:schemeClr>
                    </a:solidFill>
                  </a:tcPr>
                </a:tc>
                <a:tc>
                  <a:txBody>
                    <a:bodyPr/>
                    <a:lstStyle/>
                    <a:p>
                      <a:pPr algn="ctr"/>
                      <a:r>
                        <a:rPr lang="en-US" sz="1800" dirty="0" smtClean="0"/>
                        <a:t>S 2 – S 4</a:t>
                      </a:r>
                      <a:endParaRPr lang="bg-BG" sz="1800" dirty="0"/>
                    </a:p>
                  </a:txBody>
                  <a:tcPr marL="91439" marR="91439" marT="45719" marB="45719" anchor="ctr">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smtClean="0"/>
                        <a:t>Th</a:t>
                      </a:r>
                      <a:r>
                        <a:rPr lang="en-US" sz="1800" dirty="0" smtClean="0"/>
                        <a:t> 10 – L 2</a:t>
                      </a:r>
                      <a:endParaRPr lang="bg-BG" sz="1800" dirty="0" smtClean="0"/>
                    </a:p>
                  </a:txBody>
                  <a:tcPr marL="91439" marR="91439" marT="45719" marB="45719" anchor="ctr">
                    <a:solidFill>
                      <a:schemeClr val="tx2">
                        <a:lumMod val="40000"/>
                        <a:lumOff val="60000"/>
                      </a:schemeClr>
                    </a:solidFill>
                  </a:tcPr>
                </a:tc>
              </a:tr>
              <a:tr h="640061">
                <a:tc>
                  <a:txBody>
                    <a:bodyPr/>
                    <a:lstStyle/>
                    <a:p>
                      <a:r>
                        <a:rPr lang="bg-BG" sz="1800" dirty="0" smtClean="0"/>
                        <a:t>Пикочен мехур</a:t>
                      </a:r>
                      <a:endParaRPr lang="bg-BG" sz="1800" dirty="0"/>
                    </a:p>
                  </a:txBody>
                  <a:tcPr marL="91439" marR="91439" marT="45719" marB="45719" anchor="ctr">
                    <a:solidFill>
                      <a:schemeClr val="tx2">
                        <a:lumMod val="40000"/>
                        <a:lumOff val="60000"/>
                      </a:schemeClr>
                    </a:solidFill>
                  </a:tcPr>
                </a:tc>
                <a:tc>
                  <a:txBody>
                    <a:bodyPr/>
                    <a:lstStyle/>
                    <a:p>
                      <a:pPr algn="ctr"/>
                      <a:r>
                        <a:rPr lang="en-US" sz="1800" dirty="0" err="1" smtClean="0"/>
                        <a:t>Th</a:t>
                      </a:r>
                      <a:r>
                        <a:rPr lang="en-US" sz="1800" dirty="0" smtClean="0"/>
                        <a:t> 11 – L 2</a:t>
                      </a:r>
                      <a:endParaRPr lang="bg-BG" sz="1800" dirty="0"/>
                    </a:p>
                  </a:txBody>
                  <a:tcPr marL="91439" marR="91439" marT="45719" marB="45719" anchor="ctr">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S 2 – S 4</a:t>
                      </a:r>
                      <a:endParaRPr lang="bg-BG" sz="1800" dirty="0" smtClean="0"/>
                    </a:p>
                  </a:txBody>
                  <a:tcPr marL="91439" marR="91439" marT="45719" marB="45719" anchor="ctr">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smtClean="0"/>
                        <a:t>Th</a:t>
                      </a:r>
                      <a:r>
                        <a:rPr lang="en-US" sz="1800" dirty="0" smtClean="0"/>
                        <a:t> 11 – L 2</a:t>
                      </a:r>
                    </a:p>
                    <a:p>
                      <a:pPr algn="ctr"/>
                      <a:r>
                        <a:rPr lang="en-US" sz="1800" dirty="0" smtClean="0"/>
                        <a:t>S 2 – S 4</a:t>
                      </a:r>
                      <a:endParaRPr lang="bg-BG" sz="1800" dirty="0"/>
                    </a:p>
                  </a:txBody>
                  <a:tcPr marL="91439" marR="91439" marT="45719" marB="45719" anchor="ctr">
                    <a:solidFill>
                      <a:schemeClr val="tx2">
                        <a:lumMod val="40000"/>
                        <a:lumOff val="60000"/>
                      </a:schemeClr>
                    </a:solidFill>
                  </a:tcPr>
                </a:tc>
              </a:tr>
              <a:tr h="640061">
                <a:tc>
                  <a:txBody>
                    <a:bodyPr/>
                    <a:lstStyle/>
                    <a:p>
                      <a:r>
                        <a:rPr lang="bg-BG" sz="1800" dirty="0" smtClean="0"/>
                        <a:t>Простата</a:t>
                      </a:r>
                      <a:endParaRPr lang="bg-BG" sz="1800" dirty="0"/>
                    </a:p>
                  </a:txBody>
                  <a:tcPr marL="91439" marR="91439" marT="45719" marB="45719" anchor="ctr">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smtClean="0"/>
                        <a:t>Th</a:t>
                      </a:r>
                      <a:r>
                        <a:rPr lang="en-US" sz="1800" dirty="0" smtClean="0"/>
                        <a:t> 11 – L 2</a:t>
                      </a:r>
                      <a:endParaRPr lang="bg-BG" sz="1800" dirty="0" smtClean="0"/>
                    </a:p>
                  </a:txBody>
                  <a:tcPr marL="91439" marR="91439" marT="45719" marB="45719" anchor="ctr">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S 2 – S 4</a:t>
                      </a:r>
                      <a:endParaRPr lang="bg-BG" sz="1800" dirty="0" smtClean="0"/>
                    </a:p>
                  </a:txBody>
                  <a:tcPr marL="91439" marR="91439" marT="45719" marB="45719" anchor="ctr">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smtClean="0"/>
                        <a:t>Th</a:t>
                      </a:r>
                      <a:r>
                        <a:rPr lang="en-US" sz="1800" dirty="0" smtClean="0"/>
                        <a:t> 11 – L 2</a:t>
                      </a:r>
                    </a:p>
                    <a:p>
                      <a:pPr algn="ctr"/>
                      <a:r>
                        <a:rPr lang="en-US" sz="1800" dirty="0" smtClean="0"/>
                        <a:t>S 2 – S 4</a:t>
                      </a:r>
                      <a:endParaRPr lang="bg-BG" sz="1800" dirty="0"/>
                    </a:p>
                  </a:txBody>
                  <a:tcPr marL="91439" marR="91439" marT="45719" marB="45719" anchor="ctr">
                    <a:solidFill>
                      <a:schemeClr val="tx2">
                        <a:lumMod val="40000"/>
                        <a:lumOff val="60000"/>
                      </a:schemeClr>
                    </a:solidFill>
                  </a:tcPr>
                </a:tc>
              </a:tr>
              <a:tr h="387475">
                <a:tc>
                  <a:txBody>
                    <a:bodyPr/>
                    <a:lstStyle/>
                    <a:p>
                      <a:r>
                        <a:rPr lang="bg-BG" sz="1800" dirty="0" smtClean="0"/>
                        <a:t>Тестиси</a:t>
                      </a:r>
                      <a:endParaRPr lang="bg-BG" sz="1800" dirty="0"/>
                    </a:p>
                  </a:txBody>
                  <a:tcPr marL="91439" marR="91439" marT="45719" marB="45719" anchor="ctr">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smtClean="0"/>
                        <a:t>Th</a:t>
                      </a:r>
                      <a:r>
                        <a:rPr lang="en-US" sz="1800" dirty="0" smtClean="0"/>
                        <a:t> 10 – L 2</a:t>
                      </a:r>
                      <a:endParaRPr lang="bg-BG" sz="1800" dirty="0" smtClean="0"/>
                    </a:p>
                  </a:txBody>
                  <a:tcPr marL="91439" marR="91439" marT="45719" marB="45719" anchor="ctr">
                    <a:solidFill>
                      <a:schemeClr val="tx2">
                        <a:lumMod val="40000"/>
                        <a:lumOff val="60000"/>
                      </a:schemeClr>
                    </a:solidFill>
                  </a:tcPr>
                </a:tc>
                <a:tc>
                  <a:txBody>
                    <a:bodyPr/>
                    <a:lstStyle/>
                    <a:p>
                      <a:pPr algn="ctr"/>
                      <a:r>
                        <a:rPr lang="en-US" sz="1800" dirty="0" smtClean="0"/>
                        <a:t>-</a:t>
                      </a:r>
                      <a:endParaRPr lang="bg-BG" sz="1800" dirty="0"/>
                    </a:p>
                  </a:txBody>
                  <a:tcPr marL="91439" marR="91439" marT="45719" marB="45719" anchor="ctr">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smtClean="0"/>
                        <a:t>Th</a:t>
                      </a:r>
                      <a:r>
                        <a:rPr lang="en-US" sz="1800" dirty="0" smtClean="0"/>
                        <a:t> 10 – L 1</a:t>
                      </a:r>
                      <a:endParaRPr lang="bg-BG" sz="1800" dirty="0" smtClean="0"/>
                    </a:p>
                  </a:txBody>
                  <a:tcPr marL="91439" marR="91439" marT="45719" marB="45719" anchor="ctr">
                    <a:solidFill>
                      <a:schemeClr val="tx2">
                        <a:lumMod val="40000"/>
                        <a:lumOff val="60000"/>
                      </a:schemeClr>
                    </a:solidFill>
                  </a:tcPr>
                </a:tc>
              </a:tr>
              <a:tr h="365749">
                <a:tc>
                  <a:txBody>
                    <a:bodyPr/>
                    <a:lstStyle/>
                    <a:p>
                      <a:r>
                        <a:rPr lang="bg-BG" sz="1800" dirty="0" err="1" smtClean="0"/>
                        <a:t>Скротум</a:t>
                      </a:r>
                      <a:endParaRPr lang="bg-BG" sz="1800" dirty="0"/>
                    </a:p>
                  </a:txBody>
                  <a:tcPr marL="91439" marR="91439" marT="45719" marB="45719" anchor="ctr">
                    <a:solidFill>
                      <a:schemeClr val="tx2">
                        <a:lumMod val="40000"/>
                        <a:lumOff val="60000"/>
                      </a:schemeClr>
                    </a:solidFill>
                  </a:tcPr>
                </a:tc>
                <a:tc>
                  <a:txBody>
                    <a:bodyPr/>
                    <a:lstStyle/>
                    <a:p>
                      <a:pPr algn="ctr"/>
                      <a:r>
                        <a:rPr lang="en-US" sz="1800" dirty="0" smtClean="0"/>
                        <a:t>-</a:t>
                      </a:r>
                      <a:endParaRPr lang="bg-BG" sz="1800" dirty="0"/>
                    </a:p>
                  </a:txBody>
                  <a:tcPr marL="91439" marR="91439" marT="45719" marB="45719" anchor="ctr">
                    <a:solidFill>
                      <a:schemeClr val="tx2">
                        <a:lumMod val="40000"/>
                        <a:lumOff val="60000"/>
                      </a:schemeClr>
                    </a:solidFill>
                  </a:tcPr>
                </a:tc>
                <a:tc>
                  <a:txBody>
                    <a:bodyPr/>
                    <a:lstStyle/>
                    <a:p>
                      <a:pPr algn="ctr"/>
                      <a:r>
                        <a:rPr lang="en-US" sz="1800" dirty="0" smtClean="0"/>
                        <a:t>-</a:t>
                      </a:r>
                      <a:endParaRPr lang="bg-BG" sz="1800" dirty="0"/>
                    </a:p>
                  </a:txBody>
                  <a:tcPr marL="91439" marR="91439" marT="45719" marB="45719" anchor="ctr">
                    <a:solidFill>
                      <a:schemeClr val="tx2">
                        <a:lumMod val="40000"/>
                        <a:lumOff val="60000"/>
                      </a:schemeClr>
                    </a:solidFill>
                  </a:tcPr>
                </a:tc>
                <a:tc>
                  <a:txBody>
                    <a:bodyPr/>
                    <a:lstStyle/>
                    <a:p>
                      <a:pPr algn="ctr"/>
                      <a:r>
                        <a:rPr lang="en-US" sz="1800" dirty="0" smtClean="0"/>
                        <a:t>S 2 – S 4</a:t>
                      </a:r>
                      <a:endParaRPr lang="bg-BG" sz="1800" dirty="0"/>
                    </a:p>
                  </a:txBody>
                  <a:tcPr marL="91439" marR="91439" marT="45719" marB="45719" anchor="ctr">
                    <a:solidFill>
                      <a:schemeClr val="tx2">
                        <a:lumMod val="40000"/>
                        <a:lumOff val="60000"/>
                      </a:schemeClr>
                    </a:solidFill>
                  </a:tcPr>
                </a:tc>
              </a:tr>
              <a:tr h="365749">
                <a:tc>
                  <a:txBody>
                    <a:bodyPr/>
                    <a:lstStyle/>
                    <a:p>
                      <a:r>
                        <a:rPr lang="bg-BG" sz="1800" dirty="0" smtClean="0"/>
                        <a:t>Пенис и </a:t>
                      </a:r>
                      <a:r>
                        <a:rPr lang="bg-BG" sz="1800" dirty="0" err="1" smtClean="0"/>
                        <a:t>уретра</a:t>
                      </a:r>
                      <a:endParaRPr lang="bg-BG" sz="1800" dirty="0"/>
                    </a:p>
                  </a:txBody>
                  <a:tcPr marL="91439" marR="91439" marT="45719" marB="45719" anchor="ctr">
                    <a:solidFill>
                      <a:schemeClr val="tx2">
                        <a:lumMod val="40000"/>
                        <a:lumOff val="60000"/>
                      </a:schemeClr>
                    </a:solidFill>
                  </a:tcPr>
                </a:tc>
                <a:tc>
                  <a:txBody>
                    <a:bodyPr/>
                    <a:lstStyle/>
                    <a:p>
                      <a:pPr algn="ctr"/>
                      <a:r>
                        <a:rPr lang="en-US" sz="1800" dirty="0" smtClean="0"/>
                        <a:t>L 1 – L 2</a:t>
                      </a:r>
                      <a:endParaRPr lang="bg-BG" sz="1800" dirty="0"/>
                    </a:p>
                  </a:txBody>
                  <a:tcPr marL="91439" marR="91439" marT="45719" marB="45719" anchor="ctr">
                    <a:solidFill>
                      <a:schemeClr val="tx2">
                        <a:lumMod val="40000"/>
                        <a:lumOff val="60000"/>
                      </a:schemeClr>
                    </a:solidFill>
                  </a:tcPr>
                </a:tc>
                <a:tc>
                  <a:txBody>
                    <a:bodyPr/>
                    <a:lstStyle/>
                    <a:p>
                      <a:pPr algn="ctr"/>
                      <a:r>
                        <a:rPr lang="en-US" sz="1800" dirty="0" smtClean="0"/>
                        <a:t>S 2 – S 4</a:t>
                      </a:r>
                      <a:endParaRPr lang="bg-BG" sz="1800" dirty="0"/>
                    </a:p>
                  </a:txBody>
                  <a:tcPr marL="91439" marR="91439" marT="45719" marB="45719" anchor="ctr">
                    <a:solidFill>
                      <a:schemeClr val="tx2">
                        <a:lumMod val="40000"/>
                        <a:lumOff val="60000"/>
                      </a:schemeClr>
                    </a:solidFill>
                  </a:tcPr>
                </a:tc>
                <a:tc>
                  <a:txBody>
                    <a:bodyPr/>
                    <a:lstStyle/>
                    <a:p>
                      <a:pPr algn="ctr"/>
                      <a:r>
                        <a:rPr lang="en-US" sz="1800" dirty="0" smtClean="0"/>
                        <a:t>S 2 – S 4</a:t>
                      </a:r>
                      <a:endParaRPr lang="bg-BG" sz="1800" dirty="0"/>
                    </a:p>
                  </a:txBody>
                  <a:tcPr marL="91439" marR="91439" marT="45719" marB="45719" anchor="ctr">
                    <a:solidFill>
                      <a:schemeClr val="tx2">
                        <a:lumMod val="40000"/>
                        <a:lumOff val="60000"/>
                      </a:schemeClr>
                    </a:solidFill>
                  </a:tcPr>
                </a:tc>
              </a:tr>
            </a:tbl>
          </a:graphicData>
        </a:graphic>
      </p:graphicFrame>
      <p:cxnSp>
        <p:nvCxnSpPr>
          <p:cNvPr id="5" name="Straight Connector 4"/>
          <p:cNvCxnSpPr/>
          <p:nvPr/>
        </p:nvCxnSpPr>
        <p:spPr>
          <a:xfrm>
            <a:off x="214313" y="3357563"/>
            <a:ext cx="8715375" cy="1587"/>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571500" y="357188"/>
            <a:ext cx="8229600" cy="1285875"/>
          </a:xfrm>
          <a:prstGeom prst="rect">
            <a:avLst/>
          </a:prstGeom>
        </p:spPr>
        <p:txBody>
          <a:bodyPr vert="horz" lIns="91440" tIns="45720" rIns="91440" bIns="45720" rtlCol="0" anchor="ctr">
            <a:normAutofit/>
          </a:bodyPr>
          <a:lstStyle>
            <a:lvl1pPr algn="ctr">
              <a:spcBef>
                <a:spcPct val="0"/>
              </a:spcBef>
              <a:buNone/>
              <a:defRPr sz="3200">
                <a:latin typeface="+mj-lt"/>
                <a:ea typeface="+mj-ea"/>
                <a:cs typeface="+mj-cs"/>
              </a:defRPr>
            </a:lvl1pPr>
          </a:lstStyle>
          <a:p>
            <a:r>
              <a:rPr lang="bg-BG" dirty="0" err="1"/>
              <a:t>Инервация</a:t>
            </a:r>
            <a:endParaRPr lang="bg-BG" dirty="0"/>
          </a:p>
        </p:txBody>
      </p:sp>
    </p:spTree>
    <p:extLst>
      <p:ext uri="{BB962C8B-B14F-4D97-AF65-F5344CB8AC3E}">
        <p14:creationId xmlns:p14="http://schemas.microsoft.com/office/powerpoint/2010/main" val="42601917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sharpenSoften amount="1000"/>
                    </a14:imgEffect>
                    <a14:imgEffect>
                      <a14:brightnessContrast bright="47000" contrast="46000"/>
                    </a14:imgEffect>
                  </a14:imgLayer>
                </a14:imgProps>
              </a:ext>
              <a:ext uri="{28A0092B-C50C-407E-A947-70E740481C1C}">
                <a14:useLocalDpi xmlns:a14="http://schemas.microsoft.com/office/drawing/2010/main" val="0"/>
              </a:ext>
            </a:extLst>
          </a:blip>
          <a:stretch>
            <a:fillRect/>
          </a:stretch>
        </p:blipFill>
        <p:spPr>
          <a:xfrm>
            <a:off x="7010400" y="4324096"/>
            <a:ext cx="2133599" cy="2533904"/>
          </a:xfrm>
          <a:prstGeom prst="rect">
            <a:avLst/>
          </a:prstGeom>
        </p:spPr>
      </p:pic>
      <p:sp>
        <p:nvSpPr>
          <p:cNvPr id="31746" name="Title 2"/>
          <p:cNvSpPr>
            <a:spLocks noGrp="1"/>
          </p:cNvSpPr>
          <p:nvPr>
            <p:ph type="title"/>
          </p:nvPr>
        </p:nvSpPr>
        <p:spPr>
          <a:xfrm>
            <a:off x="500063" y="428625"/>
            <a:ext cx="8258175" cy="1143000"/>
          </a:xfrm>
        </p:spPr>
        <p:txBody>
          <a:bodyPr vert="horz" lIns="91440" tIns="45720" rIns="91440" bIns="45720" rtlCol="0" anchor="ctr">
            <a:normAutofit/>
          </a:bodyPr>
          <a:lstStyle/>
          <a:p>
            <a:r>
              <a:rPr lang="bg-BG" altLang="bg-BG" sz="3200" dirty="0" smtClean="0"/>
              <a:t>Изисквания към </a:t>
            </a:r>
            <a:r>
              <a:rPr lang="bg-BG" altLang="bg-BG" sz="3200" dirty="0"/>
              <a:t>анестетиците</a:t>
            </a:r>
          </a:p>
        </p:txBody>
      </p:sp>
      <p:sp>
        <p:nvSpPr>
          <p:cNvPr id="31747" name="Content Placeholder 3"/>
          <p:cNvSpPr>
            <a:spLocks noGrp="1"/>
          </p:cNvSpPr>
          <p:nvPr>
            <p:ph idx="1"/>
          </p:nvPr>
        </p:nvSpPr>
        <p:spPr>
          <a:xfrm>
            <a:off x="500063" y="1600200"/>
            <a:ext cx="8229600" cy="4497388"/>
          </a:xfrm>
        </p:spPr>
        <p:txBody>
          <a:bodyPr vert="horz" lIns="91440" tIns="45720" rIns="91440" bIns="45720" rtlCol="0">
            <a:normAutofit/>
          </a:bodyPr>
          <a:lstStyle/>
          <a:p>
            <a:r>
              <a:rPr lang="bg-BG" altLang="bg-BG" sz="2400" dirty="0"/>
              <a:t>Риск от акумулиране:</a:t>
            </a:r>
          </a:p>
          <a:p>
            <a:pPr marL="712788" lvl="1" indent="-357188"/>
            <a:r>
              <a:rPr lang="bg-BG" altLang="bg-BG" sz="2400" dirty="0"/>
              <a:t>Бензодиазепини</a:t>
            </a:r>
          </a:p>
          <a:p>
            <a:pPr marL="712788" lvl="1" indent="-357188"/>
            <a:r>
              <a:rPr lang="bg-BG" altLang="bg-BG" sz="2400" dirty="0"/>
              <a:t>Морфини</a:t>
            </a:r>
          </a:p>
          <a:p>
            <a:pPr marL="712788" lvl="1" indent="-357188"/>
            <a:r>
              <a:rPr lang="bg-BG" altLang="bg-BG" sz="2400" dirty="0"/>
              <a:t>Недеполяризиращи мускулни релаксанти:</a:t>
            </a:r>
          </a:p>
          <a:p>
            <a:pPr marL="1081088" lvl="2" indent="-368300"/>
            <a:r>
              <a:rPr lang="en-US" altLang="bg-BG" dirty="0" err="1"/>
              <a:t>Vecuronium</a:t>
            </a:r>
            <a:endParaRPr lang="en-US" altLang="bg-BG" dirty="0"/>
          </a:p>
          <a:p>
            <a:pPr marL="1081088" lvl="2" indent="-368300"/>
            <a:r>
              <a:rPr lang="en-US" altLang="bg-BG" dirty="0" err="1"/>
              <a:t>Pancuronium</a:t>
            </a:r>
            <a:endParaRPr lang="en-US" altLang="bg-BG" dirty="0"/>
          </a:p>
          <a:p>
            <a:r>
              <a:rPr lang="bg-BG" altLang="bg-BG" sz="2400" dirty="0"/>
              <a:t>Риск от хиперкалиемия</a:t>
            </a:r>
            <a:r>
              <a:rPr lang="en-US" altLang="bg-BG" sz="2400" dirty="0"/>
              <a:t>:</a:t>
            </a:r>
            <a:endParaRPr lang="bg-BG" altLang="bg-BG" sz="2400" dirty="0"/>
          </a:p>
          <a:p>
            <a:pPr marL="712788" lvl="1" indent="-357188"/>
            <a:r>
              <a:rPr lang="bg-BG" altLang="bg-BG" sz="2400" dirty="0"/>
              <a:t>Деполяризиращи мускулни релаксанти:</a:t>
            </a:r>
          </a:p>
          <a:p>
            <a:pPr marL="1081088" lvl="2" indent="-368300"/>
            <a:r>
              <a:rPr lang="en-US" altLang="bg-BG" dirty="0"/>
              <a:t>Succinylcholine</a:t>
            </a:r>
          </a:p>
        </p:txBody>
      </p:sp>
      <p:sp>
        <p:nvSpPr>
          <p:cNvPr id="2" name="Slide Number Placeholder 1"/>
          <p:cNvSpPr>
            <a:spLocks noGrp="1"/>
          </p:cNvSpPr>
          <p:nvPr>
            <p:ph type="sldNum" sz="quarter" idx="10"/>
          </p:nvPr>
        </p:nvSpPr>
        <p:spPr/>
        <p:txBody>
          <a:bodyPr/>
          <a:lstStyle/>
          <a:p>
            <a:pPr>
              <a:defRPr/>
            </a:pPr>
            <a:fld id="{17FA7AEA-F4B4-4195-A05F-AA9CA7BA3B33}" type="slidenum">
              <a:rPr lang="bg-BG" smtClean="0"/>
              <a:pPr>
                <a:defRPr/>
              </a:pPr>
              <a:t>21</a:t>
            </a:fld>
            <a:endParaRPr lang="bg-BG"/>
          </a:p>
        </p:txBody>
      </p:sp>
    </p:spTree>
    <p:extLst>
      <p:ext uri="{BB962C8B-B14F-4D97-AF65-F5344CB8AC3E}">
        <p14:creationId xmlns:p14="http://schemas.microsoft.com/office/powerpoint/2010/main" val="39241363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p:cNvSpPr>
          <p:nvPr>
            <p:ph type="title"/>
          </p:nvPr>
        </p:nvSpPr>
        <p:spPr>
          <a:xfrm>
            <a:off x="500063" y="428625"/>
            <a:ext cx="8258175" cy="1143000"/>
          </a:xfrm>
        </p:spPr>
        <p:txBody>
          <a:bodyPr>
            <a:normAutofit/>
          </a:bodyPr>
          <a:lstStyle/>
          <a:p>
            <a:pPr eaLnBrk="1" hangingPunct="1"/>
            <a:r>
              <a:rPr lang="bg-BG" altLang="bg-BG" sz="3200" dirty="0" smtClean="0"/>
              <a:t>Изисквания към анестетиците</a:t>
            </a:r>
          </a:p>
        </p:txBody>
      </p:sp>
      <p:sp>
        <p:nvSpPr>
          <p:cNvPr id="32771" name="Content Placeholder 3"/>
          <p:cNvSpPr>
            <a:spLocks noGrp="1"/>
          </p:cNvSpPr>
          <p:nvPr>
            <p:ph idx="1"/>
          </p:nvPr>
        </p:nvSpPr>
        <p:spPr>
          <a:xfrm>
            <a:off x="500063" y="1676400"/>
            <a:ext cx="8572500" cy="4564063"/>
          </a:xfrm>
        </p:spPr>
        <p:txBody>
          <a:bodyPr vert="horz" lIns="91440" tIns="45720" rIns="91440" bIns="45720" rtlCol="0">
            <a:normAutofit/>
          </a:bodyPr>
          <a:lstStyle/>
          <a:p>
            <a:pPr algn="just"/>
            <a:r>
              <a:rPr lang="bg-BG" altLang="bg-BG" sz="2400" dirty="0"/>
              <a:t>Да не са </a:t>
            </a:r>
            <a:r>
              <a:rPr lang="bg-BG" altLang="bg-BG" sz="2400" dirty="0" smtClean="0"/>
              <a:t>нефротоксични.</a:t>
            </a:r>
            <a:endParaRPr lang="bg-BG" altLang="bg-BG" sz="2400" dirty="0"/>
          </a:p>
          <a:p>
            <a:pPr algn="just"/>
            <a:r>
              <a:rPr lang="bg-BG" altLang="bg-BG" sz="2400" dirty="0"/>
              <a:t>Нисък бъбречен метаболизъм </a:t>
            </a:r>
            <a:r>
              <a:rPr lang="bg-BG" altLang="bg-BG" sz="2400" dirty="0" smtClean="0"/>
              <a:t>при наличен алтернативен </a:t>
            </a:r>
            <a:r>
              <a:rPr lang="bg-BG" altLang="bg-BG" sz="2400" dirty="0"/>
              <a:t>път на елиминиране:</a:t>
            </a:r>
          </a:p>
          <a:p>
            <a:pPr marL="712788" lvl="1" indent="-357188" algn="just"/>
            <a:r>
              <a:rPr lang="bg-BG" altLang="bg-BG" sz="2400" dirty="0"/>
              <a:t>Ново поколение халогенирани анестетици</a:t>
            </a:r>
          </a:p>
          <a:p>
            <a:pPr marL="712788" lvl="1" indent="-357188" algn="just"/>
            <a:r>
              <a:rPr lang="en-US" altLang="bg-BG" sz="2400" dirty="0" err="1"/>
              <a:t>Propofol</a:t>
            </a:r>
            <a:endParaRPr lang="en-US" altLang="bg-BG" sz="2400" dirty="0"/>
          </a:p>
          <a:p>
            <a:pPr marL="712788" lvl="1" indent="-357188" algn="just"/>
            <a:r>
              <a:rPr lang="en-US" altLang="bg-BG" sz="2400" dirty="0" err="1"/>
              <a:t>Sufentanyl</a:t>
            </a:r>
            <a:r>
              <a:rPr lang="en-US" altLang="bg-BG" sz="2400" dirty="0"/>
              <a:t>, </a:t>
            </a:r>
            <a:r>
              <a:rPr lang="en-US" altLang="bg-BG" sz="2400" dirty="0" err="1"/>
              <a:t>Alfentanyl</a:t>
            </a:r>
            <a:r>
              <a:rPr lang="en-US" altLang="bg-BG" sz="2400" dirty="0"/>
              <a:t>, </a:t>
            </a:r>
            <a:r>
              <a:rPr lang="en-US" altLang="bg-BG" sz="2400" dirty="0" err="1"/>
              <a:t>Remifentanyl</a:t>
            </a:r>
            <a:endParaRPr lang="bg-BG" altLang="bg-BG" sz="2400" dirty="0"/>
          </a:p>
        </p:txBody>
      </p:sp>
      <p:sp>
        <p:nvSpPr>
          <p:cNvPr id="2" name="Slide Number Placeholder 1"/>
          <p:cNvSpPr>
            <a:spLocks noGrp="1"/>
          </p:cNvSpPr>
          <p:nvPr>
            <p:ph type="sldNum" sz="quarter" idx="10"/>
          </p:nvPr>
        </p:nvSpPr>
        <p:spPr/>
        <p:txBody>
          <a:bodyPr/>
          <a:lstStyle/>
          <a:p>
            <a:pPr>
              <a:defRPr/>
            </a:pPr>
            <a:fld id="{83FF5C5D-63B4-4061-8BA9-DB1195A58E13}" type="slidenum">
              <a:rPr lang="bg-BG" smtClean="0"/>
              <a:pPr>
                <a:defRPr/>
              </a:pPr>
              <a:t>22</a:t>
            </a:fld>
            <a:endParaRPr lang="bg-BG"/>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sharpenSoften amount="1000"/>
                    </a14:imgEffect>
                    <a14:imgEffect>
                      <a14:brightnessContrast bright="47000" contrast="46000"/>
                    </a14:imgEffect>
                  </a14:imgLayer>
                </a14:imgProps>
              </a:ext>
              <a:ext uri="{28A0092B-C50C-407E-A947-70E740481C1C}">
                <a14:useLocalDpi xmlns:a14="http://schemas.microsoft.com/office/drawing/2010/main" val="0"/>
              </a:ext>
            </a:extLst>
          </a:blip>
          <a:stretch>
            <a:fillRect/>
          </a:stretch>
        </p:blipFill>
        <p:spPr>
          <a:xfrm>
            <a:off x="7010400" y="4324096"/>
            <a:ext cx="2133599" cy="2533904"/>
          </a:xfrm>
          <a:prstGeom prst="rect">
            <a:avLst/>
          </a:prstGeom>
        </p:spPr>
      </p:pic>
    </p:spTree>
    <p:extLst>
      <p:ext uri="{BB962C8B-B14F-4D97-AF65-F5344CB8AC3E}">
        <p14:creationId xmlns:p14="http://schemas.microsoft.com/office/powerpoint/2010/main" val="4065168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a:bodyPr>
          <a:lstStyle/>
          <a:p>
            <a:pPr eaLnBrk="1" hangingPunct="1"/>
            <a:r>
              <a:rPr lang="bg-BG" altLang="bg-BG" sz="3200" dirty="0" smtClean="0"/>
              <a:t>Изисквания към анестезиологичния екип</a:t>
            </a:r>
          </a:p>
        </p:txBody>
      </p:sp>
      <p:sp>
        <p:nvSpPr>
          <p:cNvPr id="33795" name="Content Placeholder 2"/>
          <p:cNvSpPr>
            <a:spLocks noGrp="1"/>
          </p:cNvSpPr>
          <p:nvPr>
            <p:ph idx="1"/>
          </p:nvPr>
        </p:nvSpPr>
        <p:spPr>
          <a:xfrm>
            <a:off x="500063" y="1600200"/>
            <a:ext cx="8229600" cy="4497388"/>
          </a:xfrm>
        </p:spPr>
        <p:txBody>
          <a:bodyPr>
            <a:normAutofit/>
          </a:bodyPr>
          <a:lstStyle/>
          <a:p>
            <a:pPr eaLnBrk="1" hangingPunct="1"/>
            <a:r>
              <a:rPr lang="bg-BG" altLang="bg-BG" sz="2400" dirty="0" smtClean="0"/>
              <a:t>Да бъде квалифициран</a:t>
            </a:r>
          </a:p>
          <a:p>
            <a:pPr eaLnBrk="1" hangingPunct="1"/>
            <a:r>
              <a:rPr lang="bg-BG" altLang="bg-BG" sz="2400" dirty="0" smtClean="0"/>
              <a:t>Да бъде спокоен</a:t>
            </a:r>
          </a:p>
          <a:p>
            <a:pPr eaLnBrk="1" hangingPunct="1"/>
            <a:r>
              <a:rPr lang="bg-BG" altLang="bg-BG" sz="2400" dirty="0" smtClean="0"/>
              <a:t>Да бъде добре нахранен</a:t>
            </a:r>
          </a:p>
        </p:txBody>
      </p:sp>
      <p:sp>
        <p:nvSpPr>
          <p:cNvPr id="4" name="Slide Number Placeholder 3"/>
          <p:cNvSpPr>
            <a:spLocks noGrp="1"/>
          </p:cNvSpPr>
          <p:nvPr>
            <p:ph type="sldNum" sz="quarter" idx="10"/>
          </p:nvPr>
        </p:nvSpPr>
        <p:spPr/>
        <p:txBody>
          <a:bodyPr/>
          <a:lstStyle/>
          <a:p>
            <a:pPr>
              <a:defRPr/>
            </a:pPr>
            <a:fld id="{B865480D-7378-44DD-A0B3-F2D35869549F}" type="slidenum">
              <a:rPr lang="bg-BG" smtClean="0"/>
              <a:pPr>
                <a:defRPr/>
              </a:pPr>
              <a:t>23</a:t>
            </a:fld>
            <a:endParaRPr lang="bg-BG"/>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sharpenSoften amount="1000"/>
                    </a14:imgEffect>
                    <a14:imgEffect>
                      <a14:brightnessContrast bright="47000" contrast="46000"/>
                    </a14:imgEffect>
                  </a14:imgLayer>
                </a14:imgProps>
              </a:ext>
              <a:ext uri="{28A0092B-C50C-407E-A947-70E740481C1C}">
                <a14:useLocalDpi xmlns:a14="http://schemas.microsoft.com/office/drawing/2010/main" val="0"/>
              </a:ext>
            </a:extLst>
          </a:blip>
          <a:stretch>
            <a:fillRect/>
          </a:stretch>
        </p:blipFill>
        <p:spPr>
          <a:xfrm>
            <a:off x="7010400" y="4324096"/>
            <a:ext cx="2133599" cy="2533904"/>
          </a:xfrm>
          <a:prstGeom prst="rect">
            <a:avLst/>
          </a:prstGeom>
        </p:spPr>
      </p:pic>
    </p:spTree>
    <p:extLst>
      <p:ext uri="{BB962C8B-B14F-4D97-AF65-F5344CB8AC3E}">
        <p14:creationId xmlns:p14="http://schemas.microsoft.com/office/powerpoint/2010/main" val="29231692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vert="horz" lIns="91440" tIns="45720" rIns="91440" bIns="45720" rtlCol="0" anchor="ctr">
            <a:normAutofit/>
          </a:bodyPr>
          <a:lstStyle/>
          <a:p>
            <a:r>
              <a:rPr lang="bg-BG" altLang="bg-BG" sz="3200"/>
              <a:t>Особености на пациентите</a:t>
            </a:r>
          </a:p>
        </p:txBody>
      </p:sp>
      <p:sp>
        <p:nvSpPr>
          <p:cNvPr id="13315" name="Content Placeholder 2"/>
          <p:cNvSpPr>
            <a:spLocks noGrp="1"/>
          </p:cNvSpPr>
          <p:nvPr>
            <p:ph idx="1"/>
          </p:nvPr>
        </p:nvSpPr>
        <p:spPr>
          <a:xfrm>
            <a:off x="457200" y="1676400"/>
            <a:ext cx="8229600" cy="4449763"/>
          </a:xfrm>
          <a:noFill/>
          <a:ln w="9525">
            <a:noFill/>
            <a:miter lim="800000"/>
            <a:headEnd/>
            <a:tailEnd/>
          </a:ln>
        </p:spPr>
        <p:txBody>
          <a:bodyPr/>
          <a:lstStyle/>
          <a:p>
            <a:pPr marL="355600" lvl="1" indent="-355600">
              <a:buFont typeface="Arial" panose="020B0604020202020204" pitchFamily="34" charset="0"/>
              <a:buChar char="•"/>
            </a:pPr>
            <a:r>
              <a:rPr lang="bg-BG" altLang="bg-BG" sz="2400" dirty="0"/>
              <a:t>Висока </a:t>
            </a:r>
            <a:r>
              <a:rPr lang="bg-BG" altLang="bg-BG" sz="2400" dirty="0" smtClean="0"/>
              <a:t>възраст</a:t>
            </a:r>
          </a:p>
          <a:p>
            <a:pPr marL="355600" lvl="1" indent="-355600">
              <a:buFont typeface="Arial" panose="020B0604020202020204" pitchFamily="34" charset="0"/>
              <a:buChar char="•"/>
            </a:pPr>
            <a:r>
              <a:rPr lang="bg-BG" altLang="bg-BG" sz="2400" dirty="0" smtClean="0"/>
              <a:t>Множество </a:t>
            </a:r>
            <a:r>
              <a:rPr lang="bg-BG" altLang="bg-BG" sz="2400" dirty="0"/>
              <a:t>съпътстващи </a:t>
            </a:r>
            <a:r>
              <a:rPr lang="bg-BG" altLang="bg-BG" sz="2400" dirty="0" smtClean="0"/>
              <a:t>заболявания от страна на:</a:t>
            </a:r>
            <a:endParaRPr lang="bg-BG" altLang="bg-BG" sz="2400" dirty="0"/>
          </a:p>
          <a:p>
            <a:pPr marL="712788" lvl="2" indent="-357188">
              <a:buFont typeface="Calibri" panose="020F0502020204030204" pitchFamily="34" charset="0"/>
              <a:buChar char="−"/>
            </a:pPr>
            <a:r>
              <a:rPr lang="bg-BG" altLang="bg-BG" dirty="0" smtClean="0"/>
              <a:t>Дихателната </a:t>
            </a:r>
            <a:r>
              <a:rPr lang="bg-BG" altLang="bg-BG" dirty="0"/>
              <a:t>система</a:t>
            </a:r>
          </a:p>
          <a:p>
            <a:pPr marL="712788" lvl="2" indent="-357188">
              <a:buFont typeface="Calibri" panose="020F0502020204030204" pitchFamily="34" charset="0"/>
              <a:buChar char="−"/>
            </a:pPr>
            <a:r>
              <a:rPr lang="bg-BG" altLang="bg-BG" dirty="0" smtClean="0"/>
              <a:t>Сърдечносъдовата </a:t>
            </a:r>
            <a:r>
              <a:rPr lang="bg-BG" altLang="bg-BG" dirty="0"/>
              <a:t>система</a:t>
            </a:r>
          </a:p>
          <a:p>
            <a:pPr marL="712788" lvl="2" indent="-357188">
              <a:buFont typeface="Calibri" panose="020F0502020204030204" pitchFamily="34" charset="0"/>
              <a:buChar char="−"/>
            </a:pPr>
            <a:r>
              <a:rPr lang="bg-BG" altLang="bg-BG" dirty="0" smtClean="0"/>
              <a:t>Костно-ставния </a:t>
            </a:r>
            <a:r>
              <a:rPr lang="bg-BG" altLang="bg-BG" dirty="0"/>
              <a:t>апарат</a:t>
            </a:r>
          </a:p>
        </p:txBody>
      </p:sp>
      <p:sp>
        <p:nvSpPr>
          <p:cNvPr id="4" name="Slide Number Placeholder 3"/>
          <p:cNvSpPr>
            <a:spLocks noGrp="1"/>
          </p:cNvSpPr>
          <p:nvPr>
            <p:ph type="sldNum" sz="quarter" idx="10"/>
          </p:nvPr>
        </p:nvSpPr>
        <p:spPr/>
        <p:txBody>
          <a:bodyPr/>
          <a:lstStyle/>
          <a:p>
            <a:pPr>
              <a:defRPr/>
            </a:pPr>
            <a:fld id="{0A718CA9-5179-4AE7-BC5E-D65574BD0B6E}" type="slidenum">
              <a:rPr lang="bg-BG" smtClean="0"/>
              <a:pPr>
                <a:defRPr/>
              </a:pPr>
              <a:t>3</a:t>
            </a:fld>
            <a:endParaRPr lang="bg-BG"/>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sharpenSoften amount="1000"/>
                    </a14:imgEffect>
                    <a14:imgEffect>
                      <a14:brightnessContrast bright="47000" contrast="46000"/>
                    </a14:imgEffect>
                  </a14:imgLayer>
                </a14:imgProps>
              </a:ext>
              <a:ext uri="{28A0092B-C50C-407E-A947-70E740481C1C}">
                <a14:useLocalDpi xmlns:a14="http://schemas.microsoft.com/office/drawing/2010/main" val="0"/>
              </a:ext>
            </a:extLst>
          </a:blip>
          <a:stretch>
            <a:fillRect/>
          </a:stretch>
        </p:blipFill>
        <p:spPr>
          <a:xfrm>
            <a:off x="7010400" y="4324096"/>
            <a:ext cx="2133599" cy="2533904"/>
          </a:xfrm>
          <a:prstGeom prst="rect">
            <a:avLst/>
          </a:prstGeom>
        </p:spPr>
      </p:pic>
    </p:spTree>
    <p:extLst>
      <p:ext uri="{BB962C8B-B14F-4D97-AF65-F5344CB8AC3E}">
        <p14:creationId xmlns:p14="http://schemas.microsoft.com/office/powerpoint/2010/main" val="35846039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vert="horz" lIns="91440" tIns="45720" rIns="91440" bIns="45720" rtlCol="0" anchor="ctr">
            <a:normAutofit/>
          </a:bodyPr>
          <a:lstStyle/>
          <a:p>
            <a:r>
              <a:rPr lang="bg-BG" altLang="bg-BG" sz="3200"/>
              <a:t>Особености на пациентите</a:t>
            </a:r>
          </a:p>
        </p:txBody>
      </p:sp>
      <p:sp>
        <p:nvSpPr>
          <p:cNvPr id="14339" name="Content Placeholder 2"/>
          <p:cNvSpPr>
            <a:spLocks noGrp="1"/>
          </p:cNvSpPr>
          <p:nvPr>
            <p:ph idx="1"/>
          </p:nvPr>
        </p:nvSpPr>
        <p:spPr>
          <a:xfrm>
            <a:off x="457200" y="1600200"/>
            <a:ext cx="8458200" cy="4525963"/>
          </a:xfrm>
          <a:noFill/>
          <a:ln w="9525">
            <a:noFill/>
            <a:miter lim="800000"/>
            <a:headEnd/>
            <a:tailEnd/>
          </a:ln>
        </p:spPr>
        <p:txBody>
          <a:bodyPr/>
          <a:lstStyle/>
          <a:p>
            <a:pPr>
              <a:buFont typeface="Arial" charset="0"/>
            </a:pPr>
            <a:r>
              <a:rPr lang="bg-BG" altLang="bg-BG" sz="2400" dirty="0"/>
              <a:t>Чести съпътстващи инфекции</a:t>
            </a:r>
          </a:p>
          <a:p>
            <a:pPr>
              <a:buFont typeface="Arial" charset="0"/>
            </a:pPr>
            <a:r>
              <a:rPr lang="bg-BG" altLang="bg-BG" sz="2400" dirty="0"/>
              <a:t>Различна степен на бъбречна недостатъчност</a:t>
            </a:r>
          </a:p>
          <a:p>
            <a:pPr>
              <a:buFont typeface="Arial" charset="0"/>
            </a:pPr>
            <a:r>
              <a:rPr lang="bg-BG" altLang="bg-BG" sz="2400" dirty="0"/>
              <a:t>Пациенти на хемодиализа</a:t>
            </a:r>
          </a:p>
          <a:p>
            <a:pPr>
              <a:buFont typeface="Arial" charset="0"/>
            </a:pPr>
            <a:r>
              <a:rPr lang="bg-BG" altLang="bg-BG" sz="2400" dirty="0"/>
              <a:t>При пациентите за трансплантация е налице тежка имунодепресия.</a:t>
            </a:r>
          </a:p>
        </p:txBody>
      </p:sp>
      <p:sp>
        <p:nvSpPr>
          <p:cNvPr id="4" name="Slide Number Placeholder 3"/>
          <p:cNvSpPr>
            <a:spLocks noGrp="1"/>
          </p:cNvSpPr>
          <p:nvPr>
            <p:ph type="sldNum" sz="quarter" idx="10"/>
          </p:nvPr>
        </p:nvSpPr>
        <p:spPr/>
        <p:txBody>
          <a:bodyPr/>
          <a:lstStyle/>
          <a:p>
            <a:pPr>
              <a:defRPr/>
            </a:pPr>
            <a:fld id="{90CE79B5-20AD-471D-B6AB-2B176823AE52}" type="slidenum">
              <a:rPr lang="bg-BG" smtClean="0"/>
              <a:pPr>
                <a:defRPr/>
              </a:pPr>
              <a:t>4</a:t>
            </a:fld>
            <a:endParaRPr lang="bg-BG"/>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sharpenSoften amount="1000"/>
                    </a14:imgEffect>
                    <a14:imgEffect>
                      <a14:brightnessContrast bright="47000" contrast="46000"/>
                    </a14:imgEffect>
                  </a14:imgLayer>
                </a14:imgProps>
              </a:ext>
              <a:ext uri="{28A0092B-C50C-407E-A947-70E740481C1C}">
                <a14:useLocalDpi xmlns:a14="http://schemas.microsoft.com/office/drawing/2010/main" val="0"/>
              </a:ext>
            </a:extLst>
          </a:blip>
          <a:stretch>
            <a:fillRect/>
          </a:stretch>
        </p:blipFill>
        <p:spPr>
          <a:xfrm>
            <a:off x="7010400" y="4324096"/>
            <a:ext cx="2133599" cy="2533904"/>
          </a:xfrm>
          <a:prstGeom prst="rect">
            <a:avLst/>
          </a:prstGeom>
        </p:spPr>
      </p:pic>
    </p:spTree>
    <p:extLst>
      <p:ext uri="{BB962C8B-B14F-4D97-AF65-F5344CB8AC3E}">
        <p14:creationId xmlns:p14="http://schemas.microsoft.com/office/powerpoint/2010/main" val="13363063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vert="horz" lIns="91440" tIns="45720" rIns="91440" bIns="45720" rtlCol="0" anchor="ctr">
            <a:normAutofit/>
          </a:bodyPr>
          <a:lstStyle/>
          <a:p>
            <a:r>
              <a:rPr lang="bg-BG" altLang="bg-BG" sz="3200"/>
              <a:t>Особености на пациентите</a:t>
            </a:r>
          </a:p>
        </p:txBody>
      </p:sp>
      <p:sp>
        <p:nvSpPr>
          <p:cNvPr id="15363" name="Content Placeholder 2"/>
          <p:cNvSpPr>
            <a:spLocks noGrp="1"/>
          </p:cNvSpPr>
          <p:nvPr>
            <p:ph idx="1"/>
          </p:nvPr>
        </p:nvSpPr>
        <p:spPr>
          <a:xfrm>
            <a:off x="381000" y="1600200"/>
            <a:ext cx="8686800" cy="4525963"/>
          </a:xfrm>
          <a:noFill/>
          <a:ln w="9525">
            <a:noFill/>
            <a:miter lim="800000"/>
            <a:headEnd/>
            <a:tailEnd/>
          </a:ln>
        </p:spPr>
        <p:txBody>
          <a:bodyPr>
            <a:normAutofit/>
          </a:bodyPr>
          <a:lstStyle/>
          <a:p>
            <a:pPr marL="355600" lvl="1" indent="-355600">
              <a:buFont typeface="Arial" panose="020B0604020202020204" pitchFamily="34" charset="0"/>
              <a:buChar char="•"/>
            </a:pPr>
            <a:r>
              <a:rPr lang="bg-BG" altLang="bg-BG" sz="2400" dirty="0"/>
              <a:t>Откриват се нарушения в хомеостазата:</a:t>
            </a:r>
          </a:p>
          <a:p>
            <a:pPr marL="712788" lvl="2" indent="-357188">
              <a:buFont typeface="Calibri" panose="020F0502020204030204" pitchFamily="34" charset="0"/>
              <a:buChar char="−"/>
            </a:pPr>
            <a:r>
              <a:rPr lang="bg-BG" altLang="bg-BG" dirty="0"/>
              <a:t>Хипо или хиперволемия</a:t>
            </a:r>
          </a:p>
          <a:p>
            <a:pPr marL="712788" lvl="2" indent="-357188">
              <a:buFont typeface="Calibri" panose="020F0502020204030204" pitchFamily="34" charset="0"/>
              <a:buChar char="−"/>
            </a:pPr>
            <a:r>
              <a:rPr lang="bg-BG" altLang="bg-BG" dirty="0"/>
              <a:t>Диселектролитемия – най-често хиперкалиемия</a:t>
            </a:r>
          </a:p>
          <a:p>
            <a:pPr marL="712788" lvl="2" indent="-357188">
              <a:buFont typeface="Calibri" panose="020F0502020204030204" pitchFamily="34" charset="0"/>
              <a:buChar char="−"/>
            </a:pPr>
            <a:r>
              <a:rPr lang="bg-BG" altLang="bg-BG" dirty="0"/>
              <a:t>Дисосмия</a:t>
            </a:r>
          </a:p>
          <a:p>
            <a:pPr marL="712788" lvl="2" indent="-357188">
              <a:buFont typeface="Calibri" panose="020F0502020204030204" pitchFamily="34" charset="0"/>
              <a:buChar char="−"/>
            </a:pPr>
            <a:r>
              <a:rPr lang="bg-BG" altLang="bg-BG" dirty="0"/>
              <a:t>Дисхидрия – метаболитна ацидоза</a:t>
            </a:r>
          </a:p>
        </p:txBody>
      </p:sp>
      <p:sp>
        <p:nvSpPr>
          <p:cNvPr id="4" name="Slide Number Placeholder 3"/>
          <p:cNvSpPr>
            <a:spLocks noGrp="1"/>
          </p:cNvSpPr>
          <p:nvPr>
            <p:ph type="sldNum" sz="quarter" idx="10"/>
          </p:nvPr>
        </p:nvSpPr>
        <p:spPr/>
        <p:txBody>
          <a:bodyPr/>
          <a:lstStyle/>
          <a:p>
            <a:pPr>
              <a:defRPr/>
            </a:pPr>
            <a:fld id="{5C001982-9F93-4EF5-8707-2E6D4EAD6CA7}" type="slidenum">
              <a:rPr lang="bg-BG" smtClean="0"/>
              <a:pPr>
                <a:defRPr/>
              </a:pPr>
              <a:t>5</a:t>
            </a:fld>
            <a:endParaRPr lang="bg-BG"/>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sharpenSoften amount="1000"/>
                    </a14:imgEffect>
                    <a14:imgEffect>
                      <a14:brightnessContrast bright="47000" contrast="46000"/>
                    </a14:imgEffect>
                  </a14:imgLayer>
                </a14:imgProps>
              </a:ext>
              <a:ext uri="{28A0092B-C50C-407E-A947-70E740481C1C}">
                <a14:useLocalDpi xmlns:a14="http://schemas.microsoft.com/office/drawing/2010/main" val="0"/>
              </a:ext>
            </a:extLst>
          </a:blip>
          <a:stretch>
            <a:fillRect/>
          </a:stretch>
        </p:blipFill>
        <p:spPr>
          <a:xfrm>
            <a:off x="7010400" y="4324096"/>
            <a:ext cx="2133599" cy="2533904"/>
          </a:xfrm>
          <a:prstGeom prst="rect">
            <a:avLst/>
          </a:prstGeom>
        </p:spPr>
      </p:pic>
    </p:spTree>
    <p:extLst>
      <p:ext uri="{BB962C8B-B14F-4D97-AF65-F5344CB8AC3E}">
        <p14:creationId xmlns:p14="http://schemas.microsoft.com/office/powerpoint/2010/main" val="3011812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vert="horz" lIns="91440" tIns="45720" rIns="91440" bIns="45720" rtlCol="0" anchor="ctr">
            <a:normAutofit/>
          </a:bodyPr>
          <a:lstStyle/>
          <a:p>
            <a:r>
              <a:rPr lang="bg-BG" altLang="bg-BG" sz="3200"/>
              <a:t>Особености на пациентите с БН</a:t>
            </a:r>
          </a:p>
        </p:txBody>
      </p:sp>
      <p:sp>
        <p:nvSpPr>
          <p:cNvPr id="16387" name="Content Placeholder 2"/>
          <p:cNvSpPr>
            <a:spLocks noGrp="1"/>
          </p:cNvSpPr>
          <p:nvPr>
            <p:ph idx="1"/>
          </p:nvPr>
        </p:nvSpPr>
        <p:spPr>
          <a:noFill/>
          <a:ln w="9525">
            <a:noFill/>
            <a:miter lim="800000"/>
            <a:headEnd/>
            <a:tailEnd/>
          </a:ln>
        </p:spPr>
        <p:txBody>
          <a:bodyPr/>
          <a:lstStyle/>
          <a:p>
            <a:pPr marL="355600" lvl="1" indent="-355600">
              <a:buFont typeface="Arial" panose="020B0604020202020204" pitchFamily="34" charset="0"/>
              <a:buChar char="•"/>
            </a:pPr>
            <a:r>
              <a:rPr lang="bg-BG" altLang="bg-BG" sz="2400" dirty="0"/>
              <a:t>Най-често се откриват съпътстващи:</a:t>
            </a:r>
          </a:p>
          <a:p>
            <a:pPr marL="712788" lvl="2" indent="-357188">
              <a:buFont typeface="Calibri" panose="020F0502020204030204" pitchFamily="34" charset="0"/>
              <a:buChar char="−"/>
            </a:pPr>
            <a:r>
              <a:rPr lang="bg-BG" altLang="bg-BG" dirty="0"/>
              <a:t>Артериална хипертония, коронаропатии, помпена недостатъчност</a:t>
            </a:r>
          </a:p>
          <a:p>
            <a:pPr marL="712788" lvl="2" indent="-357188">
              <a:buFont typeface="Calibri" panose="020F0502020204030204" pitchFamily="34" charset="0"/>
              <a:buChar char="−"/>
            </a:pPr>
            <a:r>
              <a:rPr lang="bg-BG" altLang="bg-BG" dirty="0"/>
              <a:t>Хипо или Хиперволемия</a:t>
            </a:r>
          </a:p>
          <a:p>
            <a:pPr marL="712788" lvl="2" indent="-357188">
              <a:buFont typeface="Calibri" panose="020F0502020204030204" pitchFamily="34" charset="0"/>
              <a:buChar char="−"/>
            </a:pPr>
            <a:r>
              <a:rPr lang="bg-BG" altLang="bg-BG" dirty="0"/>
              <a:t>Диселектролитемия</a:t>
            </a:r>
          </a:p>
          <a:p>
            <a:pPr marL="712788" lvl="2" indent="-357188">
              <a:buFont typeface="Calibri" panose="020F0502020204030204" pitchFamily="34" charset="0"/>
              <a:buChar char="−"/>
            </a:pPr>
            <a:r>
              <a:rPr lang="bg-BG" altLang="bg-BG" dirty="0"/>
              <a:t>Невропатия</a:t>
            </a:r>
          </a:p>
          <a:p>
            <a:pPr marL="712788" lvl="2" indent="-357188">
              <a:buFont typeface="Calibri" panose="020F0502020204030204" pitchFamily="34" charset="0"/>
              <a:buChar char="−"/>
            </a:pPr>
            <a:r>
              <a:rPr lang="bg-BG" altLang="bg-BG" dirty="0"/>
              <a:t>Нарушения в кръвосъсирването</a:t>
            </a:r>
          </a:p>
        </p:txBody>
      </p:sp>
      <p:sp>
        <p:nvSpPr>
          <p:cNvPr id="4" name="Slide Number Placeholder 3"/>
          <p:cNvSpPr>
            <a:spLocks noGrp="1"/>
          </p:cNvSpPr>
          <p:nvPr>
            <p:ph type="sldNum" sz="quarter" idx="10"/>
          </p:nvPr>
        </p:nvSpPr>
        <p:spPr/>
        <p:txBody>
          <a:bodyPr/>
          <a:lstStyle/>
          <a:p>
            <a:pPr>
              <a:defRPr/>
            </a:pPr>
            <a:fld id="{B29297F7-4DB1-4C26-882A-4BC31DE613CC}" type="slidenum">
              <a:rPr lang="bg-BG" smtClean="0"/>
              <a:pPr>
                <a:defRPr/>
              </a:pPr>
              <a:t>6</a:t>
            </a:fld>
            <a:endParaRPr lang="bg-BG"/>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sharpenSoften amount="1000"/>
                    </a14:imgEffect>
                    <a14:imgEffect>
                      <a14:brightnessContrast bright="47000" contrast="46000"/>
                    </a14:imgEffect>
                  </a14:imgLayer>
                </a14:imgProps>
              </a:ext>
              <a:ext uri="{28A0092B-C50C-407E-A947-70E740481C1C}">
                <a14:useLocalDpi xmlns:a14="http://schemas.microsoft.com/office/drawing/2010/main" val="0"/>
              </a:ext>
            </a:extLst>
          </a:blip>
          <a:stretch>
            <a:fillRect/>
          </a:stretch>
        </p:blipFill>
        <p:spPr>
          <a:xfrm>
            <a:off x="7010400" y="4324096"/>
            <a:ext cx="2133599" cy="2533904"/>
          </a:xfrm>
          <a:prstGeom prst="rect">
            <a:avLst/>
          </a:prstGeom>
        </p:spPr>
      </p:pic>
    </p:spTree>
    <p:extLst>
      <p:ext uri="{BB962C8B-B14F-4D97-AF65-F5344CB8AC3E}">
        <p14:creationId xmlns:p14="http://schemas.microsoft.com/office/powerpoint/2010/main" val="40485504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vert="horz" lIns="91440" tIns="45720" rIns="91440" bIns="45720" rtlCol="0" anchor="ctr">
            <a:normAutofit/>
          </a:bodyPr>
          <a:lstStyle/>
          <a:p>
            <a:r>
              <a:rPr lang="bg-BG" altLang="bg-BG" sz="3200"/>
              <a:t>Изисквания</a:t>
            </a:r>
          </a:p>
        </p:txBody>
      </p:sp>
      <p:sp>
        <p:nvSpPr>
          <p:cNvPr id="17411" name="Content Placeholder 2"/>
          <p:cNvSpPr>
            <a:spLocks noGrp="1"/>
          </p:cNvSpPr>
          <p:nvPr>
            <p:ph idx="1"/>
          </p:nvPr>
        </p:nvSpPr>
        <p:spPr>
          <a:xfrm>
            <a:off x="685799" y="1676400"/>
            <a:ext cx="8229601" cy="4449763"/>
          </a:xfrm>
          <a:noFill/>
          <a:ln w="9525">
            <a:noFill/>
            <a:miter lim="800000"/>
            <a:headEnd/>
            <a:tailEnd/>
          </a:ln>
        </p:spPr>
        <p:txBody>
          <a:bodyPr/>
          <a:lstStyle/>
          <a:p>
            <a:pPr marL="0" indent="355600" algn="just">
              <a:buNone/>
            </a:pPr>
            <a:r>
              <a:rPr lang="bg-BG" altLang="bg-BG" sz="2400" dirty="0" smtClean="0"/>
              <a:t>Всичко това </a:t>
            </a:r>
            <a:r>
              <a:rPr lang="bg-BG" altLang="bg-BG" sz="2400" dirty="0"/>
              <a:t>определя необходимостта от </a:t>
            </a:r>
            <a:r>
              <a:rPr lang="bg-BG" altLang="bg-BG" sz="2400" dirty="0" smtClean="0"/>
              <a:t>внимателна и </a:t>
            </a:r>
            <a:r>
              <a:rPr lang="bg-BG" altLang="bg-BG" sz="2400" dirty="0"/>
              <a:t>целенасочена предоперативна подготовка от квалифициран анестезиолог </a:t>
            </a:r>
            <a:r>
              <a:rPr lang="bg-BG" altLang="bg-BG" sz="2400" dirty="0" smtClean="0"/>
              <a:t>при налични </a:t>
            </a:r>
            <a:r>
              <a:rPr lang="bg-BG" altLang="bg-BG" sz="2400" dirty="0"/>
              <a:t>възможности за стриктен периоперативен мониторинг.</a:t>
            </a:r>
          </a:p>
        </p:txBody>
      </p:sp>
      <p:sp>
        <p:nvSpPr>
          <p:cNvPr id="4" name="Slide Number Placeholder 3"/>
          <p:cNvSpPr>
            <a:spLocks noGrp="1"/>
          </p:cNvSpPr>
          <p:nvPr>
            <p:ph type="sldNum" sz="quarter" idx="10"/>
          </p:nvPr>
        </p:nvSpPr>
        <p:spPr/>
        <p:txBody>
          <a:bodyPr/>
          <a:lstStyle/>
          <a:p>
            <a:pPr>
              <a:defRPr/>
            </a:pPr>
            <a:fld id="{C9FE41E3-DB66-418C-9B8E-88C72A0D2319}" type="slidenum">
              <a:rPr lang="bg-BG" smtClean="0"/>
              <a:pPr>
                <a:defRPr/>
              </a:pPr>
              <a:t>7</a:t>
            </a:fld>
            <a:endParaRPr lang="bg-BG"/>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sharpenSoften amount="1000"/>
                    </a14:imgEffect>
                    <a14:imgEffect>
                      <a14:brightnessContrast bright="47000" contrast="46000"/>
                    </a14:imgEffect>
                  </a14:imgLayer>
                </a14:imgProps>
              </a:ext>
              <a:ext uri="{28A0092B-C50C-407E-A947-70E740481C1C}">
                <a14:useLocalDpi xmlns:a14="http://schemas.microsoft.com/office/drawing/2010/main" val="0"/>
              </a:ext>
            </a:extLst>
          </a:blip>
          <a:stretch>
            <a:fillRect/>
          </a:stretch>
        </p:blipFill>
        <p:spPr>
          <a:xfrm>
            <a:off x="7010400" y="4324096"/>
            <a:ext cx="2133599" cy="2533904"/>
          </a:xfrm>
          <a:prstGeom prst="rect">
            <a:avLst/>
          </a:prstGeom>
        </p:spPr>
      </p:pic>
    </p:spTree>
    <p:extLst>
      <p:ext uri="{BB962C8B-B14F-4D97-AF65-F5344CB8AC3E}">
        <p14:creationId xmlns:p14="http://schemas.microsoft.com/office/powerpoint/2010/main" val="39096701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vert="horz" lIns="91440" tIns="45720" rIns="91440" bIns="45720" rtlCol="0" anchor="ctr">
            <a:normAutofit/>
          </a:bodyPr>
          <a:lstStyle/>
          <a:p>
            <a:r>
              <a:rPr lang="bg-BG" altLang="bg-BG" sz="3200"/>
              <a:t>Особености на оперативните интервенции</a:t>
            </a:r>
          </a:p>
        </p:txBody>
      </p:sp>
      <p:sp>
        <p:nvSpPr>
          <p:cNvPr id="18435" name="Content Placeholder 2"/>
          <p:cNvSpPr>
            <a:spLocks noGrp="1"/>
          </p:cNvSpPr>
          <p:nvPr>
            <p:ph idx="1"/>
          </p:nvPr>
        </p:nvSpPr>
        <p:spPr>
          <a:xfrm>
            <a:off x="500062" y="1676400"/>
            <a:ext cx="8491537" cy="4421188"/>
          </a:xfrm>
          <a:noFill/>
          <a:ln w="9525">
            <a:noFill/>
            <a:miter lim="800000"/>
            <a:headEnd/>
            <a:tailEnd/>
          </a:ln>
        </p:spPr>
        <p:txBody>
          <a:bodyPr/>
          <a:lstStyle/>
          <a:p>
            <a:pPr>
              <a:buFont typeface="Arial" charset="0"/>
            </a:pPr>
            <a:r>
              <a:rPr lang="bg-BG" altLang="bg-BG" sz="2400" dirty="0"/>
              <a:t>Те са </a:t>
            </a:r>
            <a:r>
              <a:rPr lang="bg-BG" altLang="bg-BG" sz="2400" dirty="0" smtClean="0"/>
              <a:t>с много </a:t>
            </a:r>
            <a:r>
              <a:rPr lang="bg-BG" altLang="bg-BG" sz="2400" dirty="0"/>
              <a:t>различна продължителност.</a:t>
            </a:r>
          </a:p>
          <a:p>
            <a:pPr>
              <a:buFont typeface="Arial" charset="0"/>
            </a:pPr>
            <a:r>
              <a:rPr lang="bg-BG" altLang="bg-BG" sz="2400" dirty="0" smtClean="0"/>
              <a:t>Ендоскопските </a:t>
            </a:r>
            <a:r>
              <a:rPr lang="bg-BG" altLang="bg-BG" sz="2400" dirty="0"/>
              <a:t>операции заемат водещо място.</a:t>
            </a:r>
          </a:p>
          <a:p>
            <a:pPr algn="just">
              <a:buFont typeface="Arial" charset="0"/>
            </a:pPr>
            <a:r>
              <a:rPr lang="bg-BG" altLang="bg-BG" sz="2400" dirty="0"/>
              <a:t>Нараства броят на разширените урологични оперативни реконструктивни интервенции.</a:t>
            </a:r>
          </a:p>
        </p:txBody>
      </p:sp>
      <p:sp>
        <p:nvSpPr>
          <p:cNvPr id="4" name="Slide Number Placeholder 3"/>
          <p:cNvSpPr>
            <a:spLocks noGrp="1"/>
          </p:cNvSpPr>
          <p:nvPr>
            <p:ph type="sldNum" sz="quarter" idx="10"/>
          </p:nvPr>
        </p:nvSpPr>
        <p:spPr/>
        <p:txBody>
          <a:bodyPr/>
          <a:lstStyle/>
          <a:p>
            <a:pPr>
              <a:defRPr/>
            </a:pPr>
            <a:fld id="{C77CF09A-5260-4923-9AE6-C5E845D869B9}" type="slidenum">
              <a:rPr lang="bg-BG" smtClean="0"/>
              <a:pPr>
                <a:defRPr/>
              </a:pPr>
              <a:t>8</a:t>
            </a:fld>
            <a:endParaRPr lang="bg-BG"/>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sharpenSoften amount="1000"/>
                    </a14:imgEffect>
                    <a14:imgEffect>
                      <a14:brightnessContrast bright="47000" contrast="46000"/>
                    </a14:imgEffect>
                  </a14:imgLayer>
                </a14:imgProps>
              </a:ext>
              <a:ext uri="{28A0092B-C50C-407E-A947-70E740481C1C}">
                <a14:useLocalDpi xmlns:a14="http://schemas.microsoft.com/office/drawing/2010/main" val="0"/>
              </a:ext>
            </a:extLst>
          </a:blip>
          <a:stretch>
            <a:fillRect/>
          </a:stretch>
        </p:blipFill>
        <p:spPr>
          <a:xfrm>
            <a:off x="7010400" y="4324096"/>
            <a:ext cx="2133599" cy="2533904"/>
          </a:xfrm>
          <a:prstGeom prst="rect">
            <a:avLst/>
          </a:prstGeom>
        </p:spPr>
      </p:pic>
    </p:spTree>
    <p:extLst>
      <p:ext uri="{BB962C8B-B14F-4D97-AF65-F5344CB8AC3E}">
        <p14:creationId xmlns:p14="http://schemas.microsoft.com/office/powerpoint/2010/main" val="1865453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bg-BG" sz="3200" dirty="0"/>
              <a:t>Особености на оперативните интервенции</a:t>
            </a:r>
          </a:p>
        </p:txBody>
      </p:sp>
      <p:sp>
        <p:nvSpPr>
          <p:cNvPr id="19459" name="Content Placeholder 2"/>
          <p:cNvSpPr>
            <a:spLocks noGrp="1"/>
          </p:cNvSpPr>
          <p:nvPr>
            <p:ph idx="1"/>
          </p:nvPr>
        </p:nvSpPr>
        <p:spPr>
          <a:noFill/>
          <a:ln w="9525">
            <a:noFill/>
            <a:miter lim="800000"/>
            <a:headEnd/>
            <a:tailEnd/>
          </a:ln>
        </p:spPr>
        <p:txBody>
          <a:bodyPr/>
          <a:lstStyle/>
          <a:p>
            <a:pPr>
              <a:buFont typeface="Arial" charset="0"/>
            </a:pPr>
            <a:r>
              <a:rPr lang="bg-BG" altLang="bg-BG" sz="2400" dirty="0"/>
              <a:t>Особени положения на операционната маса:</a:t>
            </a:r>
          </a:p>
          <a:p>
            <a:pPr lvl="1">
              <a:buFont typeface="Arial" charset="0"/>
            </a:pPr>
            <a:r>
              <a:rPr lang="bg-BG" altLang="bg-BG" sz="2400" dirty="0"/>
              <a:t>Гинекологично (Литотомно)</a:t>
            </a:r>
          </a:p>
          <a:p>
            <a:pPr lvl="1">
              <a:buFont typeface="Arial" charset="0"/>
            </a:pPr>
            <a:r>
              <a:rPr lang="bg-BG" altLang="bg-BG" sz="2400" dirty="0"/>
              <a:t>По </a:t>
            </a:r>
            <a:r>
              <a:rPr lang="bg-BG" altLang="bg-BG" sz="2400" dirty="0" smtClean="0"/>
              <a:t>корем </a:t>
            </a:r>
            <a:r>
              <a:rPr lang="en-US" altLang="bg-BG" sz="2400" dirty="0" smtClean="0"/>
              <a:t>(</a:t>
            </a:r>
            <a:r>
              <a:rPr lang="bg-BG" altLang="bg-BG" sz="2400" dirty="0" smtClean="0"/>
              <a:t>тип „Джобно ножче“)</a:t>
            </a:r>
            <a:endParaRPr lang="bg-BG" altLang="bg-BG" sz="2400" dirty="0"/>
          </a:p>
          <a:p>
            <a:pPr lvl="1">
              <a:buFont typeface="Arial" charset="0"/>
            </a:pPr>
            <a:r>
              <a:rPr lang="en-US" altLang="bg-BG" sz="2400" dirty="0" smtClean="0"/>
              <a:t>Trendelenburg</a:t>
            </a:r>
            <a:endParaRPr lang="bg-BG" altLang="bg-BG" sz="2400" dirty="0" smtClean="0"/>
          </a:p>
          <a:p>
            <a:pPr lvl="1">
              <a:buFont typeface="Arial" charset="0"/>
            </a:pPr>
            <a:r>
              <a:rPr lang="bg-BG" altLang="bg-BG" sz="2400" dirty="0" smtClean="0"/>
              <a:t>Странично</a:t>
            </a:r>
            <a:endParaRPr lang="bg-BG" altLang="bg-BG" sz="2400" dirty="0"/>
          </a:p>
        </p:txBody>
      </p:sp>
      <p:sp>
        <p:nvSpPr>
          <p:cNvPr id="4" name="Slide Number Placeholder 3"/>
          <p:cNvSpPr>
            <a:spLocks noGrp="1"/>
          </p:cNvSpPr>
          <p:nvPr>
            <p:ph type="sldNum" sz="quarter" idx="10"/>
          </p:nvPr>
        </p:nvSpPr>
        <p:spPr/>
        <p:txBody>
          <a:bodyPr/>
          <a:lstStyle/>
          <a:p>
            <a:pPr>
              <a:defRPr/>
            </a:pPr>
            <a:fld id="{6FF3AC9A-27E8-4C6E-AF3C-E250B8E66D12}" type="slidenum">
              <a:rPr lang="bg-BG" smtClean="0"/>
              <a:pPr>
                <a:defRPr/>
              </a:pPr>
              <a:t>9</a:t>
            </a:fld>
            <a:endParaRPr lang="bg-BG"/>
          </a:p>
        </p:txBody>
      </p:sp>
      <p:pic>
        <p:nvPicPr>
          <p:cNvPr id="19461" name="Content Placeholder 4"/>
          <p:cNvPicPr>
            <a:picLocks noChangeAspect="1" noChangeArrowheads="1"/>
          </p:cNvPicPr>
          <p:nvPr/>
        </p:nvPicPr>
        <p:blipFill rotWithShape="1">
          <a:blip r:embed="rId2">
            <a:extLst>
              <a:ext uri="{28A0092B-C50C-407E-A947-70E740481C1C}">
                <a14:useLocalDpi xmlns:a14="http://schemas.microsoft.com/office/drawing/2010/main" val="0"/>
              </a:ext>
            </a:extLst>
          </a:blip>
          <a:srcRect l="6589" r="3911"/>
          <a:stretch/>
        </p:blipFill>
        <p:spPr bwMode="auto">
          <a:xfrm>
            <a:off x="3657601" y="5029200"/>
            <a:ext cx="2622770" cy="162053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946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029200"/>
            <a:ext cx="2622771" cy="162053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946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2635" y="2770723"/>
            <a:ext cx="2162765" cy="1648877"/>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2941" b="12181"/>
          <a:stretch/>
        </p:blipFill>
        <p:spPr bwMode="auto">
          <a:xfrm flipH="1">
            <a:off x="6752632" y="4576948"/>
            <a:ext cx="2162765" cy="985652"/>
          </a:xfrm>
          <a:prstGeom prst="rect">
            <a:avLst/>
          </a:prstGeom>
          <a:noFill/>
          <a:ln w="19050">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3999" b="23611"/>
          <a:stretch/>
        </p:blipFill>
        <p:spPr bwMode="auto">
          <a:xfrm>
            <a:off x="6752632" y="5715000"/>
            <a:ext cx="2162764" cy="940426"/>
          </a:xfrm>
          <a:prstGeom prst="rect">
            <a:avLst/>
          </a:prstGeom>
          <a:noFill/>
          <a:ln w="19050">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689217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648</Words>
  <Application>Microsoft Office PowerPoint</Application>
  <PresentationFormat>On-screen Show (4:3)</PresentationFormat>
  <Paragraphs>181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Обезболяване в урологичната практика</vt:lpstr>
      <vt:lpstr>Цел на днешната лекция е</vt:lpstr>
      <vt:lpstr>Особености на пациентите</vt:lpstr>
      <vt:lpstr>Особености на пациентите</vt:lpstr>
      <vt:lpstr>Особености на пациентите</vt:lpstr>
      <vt:lpstr>Особености на пациентите с БН</vt:lpstr>
      <vt:lpstr>Изисквания</vt:lpstr>
      <vt:lpstr>Особености на оперативните интервенции</vt:lpstr>
      <vt:lpstr>Особености на оперативните интервенции</vt:lpstr>
      <vt:lpstr>Особености на оперативните интервенции</vt:lpstr>
      <vt:lpstr>Особености на оперативните интервенции</vt:lpstr>
      <vt:lpstr>Особености на оперативните интервенции</vt:lpstr>
      <vt:lpstr>Видове анестезия</vt:lpstr>
      <vt:lpstr>Избор на анестезиологична техника </vt:lpstr>
      <vt:lpstr>Избор на анестезиологична техника</vt:lpstr>
      <vt:lpstr>Избор на анестезиологична техника </vt:lpstr>
      <vt:lpstr>Избор на анестезиологична техника </vt:lpstr>
      <vt:lpstr>Избор на анестезиологична техника </vt:lpstr>
      <vt:lpstr>Избор на анестезиологична техника </vt:lpstr>
      <vt:lpstr>PowerPoint Presentation</vt:lpstr>
      <vt:lpstr>Изисквания към анестетиците</vt:lpstr>
      <vt:lpstr>Изисквания към анестетиците</vt:lpstr>
      <vt:lpstr>Изисквания към анестезиологичния екип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Анестезия в урологичната практика</dc:title>
  <dc:subject>myLWW Export to PowerPoint</dc:subject>
  <dc:creator>доцент д-р Господин ДИМОВ;дм</dc:creator>
  <dc:description>Copyright © 2018 International Anesthesia Research Society</dc:description>
  <cp:lastModifiedBy>a</cp:lastModifiedBy>
  <cp:revision>53</cp:revision>
  <dcterms:created xsi:type="dcterms:W3CDTF">2018-11-11T06:05:02Z</dcterms:created>
  <dcterms:modified xsi:type="dcterms:W3CDTF">2020-08-21T06:11:51Z</dcterms:modified>
  <cp:category>Лекция по АИМ за студенти по медицина</cp:category>
  <cp:version>1.0</cp:version>
</cp:coreProperties>
</file>