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29" r:id="rId26"/>
    <p:sldId id="330" r:id="rId27"/>
    <p:sldId id="331" r:id="rId28"/>
    <p:sldId id="332" r:id="rId29"/>
    <p:sldId id="336" r:id="rId30"/>
    <p:sldId id="337" r:id="rId31"/>
    <p:sldId id="338" r:id="rId32"/>
    <p:sldId id="339" r:id="rId33"/>
    <p:sldId id="340" r:id="rId34"/>
    <p:sldId id="341" r:id="rId35"/>
    <p:sldId id="328" r:id="rId36"/>
    <p:sldId id="280" r:id="rId3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12700" cap="flat">
              <a:solidFill>
                <a:srgbClr val="FF9933"/>
              </a:solidFill>
              <a:prstDash val="solid"/>
              <a:round/>
            </a:ln>
          </a:top>
          <a:bottom>
            <a:ln w="127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rgbClr val="D7D0CA"/>
          </a:solidFill>
        </a:fill>
      </a:tcStyle>
    </a:wholeTbl>
    <a:band2H>
      <a:tcTxStyle/>
      <a:tcStyle>
        <a:tcBdr/>
        <a:fill>
          <a:solidFill>
            <a:srgbClr val="ECE9E6"/>
          </a:solidFill>
        </a:fill>
      </a:tcStyle>
    </a:band2H>
    <a:firstCol>
      <a:tcTxStyle b="on" i="off">
        <a:fontRef idx="minor">
          <a:srgbClr val="FF9933"/>
        </a:fontRef>
        <a:srgbClr val="FF9933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12700" cap="flat">
              <a:solidFill>
                <a:srgbClr val="FF9933"/>
              </a:solidFill>
              <a:prstDash val="solid"/>
              <a:round/>
            </a:ln>
          </a:top>
          <a:bottom>
            <a:ln w="127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9933"/>
        </a:fontRef>
        <a:srgbClr val="FF9933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38100" cap="flat">
              <a:solidFill>
                <a:srgbClr val="FF9933"/>
              </a:solidFill>
              <a:prstDash val="solid"/>
              <a:round/>
            </a:ln>
          </a:top>
          <a:bottom>
            <a:ln w="127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9933"/>
        </a:fontRef>
        <a:srgbClr val="FF9933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12700" cap="flat">
              <a:solidFill>
                <a:srgbClr val="FF9933"/>
              </a:solidFill>
              <a:prstDash val="solid"/>
              <a:round/>
            </a:ln>
          </a:top>
          <a:bottom>
            <a:ln w="381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12700" cap="flat">
              <a:solidFill>
                <a:srgbClr val="FF9933"/>
              </a:solidFill>
              <a:prstDash val="solid"/>
              <a:round/>
            </a:ln>
          </a:top>
          <a:bottom>
            <a:ln w="127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rgbClr val="FFECE2"/>
          </a:solidFill>
        </a:fill>
      </a:tcStyle>
    </a:wholeTbl>
    <a:band2H>
      <a:tcTxStyle/>
      <a:tcStyle>
        <a:tcBdr/>
        <a:fill>
          <a:solidFill>
            <a:srgbClr val="FFF5F1"/>
          </a:solidFill>
        </a:fill>
      </a:tcStyle>
    </a:band2H>
    <a:firstCol>
      <a:tcTxStyle b="on" i="off">
        <a:fontRef idx="minor">
          <a:srgbClr val="FF9933"/>
        </a:fontRef>
        <a:srgbClr val="FF9933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12700" cap="flat">
              <a:solidFill>
                <a:srgbClr val="FF9933"/>
              </a:solidFill>
              <a:prstDash val="solid"/>
              <a:round/>
            </a:ln>
          </a:top>
          <a:bottom>
            <a:ln w="127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9933"/>
        </a:fontRef>
        <a:srgbClr val="FF9933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38100" cap="flat">
              <a:solidFill>
                <a:srgbClr val="FF9933"/>
              </a:solidFill>
              <a:prstDash val="solid"/>
              <a:round/>
            </a:ln>
          </a:top>
          <a:bottom>
            <a:ln w="127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9933"/>
        </a:fontRef>
        <a:srgbClr val="FF9933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12700" cap="flat">
              <a:solidFill>
                <a:srgbClr val="FF9933"/>
              </a:solidFill>
              <a:prstDash val="solid"/>
              <a:round/>
            </a:ln>
          </a:top>
          <a:bottom>
            <a:ln w="381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12700" cap="flat">
              <a:solidFill>
                <a:srgbClr val="FF9933"/>
              </a:solidFill>
              <a:prstDash val="solid"/>
              <a:round/>
            </a:ln>
          </a:top>
          <a:bottom>
            <a:ln w="127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rgbClr val="D9CCCB"/>
          </a:solidFill>
        </a:fill>
      </a:tcStyle>
    </a:wholeTbl>
    <a:band2H>
      <a:tcTxStyle/>
      <a:tcStyle>
        <a:tcBdr/>
        <a:fill>
          <a:solidFill>
            <a:srgbClr val="EDE7E7"/>
          </a:solidFill>
        </a:fill>
      </a:tcStyle>
    </a:band2H>
    <a:firstCol>
      <a:tcTxStyle b="on" i="off">
        <a:fontRef idx="minor">
          <a:srgbClr val="FF9933"/>
        </a:fontRef>
        <a:srgbClr val="FF9933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12700" cap="flat">
              <a:solidFill>
                <a:srgbClr val="FF9933"/>
              </a:solidFill>
              <a:prstDash val="solid"/>
              <a:round/>
            </a:ln>
          </a:top>
          <a:bottom>
            <a:ln w="127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9933"/>
        </a:fontRef>
        <a:srgbClr val="FF9933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38100" cap="flat">
              <a:solidFill>
                <a:srgbClr val="FF9933"/>
              </a:solidFill>
              <a:prstDash val="solid"/>
              <a:round/>
            </a:ln>
          </a:top>
          <a:bottom>
            <a:ln w="127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9933"/>
        </a:fontRef>
        <a:srgbClr val="FF9933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12700" cap="flat">
              <a:solidFill>
                <a:srgbClr val="FF9933"/>
              </a:solidFill>
              <a:prstDash val="solid"/>
              <a:round/>
            </a:ln>
          </a:top>
          <a:bottom>
            <a:ln w="381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9933"/>
          </a:solidFill>
        </a:fill>
      </a:tcStyle>
    </a:band2H>
    <a:firstCol>
      <a:tcTxStyle b="on" i="off">
        <a:fontRef idx="minor">
          <a:srgbClr val="FF9933"/>
        </a:fontRef>
        <a:srgbClr val="FF99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933"/>
          </a:solidFill>
        </a:fill>
      </a:tcStyle>
    </a:lastRow>
    <a:firstRow>
      <a:tcTxStyle b="on" i="off">
        <a:fontRef idx="minor">
          <a:srgbClr val="FF9933"/>
        </a:fontRef>
        <a:srgbClr val="FF99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12700" cap="flat">
              <a:solidFill>
                <a:srgbClr val="FF9933"/>
              </a:solidFill>
              <a:prstDash val="solid"/>
              <a:round/>
            </a:ln>
          </a:top>
          <a:bottom>
            <a:ln w="127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9933"/>
        </a:fontRef>
        <a:srgbClr val="FF9933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12700" cap="flat">
              <a:solidFill>
                <a:srgbClr val="FF9933"/>
              </a:solidFill>
              <a:prstDash val="solid"/>
              <a:round/>
            </a:ln>
          </a:top>
          <a:bottom>
            <a:ln w="127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9933"/>
        </a:fontRef>
        <a:srgbClr val="FF9933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38100" cap="flat">
              <a:solidFill>
                <a:srgbClr val="FF9933"/>
              </a:solidFill>
              <a:prstDash val="solid"/>
              <a:round/>
            </a:ln>
          </a:top>
          <a:bottom>
            <a:ln w="127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9933"/>
        </a:fontRef>
        <a:srgbClr val="FF9933"/>
      </a:tcTxStyle>
      <a:tcStyle>
        <a:tcBdr>
          <a:left>
            <a:ln w="12700" cap="flat">
              <a:solidFill>
                <a:srgbClr val="FF9933"/>
              </a:solidFill>
              <a:prstDash val="solid"/>
              <a:round/>
            </a:ln>
          </a:left>
          <a:right>
            <a:ln w="12700" cap="flat">
              <a:solidFill>
                <a:srgbClr val="FF9933"/>
              </a:solidFill>
              <a:prstDash val="solid"/>
              <a:round/>
            </a:ln>
          </a:right>
          <a:top>
            <a:ln w="12700" cap="flat">
              <a:solidFill>
                <a:srgbClr val="FF9933"/>
              </a:solidFill>
              <a:prstDash val="solid"/>
              <a:round/>
            </a:ln>
          </a:top>
          <a:bottom>
            <a:ln w="38100" cap="flat">
              <a:solidFill>
                <a:srgbClr val="FF9933"/>
              </a:solidFill>
              <a:prstDash val="solid"/>
              <a:round/>
            </a:ln>
          </a:bottom>
          <a:insideH>
            <a:ln w="12700" cap="flat">
              <a:solidFill>
                <a:srgbClr val="FF9933"/>
              </a:solidFill>
              <a:prstDash val="solid"/>
              <a:round/>
            </a:ln>
          </a:insideH>
          <a:insideV>
            <a:ln w="12700" cap="flat">
              <a:solidFill>
                <a:srgbClr val="FF993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13" autoAdjust="0"/>
  </p:normalViewPr>
  <p:slideViewPr>
    <p:cSldViewPr>
      <p:cViewPr>
        <p:scale>
          <a:sx n="70" d="100"/>
          <a:sy n="70" d="100"/>
        </p:scale>
        <p:origin x="-2730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339757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Водещо нарушение е разстройството на помпената функция на сърцето.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Симптоматиката настъпва при натоварване или при покой.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8" name="Shape 3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Клиничната картина се владее от симптоматиката на нарушена перфузия на различните органи и системи.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Класическата триада за нарушена деснокамерна помпена функция.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0" name="Shape 3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Левокамерната дисфункция засяга белодробното кръвообращение и води до белодробен оток.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dirty="0" err="1"/>
              <a:t>Тахикардията</a:t>
            </a:r>
            <a:r>
              <a:rPr dirty="0"/>
              <a:t> е </a:t>
            </a:r>
            <a:r>
              <a:rPr dirty="0" err="1"/>
              <a:t>компенсаторна</a:t>
            </a:r>
            <a:r>
              <a:rPr dirty="0"/>
              <a:t>. </a:t>
            </a:r>
            <a:r>
              <a:rPr dirty="0" err="1"/>
              <a:t>Систолното</a:t>
            </a:r>
            <a:r>
              <a:rPr dirty="0"/>
              <a:t> </a:t>
            </a:r>
            <a:r>
              <a:rPr dirty="0" err="1"/>
              <a:t>артериално</a:t>
            </a:r>
            <a:r>
              <a:rPr dirty="0"/>
              <a:t> </a:t>
            </a:r>
            <a:r>
              <a:rPr dirty="0" err="1"/>
              <a:t>налягане</a:t>
            </a:r>
            <a:r>
              <a:rPr dirty="0"/>
              <a:t> </a:t>
            </a:r>
            <a:r>
              <a:rPr dirty="0" err="1"/>
              <a:t>остава</a:t>
            </a:r>
            <a:r>
              <a:rPr dirty="0"/>
              <a:t> </a:t>
            </a:r>
            <a:r>
              <a:rPr dirty="0" err="1"/>
              <a:t>ниско</a:t>
            </a:r>
            <a:r>
              <a:rPr dirty="0"/>
              <a:t>, а </a:t>
            </a:r>
            <a:r>
              <a:rPr dirty="0" err="1"/>
              <a:t>СрАКН</a:t>
            </a:r>
            <a:r>
              <a:rPr dirty="0"/>
              <a:t> с </a:t>
            </a:r>
            <a:r>
              <a:rPr dirty="0" smtClean="0"/>
              <a:t>30 </a:t>
            </a:r>
            <a:r>
              <a:rPr dirty="0"/>
              <a:t>mmHg </a:t>
            </a:r>
            <a:r>
              <a:rPr dirty="0" err="1"/>
              <a:t>под</a:t>
            </a:r>
            <a:r>
              <a:rPr dirty="0"/>
              <a:t> </a:t>
            </a:r>
            <a:r>
              <a:rPr dirty="0" err="1"/>
              <a:t>нормалното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пациента</a:t>
            </a:r>
            <a:r>
              <a:rPr dirty="0"/>
              <a:t>,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параметри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увеличено</a:t>
            </a:r>
            <a:r>
              <a:rPr dirty="0"/>
              <a:t> </a:t>
            </a:r>
            <a:r>
              <a:rPr dirty="0" err="1"/>
              <a:t>преднатоварване</a:t>
            </a:r>
            <a:r>
              <a:rPr dirty="0"/>
              <a:t>, </a:t>
            </a:r>
            <a:r>
              <a:rPr dirty="0" err="1"/>
              <a:t>нарушено</a:t>
            </a:r>
            <a:r>
              <a:rPr dirty="0"/>
              <a:t> ПСС и </a:t>
            </a:r>
            <a:r>
              <a:rPr dirty="0" err="1"/>
              <a:t>сърдечна</a:t>
            </a:r>
            <a:r>
              <a:rPr dirty="0"/>
              <a:t> </a:t>
            </a:r>
            <a:r>
              <a:rPr dirty="0" err="1"/>
              <a:t>продукция</a:t>
            </a:r>
            <a:r>
              <a:rPr dirty="0"/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2" name="Shape 3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Освен</a:t>
            </a:r>
            <a:r>
              <a:rPr dirty="0"/>
              <a:t> </a:t>
            </a:r>
            <a:r>
              <a:rPr dirty="0" err="1"/>
              <a:t>сърдечният</a:t>
            </a:r>
            <a:r>
              <a:rPr dirty="0"/>
              <a:t> </a:t>
            </a:r>
            <a:r>
              <a:rPr dirty="0" err="1"/>
              <a:t>индекс</a:t>
            </a:r>
            <a:r>
              <a:rPr dirty="0"/>
              <a:t>, </a:t>
            </a:r>
            <a:r>
              <a:rPr dirty="0" err="1"/>
              <a:t>важен</a:t>
            </a:r>
            <a:r>
              <a:rPr dirty="0"/>
              <a:t> е и </a:t>
            </a:r>
            <a:r>
              <a:rPr dirty="0" err="1"/>
              <a:t>индекса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сърдечната</a:t>
            </a:r>
            <a:r>
              <a:rPr dirty="0"/>
              <a:t> </a:t>
            </a:r>
            <a:r>
              <a:rPr dirty="0" err="1"/>
              <a:t>мощ</a:t>
            </a:r>
            <a:r>
              <a:rPr dirty="0"/>
              <a:t>, </a:t>
            </a:r>
            <a:r>
              <a:rPr dirty="0" err="1"/>
              <a:t>който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определя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СИ и </a:t>
            </a:r>
            <a:r>
              <a:rPr dirty="0" err="1"/>
              <a:t>СрАКН</a:t>
            </a:r>
            <a:r>
              <a:rPr dirty="0" smtClean="0"/>
              <a:t>.</a:t>
            </a:r>
            <a:endParaRPr lang="bg-BG" dirty="0" smtClean="0"/>
          </a:p>
          <a:p>
            <a:r>
              <a:rPr lang="bg-BG" dirty="0" smtClean="0"/>
              <a:t>СМ=МОС</a:t>
            </a:r>
            <a:r>
              <a:rPr lang="bg-BG" baseline="0" dirty="0" smtClean="0"/>
              <a:t> х СрАКН/451</a:t>
            </a:r>
            <a:r>
              <a:rPr lang="en-US" dirty="0" smtClean="0"/>
              <a:t>. </a:t>
            </a:r>
            <a:r>
              <a:rPr lang="bg-BG" dirty="0" smtClean="0"/>
              <a:t>СМ</a:t>
            </a:r>
            <a:r>
              <a:rPr lang="en-US" dirty="0" smtClean="0"/>
              <a:t> &lt; 0.6 W </a:t>
            </a:r>
            <a:r>
              <a:rPr lang="bg-BG" dirty="0" smtClean="0"/>
              <a:t>е показателно за нарушения в кръвообращението и висок риск от смъртност. Нормалният Индекс на сърдечната мощ е </a:t>
            </a:r>
            <a:r>
              <a:rPr lang="en-US" dirty="0" smtClean="0"/>
              <a:t>0.5-0.7 W/m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dirty="0"/>
          </a:p>
          <a:p>
            <a:pPr>
              <a:spcBef>
                <a:spcPts val="800"/>
              </a:spcBef>
              <a:defRPr sz="2400"/>
            </a:pPr>
            <a:r>
              <a:rPr dirty="0"/>
              <a:t>C(a–v)O</a:t>
            </a:r>
            <a:r>
              <a:rPr baseline="-25000" dirty="0"/>
              <a:t>2 </a:t>
            </a:r>
            <a:r>
              <a:rPr dirty="0"/>
              <a:t>= </a:t>
            </a:r>
            <a:r>
              <a:rPr dirty="0" err="1"/>
              <a:t>Съдържание</a:t>
            </a:r>
            <a:r>
              <a:rPr dirty="0"/>
              <a:t> (</a:t>
            </a:r>
            <a:r>
              <a:rPr dirty="0" err="1"/>
              <a:t>разлика</a:t>
            </a:r>
            <a:r>
              <a:rPr dirty="0"/>
              <a:t> </a:t>
            </a:r>
            <a:r>
              <a:rPr dirty="0" err="1"/>
              <a:t>между</a:t>
            </a:r>
            <a:r>
              <a:rPr dirty="0"/>
              <a:t> </a:t>
            </a:r>
            <a:r>
              <a:rPr dirty="0" err="1"/>
              <a:t>артериалната</a:t>
            </a:r>
            <a:r>
              <a:rPr dirty="0"/>
              <a:t> и </a:t>
            </a:r>
            <a:r>
              <a:rPr dirty="0" err="1"/>
              <a:t>венозната</a:t>
            </a:r>
            <a:r>
              <a:rPr dirty="0"/>
              <a:t> </a:t>
            </a:r>
            <a:r>
              <a:rPr dirty="0" err="1"/>
              <a:t>кръв</a:t>
            </a:r>
            <a:r>
              <a:rPr dirty="0"/>
              <a:t>)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кислорода</a:t>
            </a:r>
            <a:r>
              <a:rPr dirty="0"/>
              <a:t> в </a:t>
            </a:r>
            <a:r>
              <a:rPr dirty="0" err="1"/>
              <a:t>кръвта</a:t>
            </a:r>
            <a:r>
              <a:rPr dirty="0"/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Класическа констелация за кардиогенен шок липса. Налице са белезите на миокардна цитолиза.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4" name="Shape 3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Търсим лабораторни данни за клетъчна и тъканна хипоперфузия, исхемия и цитолиза.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0" name="Shape 3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ЕКГ данните са за обременяване или страдание на сърдечния мускул.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Класическа образна диагностика при белодробен оток.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bg-BG" dirty="0" smtClean="0"/>
              <a:t>Най-често</a:t>
            </a:r>
            <a:r>
              <a:rPr lang="bg-BG" baseline="0" dirty="0" smtClean="0"/>
              <a:t> </a:t>
            </a:r>
            <a:r>
              <a:rPr dirty="0" smtClean="0"/>
              <a:t>АКН </a:t>
            </a:r>
            <a:r>
              <a:rPr dirty="0"/>
              <a:t>е </a:t>
            </a:r>
            <a:r>
              <a:rPr dirty="0" err="1"/>
              <a:t>намалено</a:t>
            </a:r>
            <a:r>
              <a:rPr dirty="0"/>
              <a:t> в </a:t>
            </a:r>
            <a:r>
              <a:rPr dirty="0" err="1"/>
              <a:t>комбинация</a:t>
            </a:r>
            <a:r>
              <a:rPr dirty="0"/>
              <a:t> с </a:t>
            </a:r>
            <a:r>
              <a:rPr dirty="0" err="1"/>
              <a:t>високo</a:t>
            </a:r>
            <a:r>
              <a:rPr dirty="0"/>
              <a:t> </a:t>
            </a:r>
            <a:r>
              <a:rPr dirty="0" err="1"/>
              <a:t>преднатоварване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лявото</a:t>
            </a:r>
            <a:r>
              <a:rPr dirty="0"/>
              <a:t> </a:t>
            </a:r>
            <a:r>
              <a:rPr dirty="0" err="1"/>
              <a:t>сърце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нисък</a:t>
            </a:r>
            <a:r>
              <a:rPr dirty="0"/>
              <a:t> </a:t>
            </a:r>
            <a:r>
              <a:rPr dirty="0" err="1"/>
              <a:t>минутен</a:t>
            </a:r>
            <a:r>
              <a:rPr dirty="0"/>
              <a:t> </a:t>
            </a:r>
            <a:r>
              <a:rPr dirty="0" err="1"/>
              <a:t>обем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сърцето</a:t>
            </a:r>
            <a:r>
              <a:rPr dirty="0"/>
              <a:t>.</a:t>
            </a:r>
          </a:p>
          <a:p>
            <a:pPr algn="just"/>
            <a:r>
              <a:rPr dirty="0"/>
              <a:t>СИ (</a:t>
            </a:r>
            <a:r>
              <a:rPr dirty="0" err="1"/>
              <a:t>Сърдечен</a:t>
            </a:r>
            <a:r>
              <a:rPr dirty="0"/>
              <a:t> </a:t>
            </a:r>
            <a:r>
              <a:rPr dirty="0" err="1"/>
              <a:t>индекс</a:t>
            </a:r>
            <a:r>
              <a:rPr dirty="0"/>
              <a:t>) = МОС (</a:t>
            </a:r>
            <a:r>
              <a:rPr dirty="0" err="1"/>
              <a:t>Минутен</a:t>
            </a:r>
            <a:r>
              <a:rPr dirty="0"/>
              <a:t> </a:t>
            </a:r>
            <a:r>
              <a:rPr dirty="0" err="1"/>
              <a:t>обем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сърцето</a:t>
            </a:r>
            <a:r>
              <a:rPr dirty="0"/>
              <a:t>)/m</a:t>
            </a:r>
            <a:r>
              <a:rPr baseline="30000" dirty="0"/>
              <a:t>2 </a:t>
            </a:r>
            <a:r>
              <a:rPr dirty="0"/>
              <a:t>(</a:t>
            </a:r>
            <a:r>
              <a:rPr dirty="0" err="1"/>
              <a:t>телесна</a:t>
            </a:r>
            <a:r>
              <a:rPr dirty="0"/>
              <a:t> </a:t>
            </a:r>
            <a:r>
              <a:rPr dirty="0" err="1"/>
              <a:t>площ</a:t>
            </a:r>
            <a:r>
              <a:rPr dirty="0"/>
              <a:t>).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3" name="Shape 3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Доуточняват сърдечната функция и определят точната причина.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Доуточняват сърдечната функция и определят точната причина.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5" name="Shape 3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just"/>
          </a:lstStyle>
          <a:p>
            <a:r>
              <a:rPr dirty="0" err="1"/>
              <a:t>Шока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доказва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симптоматиката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нарушена</a:t>
            </a:r>
            <a:r>
              <a:rPr dirty="0"/>
              <a:t> </a:t>
            </a:r>
            <a:r>
              <a:rPr dirty="0" err="1"/>
              <a:t>органна</a:t>
            </a:r>
            <a:r>
              <a:rPr dirty="0"/>
              <a:t> </a:t>
            </a:r>
            <a:r>
              <a:rPr dirty="0" err="1"/>
              <a:t>перфузия</a:t>
            </a:r>
            <a:r>
              <a:rPr dirty="0"/>
              <a:t>. </a:t>
            </a:r>
            <a:r>
              <a:rPr dirty="0" err="1"/>
              <a:t>Фазата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шока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определя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стабилността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хемодинамиката</a:t>
            </a:r>
            <a:r>
              <a:rPr dirty="0"/>
              <a:t>. </a:t>
            </a:r>
            <a:r>
              <a:rPr dirty="0" err="1"/>
              <a:t>Целта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нашата</a:t>
            </a:r>
            <a:r>
              <a:rPr dirty="0"/>
              <a:t> </a:t>
            </a:r>
            <a:r>
              <a:rPr dirty="0" err="1"/>
              <a:t>терапия</a:t>
            </a:r>
            <a:r>
              <a:rPr dirty="0"/>
              <a:t> е </a:t>
            </a:r>
            <a:r>
              <a:rPr dirty="0" err="1"/>
              <a:t>оптимизиране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хемодинамичните</a:t>
            </a:r>
            <a:r>
              <a:rPr dirty="0"/>
              <a:t> </a:t>
            </a:r>
            <a:r>
              <a:rPr dirty="0" err="1"/>
              <a:t>параметри</a:t>
            </a:r>
            <a:r>
              <a:rPr dirty="0"/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1" name="Shape 4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</a:t>
            </a:r>
            <a:r>
              <a:rPr lang="bg-BG" dirty="0" smtClean="0"/>
              <a:t>К</a:t>
            </a:r>
            <a:r>
              <a:rPr lang="en-US" dirty="0" smtClean="0"/>
              <a:t>MO – </a:t>
            </a:r>
            <a:r>
              <a:rPr lang="bg-BG" dirty="0" smtClean="0"/>
              <a:t>Извънтелесна мембранна оксигенация</a:t>
            </a:r>
          </a:p>
          <a:p>
            <a:r>
              <a:rPr lang="bg-BG" dirty="0" smtClean="0"/>
              <a:t>КШ – Кардиогенен шок</a:t>
            </a:r>
          </a:p>
          <a:p>
            <a:r>
              <a:rPr lang="bg-BG" dirty="0" smtClean="0"/>
              <a:t>СМ – Сърдечна</a:t>
            </a:r>
            <a:r>
              <a:rPr lang="bg-BG" baseline="0" dirty="0" smtClean="0"/>
              <a:t> мощ</a:t>
            </a:r>
            <a:endParaRPr lang="bg-BG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1" name="Shape 4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bg-BG" dirty="0" smtClean="0"/>
              <a:t>КПР – Кардио-пулмонална Ресусцитация</a:t>
            </a:r>
          </a:p>
          <a:p>
            <a:r>
              <a:rPr lang="en-US" dirty="0" smtClean="0"/>
              <a:t>E</a:t>
            </a:r>
            <a:r>
              <a:rPr lang="bg-BG" dirty="0" smtClean="0"/>
              <a:t>К</a:t>
            </a:r>
            <a:r>
              <a:rPr lang="en-US" dirty="0" smtClean="0"/>
              <a:t>MO</a:t>
            </a:r>
            <a:r>
              <a:rPr lang="bg-BG" dirty="0" smtClean="0"/>
              <a:t> – Извънтелесна мембранна оксигенация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Когато пациентите са класифицирани по хемодинамични фенотипове, ниският сърдечен индекс (</a:t>
            </a:r>
            <a:r>
              <a:rPr lang="bg-BG" dirty="0" smtClean="0"/>
              <a:t>СИ</a:t>
            </a:r>
            <a:r>
              <a:rPr lang="ru-RU" dirty="0" smtClean="0"/>
              <a:t>) е най-често срещан, но камерното преднатоварване, белодробно капилярно заклинено налягане (БКН), централно венозно налягане (ЦВН) и периферното съдово съпротивление</a:t>
            </a:r>
            <a:r>
              <a:rPr lang="ru-RU" baseline="0" dirty="0" smtClean="0"/>
              <a:t> (ИПСС) </a:t>
            </a:r>
            <a:r>
              <a:rPr lang="ru-RU" dirty="0" smtClean="0"/>
              <a:t>могат да варират. Кардиогенният шок, причинен от преобладаваща левокамерна недостатъчност, може да се представя като „студен/влажен” (хипоперфузиран и претоварен) с висок ИПСС и БКН (две трети от клиничните случаи). Пациентите без застой, могат да се представят като „студен/сух“ (с</a:t>
            </a:r>
            <a:r>
              <a:rPr lang="ru-RU" baseline="0" dirty="0" smtClean="0"/>
              <a:t> </a:t>
            </a:r>
            <a:r>
              <a:rPr lang="ru-RU" dirty="0" smtClean="0"/>
              <a:t>хипоперфузия и</a:t>
            </a:r>
            <a:r>
              <a:rPr lang="ru-RU" baseline="0" dirty="0" smtClean="0"/>
              <a:t> без конгестия)</a:t>
            </a:r>
            <a:r>
              <a:rPr lang="ru-RU" dirty="0" smtClean="0"/>
              <a:t> с висок ИПСС и относително нормални налягания на ляво и дясно камерно налягане. До 20% от пациентите с кардиогенен шок могат да се представят като „топъл/влажен", с високо БКН, но нисък ИПСС. Тези пациенти могат да имат прекомерна вазодилатация в резултат на синдром на системния възпалителен отговор или смесен шок и повечето от тях са имали температура и левкоцитоза, но не всички са имали доказана инфекция. Кардиогенен шок, причинен от предимно от недостатъчност на дясната камера може да се представи като „студен/влажен“ или „топъл/валжен“. Тези пациенти имат високо налягане на пълнене на дясна камера, повишено съотношение ЦВН/БКН и различни стойности на ИПСС, според степента на системна възпалителна реакция. Обикновено налягането в белодробната артерия е ниско или нормално при пациенти с преобладаваща помпена недостатъчност на дясна камера като при остър миокарден инфаркт на дясна камера, вдяснокамерни кардиомиопатии и разкъсване на трикуспидалната клапа. От друга страна, се наблюдава повишено налягане в белодробната артерия при пациенти с белодробна емболия, първична и вторична белодробна хипертония.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43062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7" name="Shape 4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ИПСС </a:t>
            </a:r>
            <a:r>
              <a:rPr dirty="0"/>
              <a:t>– </a:t>
            </a:r>
            <a:r>
              <a:rPr dirty="0" err="1"/>
              <a:t>Индекс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перферното</a:t>
            </a:r>
            <a:r>
              <a:rPr dirty="0"/>
              <a:t> </a:t>
            </a:r>
            <a:r>
              <a:rPr dirty="0" err="1"/>
              <a:t>съдово</a:t>
            </a:r>
            <a:r>
              <a:rPr dirty="0"/>
              <a:t> </a:t>
            </a:r>
            <a:r>
              <a:rPr dirty="0" err="1" smtClean="0"/>
              <a:t>съпр</a:t>
            </a:r>
            <a:r>
              <a:rPr lang="bg-BG" dirty="0" smtClean="0"/>
              <a:t>о</a:t>
            </a:r>
            <a:r>
              <a:rPr dirty="0" err="1" smtClean="0"/>
              <a:t>тивление</a:t>
            </a:r>
            <a:endParaRPr dirty="0"/>
          </a:p>
          <a:p>
            <a:r>
              <a:rPr dirty="0"/>
              <a:t>БКН – </a:t>
            </a:r>
            <a:r>
              <a:rPr dirty="0" err="1"/>
              <a:t>Белодробно</a:t>
            </a:r>
            <a:r>
              <a:rPr dirty="0"/>
              <a:t> </a:t>
            </a:r>
            <a:r>
              <a:rPr dirty="0" err="1"/>
              <a:t>капилярно</a:t>
            </a:r>
            <a:r>
              <a:rPr dirty="0"/>
              <a:t> </a:t>
            </a:r>
            <a:r>
              <a:rPr dirty="0" err="1"/>
              <a:t>налягане</a:t>
            </a:r>
            <a:endParaRPr dirty="0"/>
          </a:p>
          <a:p>
            <a:r>
              <a:rPr dirty="0" err="1"/>
              <a:t>Студена</a:t>
            </a:r>
            <a:r>
              <a:rPr dirty="0"/>
              <a:t> и </a:t>
            </a:r>
            <a:r>
              <a:rPr dirty="0" err="1"/>
              <a:t>влажна</a:t>
            </a:r>
            <a:r>
              <a:rPr dirty="0"/>
              <a:t> </a:t>
            </a:r>
            <a:r>
              <a:rPr dirty="0" err="1"/>
              <a:t>кожа</a:t>
            </a:r>
            <a:r>
              <a:rPr dirty="0"/>
              <a:t> – 2/3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пациентите</a:t>
            </a:r>
            <a:r>
              <a:rPr dirty="0"/>
              <a:t> с ОИМ и </a:t>
            </a:r>
            <a:r>
              <a:rPr dirty="0" err="1"/>
              <a:t>кардиогенен</a:t>
            </a:r>
            <a:r>
              <a:rPr dirty="0"/>
              <a:t> </a:t>
            </a:r>
            <a:r>
              <a:rPr dirty="0" err="1"/>
              <a:t>шок</a:t>
            </a:r>
            <a:r>
              <a:rPr dirty="0"/>
              <a:t>.</a:t>
            </a:r>
          </a:p>
          <a:p>
            <a:r>
              <a:rPr lang="bg-BG" dirty="0" smtClean="0"/>
              <a:t>Нормо</a:t>
            </a:r>
            <a:r>
              <a:rPr dirty="0" err="1" smtClean="0"/>
              <a:t>волемичен</a:t>
            </a:r>
            <a:r>
              <a:rPr dirty="0" smtClean="0"/>
              <a:t> </a:t>
            </a:r>
            <a:r>
              <a:rPr dirty="0" err="1"/>
              <a:t>шок</a:t>
            </a:r>
            <a:r>
              <a:rPr dirty="0"/>
              <a:t> – </a:t>
            </a:r>
            <a:r>
              <a:rPr dirty="0" err="1"/>
              <a:t>студена</a:t>
            </a:r>
            <a:r>
              <a:rPr dirty="0"/>
              <a:t> и </a:t>
            </a:r>
            <a:r>
              <a:rPr dirty="0" err="1"/>
              <a:t>суха</a:t>
            </a:r>
            <a:r>
              <a:rPr dirty="0"/>
              <a:t> </a:t>
            </a:r>
            <a:r>
              <a:rPr dirty="0" err="1"/>
              <a:t>кожа</a:t>
            </a:r>
            <a:r>
              <a:rPr dirty="0"/>
              <a:t> – </a:t>
            </a:r>
            <a:r>
              <a:rPr dirty="0" err="1"/>
              <a:t>това</a:t>
            </a:r>
            <a:r>
              <a:rPr dirty="0"/>
              <a:t> е </a:t>
            </a:r>
            <a:r>
              <a:rPr dirty="0" err="1"/>
              <a:t>пациента</a:t>
            </a:r>
            <a:r>
              <a:rPr dirty="0"/>
              <a:t> с </a:t>
            </a:r>
            <a:r>
              <a:rPr dirty="0" err="1"/>
              <a:t>добра</a:t>
            </a:r>
            <a:r>
              <a:rPr dirty="0"/>
              <a:t> </a:t>
            </a:r>
            <a:r>
              <a:rPr dirty="0" err="1"/>
              <a:t>диуреза</a:t>
            </a:r>
            <a:r>
              <a:rPr dirty="0"/>
              <a:t> и </a:t>
            </a:r>
            <a:r>
              <a:rPr dirty="0" err="1"/>
              <a:t>хронична</a:t>
            </a:r>
            <a:r>
              <a:rPr dirty="0"/>
              <a:t> </a:t>
            </a:r>
            <a:r>
              <a:rPr dirty="0" err="1"/>
              <a:t>сърдечна</a:t>
            </a:r>
            <a:r>
              <a:rPr dirty="0"/>
              <a:t> </a:t>
            </a:r>
            <a:r>
              <a:rPr dirty="0" err="1"/>
              <a:t>недостатъчност</a:t>
            </a:r>
            <a:r>
              <a:rPr dirty="0"/>
              <a:t> с </a:t>
            </a:r>
            <a:r>
              <a:rPr dirty="0" err="1"/>
              <a:t>подостра</a:t>
            </a:r>
            <a:r>
              <a:rPr dirty="0"/>
              <a:t> </a:t>
            </a:r>
            <a:r>
              <a:rPr dirty="0" err="1"/>
              <a:t>декомпенсация</a:t>
            </a:r>
            <a:r>
              <a:rPr dirty="0"/>
              <a:t>,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също</a:t>
            </a:r>
            <a:r>
              <a:rPr dirty="0"/>
              <a:t> и 28%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болните</a:t>
            </a:r>
            <a:r>
              <a:rPr dirty="0"/>
              <a:t> с ОИМ.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CPO – Cardiac Output Power</a:t>
            </a:r>
          </a:p>
          <a:p>
            <a:r>
              <a:rPr lang="tr-TR" dirty="0" smtClean="0"/>
              <a:t>CVP – Central Venous Pressure - </a:t>
            </a:r>
            <a:r>
              <a:rPr lang="bg-BG" dirty="0" smtClean="0"/>
              <a:t>Централно Венозно Налягане</a:t>
            </a:r>
          </a:p>
          <a:p>
            <a:r>
              <a:rPr lang="tr-TR" dirty="0" smtClean="0"/>
              <a:t>GFR – Glomerular Filtration Rate</a:t>
            </a:r>
          </a:p>
          <a:p>
            <a:r>
              <a:rPr lang="tr-TR" dirty="0" smtClean="0"/>
              <a:t>MCS - Mechanical Circulatory Support – </a:t>
            </a:r>
            <a:r>
              <a:rPr lang="bg-BG" dirty="0" smtClean="0"/>
              <a:t>Механично подпомагане на кръвообращението</a:t>
            </a:r>
          </a:p>
          <a:p>
            <a:r>
              <a:rPr lang="tr-TR" dirty="0" smtClean="0"/>
              <a:t>PAPI - Pulmonary Artery Pulsatility Index </a:t>
            </a:r>
          </a:p>
          <a:p>
            <a:r>
              <a:rPr lang="tr-TR" dirty="0" smtClean="0"/>
              <a:t>PCWP – Pulmonary Capillary Wedge Pressure – </a:t>
            </a:r>
            <a:r>
              <a:rPr lang="bg-BG" dirty="0" smtClean="0"/>
              <a:t>Белодробно заклинено налягане</a:t>
            </a:r>
          </a:p>
          <a:p>
            <a:r>
              <a:rPr lang="tr-TR" dirty="0" smtClean="0"/>
              <a:t>RAP – Right Atrial Pressure – </a:t>
            </a:r>
            <a:r>
              <a:rPr lang="bg-BG" dirty="0" smtClean="0"/>
              <a:t>Налягане в дясно предсърдие</a:t>
            </a:r>
          </a:p>
          <a:p>
            <a:r>
              <a:rPr lang="bg-BG" dirty="0" smtClean="0"/>
              <a:t>ЧЕ – Чернодробни ензими</a:t>
            </a:r>
          </a:p>
        </p:txBody>
      </p:sp>
    </p:spTree>
    <p:extLst>
      <p:ext uri="{BB962C8B-B14F-4D97-AF65-F5344CB8AC3E}">
        <p14:creationId xmlns:p14="http://schemas.microsoft.com/office/powerpoint/2010/main" val="3927660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 smtClean="0">
                <a:effectLst/>
                <a:uFillTx/>
                <a:latin typeface="+mn-lt"/>
                <a:ea typeface="+mn-ea"/>
                <a:cs typeface="+mn-cs"/>
                <a:sym typeface="Calibri"/>
              </a:rPr>
              <a:t>BNP - </a:t>
            </a:r>
            <a:r>
              <a:rPr lang="tr-TR" sz="1200" b="0" i="0" dirty="0" smtClean="0">
                <a:effectLst/>
                <a:uFillTx/>
                <a:latin typeface="+mn-lt"/>
                <a:ea typeface="+mn-ea"/>
                <a:cs typeface="+mn-cs"/>
                <a:sym typeface="Calibri"/>
              </a:rPr>
              <a:t>B-type natriuretic peptide</a:t>
            </a:r>
            <a:endParaRPr lang="bg-BG" dirty="0">
              <a:uFillTx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CPO – Cardiac Output Power</a:t>
            </a:r>
          </a:p>
          <a:p>
            <a:r>
              <a:rPr lang="tr-TR" dirty="0" smtClean="0"/>
              <a:t>CVP – Central Venous Pressure - </a:t>
            </a:r>
            <a:r>
              <a:rPr lang="bg-BG" dirty="0" smtClean="0"/>
              <a:t>Централно Венозно Налягане</a:t>
            </a:r>
          </a:p>
          <a:p>
            <a:r>
              <a:rPr lang="tr-TR" dirty="0" smtClean="0"/>
              <a:t>GFR – Glomerular Filtration Rate</a:t>
            </a:r>
          </a:p>
          <a:p>
            <a:r>
              <a:rPr lang="tr-TR" dirty="0" smtClean="0"/>
              <a:t>MCS - Mechanical Circulatory Support – </a:t>
            </a:r>
            <a:r>
              <a:rPr lang="bg-BG" dirty="0" smtClean="0"/>
              <a:t>Механично подпомагане на кръвообращението</a:t>
            </a:r>
          </a:p>
          <a:p>
            <a:r>
              <a:rPr lang="tr-TR" dirty="0" smtClean="0"/>
              <a:t>PAPI - Pulmonary Artery Pulsatility Index </a:t>
            </a:r>
          </a:p>
          <a:p>
            <a:r>
              <a:rPr lang="tr-TR" dirty="0" smtClean="0"/>
              <a:t>PCWP – Pulmonary Capillary Wedge Pressure – </a:t>
            </a:r>
            <a:r>
              <a:rPr lang="bg-BG" dirty="0" smtClean="0"/>
              <a:t>Белодробно заклинено налягане</a:t>
            </a:r>
          </a:p>
          <a:p>
            <a:r>
              <a:rPr lang="tr-TR" dirty="0" smtClean="0"/>
              <a:t>RAP – Right Atrial Pressure – </a:t>
            </a:r>
            <a:r>
              <a:rPr lang="bg-BG" dirty="0" smtClean="0"/>
              <a:t>Налягане в дясно предсърдие</a:t>
            </a:r>
          </a:p>
          <a:p>
            <a:r>
              <a:rPr lang="bg-BG" dirty="0" smtClean="0"/>
              <a:t>ЧЕ – Чернодробни ензими</a:t>
            </a:r>
          </a:p>
        </p:txBody>
      </p:sp>
    </p:spTree>
    <p:extLst>
      <p:ext uri="{BB962C8B-B14F-4D97-AF65-F5344CB8AC3E}">
        <p14:creationId xmlns:p14="http://schemas.microsoft.com/office/powerpoint/2010/main" val="385569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АКН е </a:t>
            </a:r>
            <a:r>
              <a:rPr dirty="0" err="1"/>
              <a:t>намалено</a:t>
            </a:r>
            <a:r>
              <a:rPr dirty="0"/>
              <a:t> в </a:t>
            </a:r>
            <a:r>
              <a:rPr dirty="0" err="1"/>
              <a:t>комбинация</a:t>
            </a:r>
            <a:r>
              <a:rPr dirty="0"/>
              <a:t> с </a:t>
            </a:r>
            <a:r>
              <a:rPr dirty="0" err="1"/>
              <a:t>високо</a:t>
            </a:r>
            <a:r>
              <a:rPr dirty="0"/>
              <a:t> </a:t>
            </a:r>
            <a:r>
              <a:rPr dirty="0" err="1"/>
              <a:t>преднатоварване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лявото</a:t>
            </a:r>
            <a:r>
              <a:rPr dirty="0"/>
              <a:t> </a:t>
            </a:r>
            <a:r>
              <a:rPr dirty="0" err="1"/>
              <a:t>сърце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нисък</a:t>
            </a:r>
            <a:r>
              <a:rPr dirty="0"/>
              <a:t> </a:t>
            </a:r>
            <a:r>
              <a:rPr dirty="0" err="1"/>
              <a:t>минутен</a:t>
            </a:r>
            <a:r>
              <a:rPr dirty="0"/>
              <a:t> </a:t>
            </a:r>
            <a:r>
              <a:rPr dirty="0" err="1"/>
              <a:t>обем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сърцето</a:t>
            </a:r>
            <a:r>
              <a:rPr dirty="0"/>
              <a:t>. </a:t>
            </a:r>
            <a:r>
              <a:rPr dirty="0" err="1"/>
              <a:t>Налице</a:t>
            </a:r>
            <a:r>
              <a:rPr dirty="0"/>
              <a:t> е </a:t>
            </a:r>
            <a:r>
              <a:rPr dirty="0" err="1"/>
              <a:t>симптоматика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органна</a:t>
            </a:r>
            <a:r>
              <a:rPr dirty="0"/>
              <a:t> </a:t>
            </a:r>
            <a:r>
              <a:rPr dirty="0" err="1"/>
              <a:t>хипоперфузия</a:t>
            </a:r>
            <a:r>
              <a:rPr dirty="0"/>
              <a:t>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CPO – Cardiac Output Power</a:t>
            </a:r>
          </a:p>
          <a:p>
            <a:r>
              <a:rPr lang="en-US" dirty="0" smtClean="0">
                <a:uFillTx/>
              </a:rPr>
              <a:t>CVP – Central Venous Pressure - </a:t>
            </a:r>
            <a:r>
              <a:rPr lang="bg-BG" dirty="0" smtClean="0">
                <a:uFillTx/>
              </a:rPr>
              <a:t>Централно</a:t>
            </a:r>
            <a:r>
              <a:rPr lang="bg-BG" baseline="0" dirty="0" smtClean="0">
                <a:uFillTx/>
              </a:rPr>
              <a:t> Венозно Налягане</a:t>
            </a:r>
            <a:endParaRPr lang="bg-BG" dirty="0" smtClean="0">
              <a:uFillTx/>
            </a:endParaRPr>
          </a:p>
          <a:p>
            <a:r>
              <a:rPr lang="en-US" dirty="0" smtClean="0">
                <a:uFillTx/>
              </a:rPr>
              <a:t>GFR – Glomerular Filtration Rate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lang="en-US" dirty="0" smtClean="0">
                <a:uFillTx/>
              </a:rPr>
              <a:t>MCS - </a:t>
            </a:r>
            <a:r>
              <a:rPr lang="tr-TR" dirty="0" smtClean="0">
                <a:uFillTx/>
              </a:rPr>
              <a:t>Mechanical Circulatory Support </a:t>
            </a:r>
            <a:r>
              <a:rPr lang="en-US" dirty="0" smtClean="0">
                <a:uFillTx/>
              </a:rPr>
              <a:t>– </a:t>
            </a:r>
            <a:r>
              <a:rPr lang="bg-BG" dirty="0" smtClean="0">
                <a:uFillTx/>
              </a:rPr>
              <a:t>Механично подпомагане</a:t>
            </a:r>
            <a:r>
              <a:rPr lang="bg-BG" baseline="0" dirty="0" smtClean="0">
                <a:uFillTx/>
              </a:rPr>
              <a:t> на кръвообращението</a:t>
            </a:r>
          </a:p>
          <a:p>
            <a:r>
              <a:rPr lang="en-US" dirty="0" smtClean="0">
                <a:uFillTx/>
              </a:rPr>
              <a:t>PAPI - Pulmonary Artery </a:t>
            </a:r>
            <a:r>
              <a:rPr lang="en-US" dirty="0" err="1" smtClean="0">
                <a:uFillTx/>
              </a:rPr>
              <a:t>Pulsatility</a:t>
            </a:r>
            <a:r>
              <a:rPr lang="en-US" dirty="0" smtClean="0">
                <a:uFillTx/>
              </a:rPr>
              <a:t> Index </a:t>
            </a:r>
          </a:p>
          <a:p>
            <a:r>
              <a:rPr lang="en-US" dirty="0" smtClean="0">
                <a:uFillTx/>
              </a:rPr>
              <a:t>PCWP – Pulmonary Capillary Wedge Pressure </a:t>
            </a:r>
            <a:r>
              <a:rPr lang="bg-BG" dirty="0" smtClean="0">
                <a:uFillTx/>
              </a:rPr>
              <a:t>–</a:t>
            </a:r>
            <a:r>
              <a:rPr lang="bg-BG" baseline="0" dirty="0" smtClean="0">
                <a:uFillTx/>
              </a:rPr>
              <a:t> Белодробно заклинено налягане</a:t>
            </a:r>
            <a:endParaRPr lang="en-US" dirty="0" smtClean="0">
              <a:uFillTx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lang="en-US" dirty="0" smtClean="0">
                <a:uFillTx/>
              </a:rPr>
              <a:t>RAP – Right Atrial Pressure – </a:t>
            </a:r>
            <a:r>
              <a:rPr lang="bg-BG" dirty="0" smtClean="0">
                <a:uFillTx/>
              </a:rPr>
              <a:t>Налягане в дясно предсърдие</a:t>
            </a:r>
            <a:endParaRPr lang="en-US" dirty="0" smtClean="0">
              <a:uFillTx/>
            </a:endParaRPr>
          </a:p>
          <a:p>
            <a:r>
              <a:rPr lang="bg-BG" baseline="0" dirty="0" smtClean="0">
                <a:uFillTx/>
              </a:rPr>
              <a:t>ЧЕ – Чернодробни ензими</a:t>
            </a:r>
            <a:endParaRPr lang="en-US" baseline="0" dirty="0" smtClean="0">
              <a:uFillTx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uFillTx/>
              </a:rPr>
              <a:t>BiPAP</a:t>
            </a:r>
            <a:r>
              <a:rPr lang="en-US" dirty="0" smtClean="0">
                <a:uFillTx/>
              </a:rPr>
              <a:t> - </a:t>
            </a:r>
            <a:r>
              <a:rPr lang="tr-TR" sz="1200" b="0" i="0" dirty="0" smtClean="0">
                <a:effectLst/>
                <a:uFillTx/>
                <a:latin typeface="+mn-lt"/>
                <a:ea typeface="+mn-ea"/>
                <a:cs typeface="+mn-cs"/>
                <a:sym typeface="Calibri"/>
              </a:rPr>
              <a:t> Bilevel Positive Airway Pressure</a:t>
            </a:r>
            <a:r>
              <a:rPr lang="en-US" sz="1200" b="0" i="0" dirty="0" smtClean="0">
                <a:effectLst/>
                <a:uFillTx/>
                <a:latin typeface="+mn-lt"/>
                <a:ea typeface="+mn-ea"/>
                <a:cs typeface="+mn-cs"/>
                <a:sym typeface="Calibri"/>
              </a:rPr>
              <a:t> Ventilation – </a:t>
            </a:r>
            <a:r>
              <a:rPr lang="bg-BG" sz="1200" b="0" i="0" dirty="0" smtClean="0">
                <a:effectLst/>
                <a:uFillTx/>
                <a:latin typeface="+mn-lt"/>
                <a:ea typeface="+mn-ea"/>
                <a:cs typeface="+mn-cs"/>
                <a:sym typeface="Calibri"/>
              </a:rPr>
              <a:t>Режим на провеждана механична вентилация.</a:t>
            </a:r>
          </a:p>
          <a:p>
            <a:r>
              <a:rPr lang="bg-BG" sz="1200" b="0" i="0" dirty="0" smtClean="0">
                <a:effectLst/>
                <a:uFillTx/>
                <a:latin typeface="+mn-lt"/>
                <a:ea typeface="+mn-ea"/>
                <a:cs typeface="+mn-cs"/>
                <a:sym typeface="Calibri"/>
              </a:rPr>
              <a:t>АКН</a:t>
            </a:r>
            <a:r>
              <a:rPr lang="bg-BG" sz="1200" b="0" i="0" baseline="0" dirty="0" smtClean="0">
                <a:effectLst/>
                <a:uFillTx/>
                <a:latin typeface="+mn-lt"/>
                <a:ea typeface="+mn-ea"/>
                <a:cs typeface="+mn-cs"/>
                <a:sym typeface="Calibri"/>
              </a:rPr>
              <a:t> – Артериално кръвно налягане</a:t>
            </a:r>
          </a:p>
          <a:p>
            <a:r>
              <a:rPr lang="bg-BG" sz="1200" b="0" i="0" baseline="0" dirty="0" smtClean="0">
                <a:effectLst/>
                <a:uFillTx/>
                <a:latin typeface="+mn-lt"/>
                <a:ea typeface="+mn-ea"/>
                <a:cs typeface="+mn-cs"/>
                <a:sym typeface="Calibri"/>
              </a:rPr>
              <a:t>БЕА – Безпулсова електрическа активност</a:t>
            </a:r>
          </a:p>
          <a:p>
            <a:r>
              <a:rPr lang="bg-BG" dirty="0" smtClean="0">
                <a:uFillTx/>
              </a:rPr>
              <a:t>КТ – Камерна тахикардия</a:t>
            </a:r>
          </a:p>
          <a:p>
            <a:r>
              <a:rPr lang="bg-BG" dirty="0" smtClean="0">
                <a:uFillTx/>
              </a:rPr>
              <a:t>КМ – Камерно мъждене</a:t>
            </a:r>
          </a:p>
          <a:p>
            <a:r>
              <a:rPr lang="bg-BG" dirty="0" smtClean="0">
                <a:uFillTx/>
              </a:rPr>
              <a:t>ЧЕ – Чернодробни</a:t>
            </a:r>
            <a:r>
              <a:rPr lang="bg-BG" baseline="0" dirty="0" smtClean="0">
                <a:uFillTx/>
              </a:rPr>
              <a:t> ензими</a:t>
            </a:r>
          </a:p>
          <a:p>
            <a:r>
              <a:rPr lang="en-US" baseline="0" dirty="0" smtClean="0">
                <a:uFillTx/>
              </a:rPr>
              <a:t>BNP – Natriuretic </a:t>
            </a:r>
            <a:r>
              <a:rPr lang="en-US" baseline="0" dirty="0" err="1" smtClean="0">
                <a:uFillTx/>
              </a:rPr>
              <a:t>peptid</a:t>
            </a:r>
            <a:endParaRPr lang="bg-BG" dirty="0">
              <a:uFillTx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9" name="Shape 4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SCAI – Society for Cardiovascular and Angiography Interventions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AKM – </a:t>
            </a:r>
            <a:r>
              <a:rPr lang="bg-BG" dirty="0" smtClean="0"/>
              <a:t>Алвеоло-капилярна мембрана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dirty="0" smtClean="0"/>
              <a:t>ПСС – Периферно съдово</a:t>
            </a:r>
            <a:r>
              <a:rPr lang="bg-BG" baseline="0" dirty="0" smtClean="0"/>
              <a:t> съпротивление</a:t>
            </a:r>
            <a:endParaRPr lang="bg-BG" dirty="0" smtClean="0"/>
          </a:p>
          <a:p>
            <a:r>
              <a:rPr lang="bg-BG" dirty="0" smtClean="0"/>
              <a:t>САКН – Систолично АКН</a:t>
            </a:r>
          </a:p>
          <a:p>
            <a:r>
              <a:rPr lang="en-US" dirty="0" smtClean="0"/>
              <a:t>Ac</a:t>
            </a:r>
            <a:r>
              <a:rPr lang="bg-BG" dirty="0" smtClean="0"/>
              <a:t> </a:t>
            </a:r>
            <a:r>
              <a:rPr lang="en-US" dirty="0" smtClean="0"/>
              <a:t>-</a:t>
            </a:r>
            <a:r>
              <a:rPr lang="bg-BG" dirty="0" smtClean="0"/>
              <a:t> Констрикция (спазъм)</a:t>
            </a:r>
            <a:r>
              <a:rPr lang="bg-BG" baseline="0" dirty="0" smtClean="0"/>
              <a:t> на артериалните капилярни сфинктери</a:t>
            </a:r>
            <a:endParaRPr lang="en-US" dirty="0" smtClean="0"/>
          </a:p>
          <a:p>
            <a:r>
              <a:rPr lang="en-US" dirty="0" smtClean="0"/>
              <a:t>Ad</a:t>
            </a:r>
            <a:r>
              <a:rPr lang="bg-BG" dirty="0" smtClean="0"/>
              <a:t> </a:t>
            </a:r>
            <a:r>
              <a:rPr lang="en-US" dirty="0" smtClean="0"/>
              <a:t>–</a:t>
            </a:r>
            <a:r>
              <a:rPr lang="bg-BG" dirty="0" smtClean="0"/>
              <a:t> Дилатация на артериалните капилярни сфинктери</a:t>
            </a:r>
            <a:endParaRPr lang="en-US" dirty="0" smtClean="0"/>
          </a:p>
          <a:p>
            <a:r>
              <a:rPr lang="en-US" dirty="0" err="1" smtClean="0"/>
              <a:t>Vc</a:t>
            </a:r>
            <a:r>
              <a:rPr lang="en-US" dirty="0" smtClean="0"/>
              <a:t>-</a:t>
            </a:r>
            <a:r>
              <a:rPr lang="bg-BG" dirty="0" smtClean="0"/>
              <a:t> Констрикция (спазъм) на венозните капилярни сфинктери</a:t>
            </a:r>
            <a:endParaRPr lang="en-US" dirty="0" smtClean="0"/>
          </a:p>
          <a:p>
            <a:r>
              <a:rPr lang="en-US" dirty="0" err="1" smtClean="0"/>
              <a:t>Vd</a:t>
            </a:r>
            <a:r>
              <a:rPr lang="en-US" dirty="0" smtClean="0"/>
              <a:t>-</a:t>
            </a:r>
            <a:r>
              <a:rPr lang="bg-BG" dirty="0" smtClean="0"/>
              <a:t> Дилатация на венозните капилярни сфинктери</a:t>
            </a:r>
          </a:p>
        </p:txBody>
      </p:sp>
    </p:spTree>
    <p:extLst>
      <p:ext uri="{BB962C8B-B14F-4D97-AF65-F5344CB8AC3E}">
        <p14:creationId xmlns:p14="http://schemas.microsoft.com/office/powerpoint/2010/main" val="3635333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1" name="Shape 3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Наред с целенасочената (каузална) терапия се провежда и симптоматична терапия, като целта й е да се съхрани или възстанови органната перфузия.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Безспорно най-честа причина е ОИМ.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АКН е функция на МОС и ПСС.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just"/>
          </a:lstStyle>
          <a:p>
            <a:r>
              <a:t>Нарушенията на МОС се дължат на намаления УО, като сърдечната честота е компенсаторно повишена. Рязкото понижаване на СЧ също може да бъде причина за намаления МОС.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just"/>
          </a:lstStyle>
          <a:p>
            <a:r>
              <a:rPr dirty="0" err="1"/>
              <a:t>Преднатоварването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лявата</a:t>
            </a:r>
            <a:r>
              <a:rPr dirty="0"/>
              <a:t> и </a:t>
            </a:r>
            <a:r>
              <a:rPr dirty="0" err="1"/>
              <a:t>дясната</a:t>
            </a:r>
            <a:r>
              <a:rPr dirty="0"/>
              <a:t> </a:t>
            </a:r>
            <a:r>
              <a:rPr dirty="0" err="1"/>
              <a:t>камери</a:t>
            </a:r>
            <a:r>
              <a:rPr dirty="0"/>
              <a:t> е </a:t>
            </a:r>
            <a:r>
              <a:rPr dirty="0" err="1"/>
              <a:t>повишено</a:t>
            </a:r>
            <a:r>
              <a:rPr dirty="0"/>
              <a:t>. </a:t>
            </a:r>
            <a:r>
              <a:rPr dirty="0" err="1"/>
              <a:t>Следнатоварването</a:t>
            </a:r>
            <a:r>
              <a:rPr dirty="0"/>
              <a:t> </a:t>
            </a:r>
            <a:r>
              <a:rPr dirty="0" err="1"/>
              <a:t>също</a:t>
            </a:r>
            <a:r>
              <a:rPr dirty="0"/>
              <a:t> е </a:t>
            </a:r>
            <a:r>
              <a:rPr dirty="0" err="1"/>
              <a:t>повишено</a:t>
            </a:r>
            <a:r>
              <a:rPr dirty="0"/>
              <a:t> </a:t>
            </a:r>
            <a:r>
              <a:rPr dirty="0" err="1"/>
              <a:t>поради</a:t>
            </a:r>
            <a:r>
              <a:rPr dirty="0"/>
              <a:t> </a:t>
            </a:r>
            <a:r>
              <a:rPr dirty="0" err="1"/>
              <a:t>повишеното</a:t>
            </a:r>
            <a:r>
              <a:rPr dirty="0"/>
              <a:t> </a:t>
            </a:r>
            <a:r>
              <a:rPr lang="bg-BG" dirty="0" smtClean="0"/>
              <a:t>периферно съдово съпротивление (</a:t>
            </a:r>
            <a:r>
              <a:rPr dirty="0" smtClean="0"/>
              <a:t>ПСС</a:t>
            </a:r>
            <a:r>
              <a:rPr lang="bg-BG" dirty="0" smtClean="0"/>
              <a:t>)</a:t>
            </a:r>
            <a:r>
              <a:rPr dirty="0" smtClean="0"/>
              <a:t> </a:t>
            </a:r>
            <a:r>
              <a:rPr dirty="0"/>
              <a:t>и </a:t>
            </a:r>
            <a:r>
              <a:rPr lang="bg-BG" dirty="0" smtClean="0"/>
              <a:t>белодробно съдово съпротивление (</a:t>
            </a:r>
            <a:r>
              <a:rPr dirty="0" smtClean="0"/>
              <a:t>БСС</a:t>
            </a:r>
            <a:r>
              <a:rPr lang="bg-BG" dirty="0" smtClean="0"/>
              <a:t>)</a:t>
            </a:r>
            <a:r>
              <a:rPr dirty="0" smtClean="0"/>
              <a:t> </a:t>
            </a:r>
            <a:r>
              <a:rPr dirty="0"/>
              <a:t>(</a:t>
            </a:r>
            <a:r>
              <a:rPr dirty="0" err="1"/>
              <a:t>хипертонична</a:t>
            </a:r>
            <a:r>
              <a:rPr dirty="0"/>
              <a:t> </a:t>
            </a:r>
            <a:r>
              <a:rPr dirty="0" err="1"/>
              <a:t>криза</a:t>
            </a:r>
            <a:r>
              <a:rPr dirty="0"/>
              <a:t>). </a:t>
            </a:r>
            <a:r>
              <a:rPr dirty="0" err="1"/>
              <a:t>Контрактилитетът</a:t>
            </a:r>
            <a:r>
              <a:rPr dirty="0"/>
              <a:t> е </a:t>
            </a:r>
            <a:r>
              <a:rPr dirty="0" err="1"/>
              <a:t>намален</a:t>
            </a:r>
            <a:r>
              <a:rPr dirty="0"/>
              <a:t> (ОИМ). </a:t>
            </a:r>
            <a:r>
              <a:rPr dirty="0" err="1"/>
              <a:t>Може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има</a:t>
            </a:r>
            <a:r>
              <a:rPr dirty="0"/>
              <a:t> </a:t>
            </a:r>
            <a:r>
              <a:rPr dirty="0" err="1"/>
              <a:t>нарушен</a:t>
            </a:r>
            <a:r>
              <a:rPr dirty="0"/>
              <a:t> </a:t>
            </a:r>
            <a:r>
              <a:rPr dirty="0" err="1"/>
              <a:t>синергизъм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контракциите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тежки</a:t>
            </a:r>
            <a:r>
              <a:rPr dirty="0"/>
              <a:t> </a:t>
            </a:r>
            <a:r>
              <a:rPr dirty="0" err="1"/>
              <a:t>проводни</a:t>
            </a:r>
            <a:r>
              <a:rPr dirty="0"/>
              <a:t> и </a:t>
            </a:r>
            <a:r>
              <a:rPr dirty="0" err="1"/>
              <a:t>ритъмни</a:t>
            </a:r>
            <a:r>
              <a:rPr dirty="0"/>
              <a:t> </a:t>
            </a:r>
            <a:r>
              <a:rPr dirty="0" err="1"/>
              <a:t>нарушения</a:t>
            </a:r>
            <a:r>
              <a:rPr dirty="0"/>
              <a:t>. </a:t>
            </a:r>
            <a:r>
              <a:rPr dirty="0" err="1"/>
              <a:t>Разтегливостта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сърцето</a:t>
            </a:r>
            <a:r>
              <a:rPr dirty="0"/>
              <a:t> е </a:t>
            </a:r>
            <a:r>
              <a:rPr dirty="0" err="1"/>
              <a:t>нарушена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хронични</a:t>
            </a:r>
            <a:r>
              <a:rPr dirty="0"/>
              <a:t> </a:t>
            </a:r>
            <a:r>
              <a:rPr dirty="0" err="1"/>
              <a:t>заболявания</a:t>
            </a:r>
            <a:r>
              <a:rPr dirty="0"/>
              <a:t> (</a:t>
            </a:r>
            <a:r>
              <a:rPr dirty="0" err="1"/>
              <a:t>миокардиосклероза</a:t>
            </a:r>
            <a:r>
              <a:rPr dirty="0"/>
              <a:t>)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остри</a:t>
            </a:r>
            <a:r>
              <a:rPr dirty="0"/>
              <a:t> (</a:t>
            </a:r>
            <a:r>
              <a:rPr dirty="0" err="1"/>
              <a:t>миокардит</a:t>
            </a:r>
            <a:r>
              <a:rPr dirty="0"/>
              <a:t>).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just"/>
          </a:lstStyle>
          <a:p>
            <a:r>
              <a:t>В зависимост от етиологичната нокса и физиологичните резерви на миокарда състоянието прогресира с различна скорост.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Представена е патогенезата на кардиогенния шок.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701925" y="2130425"/>
            <a:ext cx="48006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01925" y="3886200"/>
            <a:ext cx="4114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Tx/>
              <a:buSzTx/>
              <a:buNone/>
            </a:lvl1pPr>
            <a:lvl2pPr algn="l">
              <a:buClrTx/>
            </a:lvl2pPr>
            <a:lvl3pPr algn="l">
              <a:buClrTx/>
            </a:lvl3pPr>
            <a:lvl4pPr algn="l">
              <a:buClrTx/>
            </a:lvl4pPr>
            <a:lvl5pPr algn="l">
              <a:buClrTx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2"/>
          <p:cNvSpPr/>
          <p:nvPr/>
        </p:nvSpPr>
        <p:spPr>
          <a:xfrm>
            <a:off x="136524" y="136525"/>
            <a:ext cx="8866190" cy="6581775"/>
          </a:xfrm>
          <a:prstGeom prst="rect">
            <a:avLst/>
          </a:prstGeom>
          <a:solidFill>
            <a:srgbClr val="FF9933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4" name="Body Level One…"/>
          <p:cNvSpPr txBox="1">
            <a:spLocks noGrp="1"/>
          </p:cNvSpPr>
          <p:nvPr>
            <p:ph type="body" idx="1"/>
          </p:nvPr>
        </p:nvSpPr>
        <p:spPr>
          <a:xfrm>
            <a:off x="455612" y="1600200"/>
            <a:ext cx="8226426" cy="45259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Char char="▪"/>
            </a:lvl1pPr>
            <a:lvl2pPr algn="l">
              <a:buChar char="−"/>
            </a:lvl2pPr>
            <a:lvl3pPr algn="l"/>
            <a:lvl4pPr algn="l"/>
            <a:lvl5pPr algn="l"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2"/>
          <p:cNvSpPr/>
          <p:nvPr/>
        </p:nvSpPr>
        <p:spPr>
          <a:xfrm>
            <a:off x="136524" y="136525"/>
            <a:ext cx="8866190" cy="6581775"/>
          </a:xfrm>
          <a:prstGeom prst="rect">
            <a:avLst/>
          </a:prstGeom>
          <a:solidFill>
            <a:srgbClr val="FF9933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400"/>
              </a:spcBef>
              <a:buClrTx/>
              <a:buSzTx/>
              <a:buNone/>
              <a:defRPr sz="2000"/>
            </a:lvl1pPr>
            <a:lvl2pPr marL="0" indent="457200" algn="l">
              <a:spcBef>
                <a:spcPts val="400"/>
              </a:spcBef>
              <a:buClrTx/>
              <a:buSzTx/>
              <a:buNone/>
              <a:defRPr sz="2000"/>
            </a:lvl2pPr>
            <a:lvl3pPr marL="0" indent="914400" algn="l">
              <a:spcBef>
                <a:spcPts val="400"/>
              </a:spcBef>
              <a:buClrTx/>
              <a:buSzTx/>
              <a:buNone/>
              <a:defRPr sz="2000"/>
            </a:lvl3pPr>
            <a:lvl4pPr marL="0" indent="1371600" algn="l">
              <a:spcBef>
                <a:spcPts val="400"/>
              </a:spcBef>
              <a:buClrTx/>
              <a:buSzTx/>
              <a:buNone/>
              <a:defRPr sz="2000"/>
            </a:lvl4pPr>
            <a:lvl5pPr marL="0" indent="1828800" algn="l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/>
          <p:cNvSpPr/>
          <p:nvPr/>
        </p:nvSpPr>
        <p:spPr>
          <a:xfrm>
            <a:off x="136524" y="136525"/>
            <a:ext cx="8866190" cy="6581775"/>
          </a:xfrm>
          <a:prstGeom prst="rect">
            <a:avLst/>
          </a:prstGeom>
          <a:solidFill>
            <a:srgbClr val="FF9933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5612" y="1600200"/>
            <a:ext cx="4037014" cy="45259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600"/>
              </a:spcBef>
              <a:buChar char="▪"/>
              <a:defRPr sz="2800"/>
            </a:lvl1pPr>
            <a:lvl2pPr marL="790575" indent="-333375" algn="l">
              <a:spcBef>
                <a:spcPts val="600"/>
              </a:spcBef>
              <a:defRPr sz="2800"/>
            </a:lvl2pPr>
            <a:lvl3pPr marL="1234439" indent="-320039" algn="l">
              <a:spcBef>
                <a:spcPts val="600"/>
              </a:spcBef>
              <a:defRPr sz="2800"/>
            </a:lvl3pPr>
            <a:lvl4pPr marL="1727200" indent="-355600" algn="l">
              <a:spcBef>
                <a:spcPts val="600"/>
              </a:spcBef>
              <a:defRPr sz="2800"/>
            </a:lvl4pPr>
            <a:lvl5pPr marL="2184400" indent="-355600" algn="l">
              <a:spcBef>
                <a:spcPts val="600"/>
              </a:spcBef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2"/>
          <p:cNvSpPr/>
          <p:nvPr/>
        </p:nvSpPr>
        <p:spPr>
          <a:xfrm>
            <a:off x="136524" y="136525"/>
            <a:ext cx="8866190" cy="6581775"/>
          </a:xfrm>
          <a:prstGeom prst="rect">
            <a:avLst/>
          </a:prstGeom>
          <a:solidFill>
            <a:srgbClr val="FF9933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ClrTx/>
              <a:buSzTx/>
              <a:buNone/>
              <a:defRPr b="1"/>
            </a:lvl1pPr>
            <a:lvl2pPr marL="0" indent="457200" algn="l">
              <a:buClrTx/>
              <a:buSzTx/>
              <a:buNone/>
              <a:defRPr b="1"/>
            </a:lvl2pPr>
            <a:lvl3pPr marL="0" indent="914400" algn="l">
              <a:buClrTx/>
              <a:buSzTx/>
              <a:buNone/>
              <a:defRPr b="1"/>
            </a:lvl3pPr>
            <a:lvl4pPr marL="0" indent="1371600" algn="l">
              <a:buClrTx/>
              <a:buSzTx/>
              <a:buNone/>
              <a:defRPr b="1"/>
            </a:lvl4pPr>
            <a:lvl5pPr marL="0" indent="1828800" algn="l">
              <a:buClrTx/>
              <a:buSzTx/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lvl="0" indent="0" algn="l">
              <a:buClrTx/>
              <a:buSzTx/>
              <a:buNone/>
              <a:defRPr b="1"/>
            </a:pPr>
            <a:r>
              <a:rPr lang="en-US" smtClean="0"/>
              <a:t>Click to edit Master text styles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2"/>
          <p:cNvSpPr/>
          <p:nvPr/>
        </p:nvSpPr>
        <p:spPr>
          <a:xfrm>
            <a:off x="136524" y="136525"/>
            <a:ext cx="8866190" cy="6581775"/>
          </a:xfrm>
          <a:prstGeom prst="rect">
            <a:avLst/>
          </a:prstGeom>
          <a:solidFill>
            <a:srgbClr val="FF9933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2"/>
          <p:cNvSpPr/>
          <p:nvPr/>
        </p:nvSpPr>
        <p:spPr>
          <a:xfrm>
            <a:off x="136524" y="136525"/>
            <a:ext cx="8866190" cy="6581775"/>
          </a:xfrm>
          <a:prstGeom prst="rect">
            <a:avLst/>
          </a:prstGeom>
          <a:solidFill>
            <a:srgbClr val="FF9933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2"/>
          <p:cNvSpPr/>
          <p:nvPr/>
        </p:nvSpPr>
        <p:spPr>
          <a:xfrm>
            <a:off x="136524" y="136525"/>
            <a:ext cx="8866190" cy="6581775"/>
          </a:xfrm>
          <a:prstGeom prst="rect">
            <a:avLst/>
          </a:prstGeom>
          <a:solidFill>
            <a:srgbClr val="FF9933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2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700"/>
              </a:spcBef>
              <a:buChar char="▪"/>
              <a:defRPr sz="3200"/>
            </a:lvl1pPr>
            <a:lvl2pPr marL="783771" indent="-326571" algn="l">
              <a:spcBef>
                <a:spcPts val="700"/>
              </a:spcBef>
              <a:defRPr sz="3200"/>
            </a:lvl2pPr>
            <a:lvl3pPr marL="1219200" indent="-304800" algn="l">
              <a:spcBef>
                <a:spcPts val="700"/>
              </a:spcBef>
              <a:defRPr sz="3200"/>
            </a:lvl3pPr>
            <a:lvl4pPr marL="1737360" indent="-365760" algn="l">
              <a:spcBef>
                <a:spcPts val="700"/>
              </a:spcBef>
              <a:defRPr sz="3200"/>
            </a:lvl4pPr>
            <a:lvl5pPr marL="2194560" indent="-365760" algn="l">
              <a:spcBef>
                <a:spcPts val="700"/>
              </a:spcBef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3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l">
              <a:spcBef>
                <a:spcPts val="300"/>
              </a:spcBef>
              <a:buClrTx/>
              <a:buSzTx/>
              <a:buNone/>
              <a:defRPr sz="1400"/>
            </a:pPr>
            <a:r>
              <a:rPr lang="en-US" smtClean="0"/>
              <a:t>Click to edit Master text styles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2"/>
          <p:cNvSpPr/>
          <p:nvPr/>
        </p:nvSpPr>
        <p:spPr>
          <a:xfrm>
            <a:off x="136524" y="136525"/>
            <a:ext cx="8866190" cy="6581775"/>
          </a:xfrm>
          <a:prstGeom prst="rect">
            <a:avLst/>
          </a:prstGeom>
          <a:solidFill>
            <a:srgbClr val="FF9933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ClrTx/>
              <a:buSzTx/>
              <a:buNone/>
              <a:defRPr sz="1400"/>
            </a:lvl1pPr>
            <a:lvl2pPr marL="0" indent="457200" algn="l">
              <a:spcBef>
                <a:spcPts val="300"/>
              </a:spcBef>
              <a:buClrTx/>
              <a:buSzTx/>
              <a:buNone/>
              <a:defRPr sz="1400"/>
            </a:lvl2pPr>
            <a:lvl3pPr marL="0" indent="914400" algn="l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 algn="l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 algn="l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703513" y="274638"/>
            <a:ext cx="6316663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2693988" y="1600200"/>
            <a:ext cx="6326188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400"/>
              </a:spcBef>
              <a:buClrTx/>
              <a:buSzTx/>
              <a:buNone/>
              <a:defRPr sz="2000"/>
            </a:lvl1pPr>
            <a:lvl2pPr marL="0" indent="457200" algn="l">
              <a:spcBef>
                <a:spcPts val="400"/>
              </a:spcBef>
              <a:buClrTx/>
              <a:buSzTx/>
              <a:buNone/>
              <a:defRPr sz="2000"/>
            </a:lvl2pPr>
            <a:lvl3pPr marL="0" indent="914400" algn="l">
              <a:spcBef>
                <a:spcPts val="400"/>
              </a:spcBef>
              <a:buClrTx/>
              <a:buSzTx/>
              <a:buNone/>
              <a:defRPr sz="2000"/>
            </a:lvl3pPr>
            <a:lvl4pPr marL="0" indent="1371600" algn="l">
              <a:spcBef>
                <a:spcPts val="400"/>
              </a:spcBef>
              <a:buClrTx/>
              <a:buSzTx/>
              <a:buNone/>
              <a:defRPr sz="2000"/>
            </a:lvl4pPr>
            <a:lvl5pPr marL="0" indent="1828800" algn="l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ClrTx/>
              <a:buSzTx/>
              <a:buNone/>
              <a:defRPr b="1"/>
            </a:lvl1pPr>
            <a:lvl2pPr marL="0" indent="457200" algn="l">
              <a:buClrTx/>
              <a:buSzTx/>
              <a:buNone/>
              <a:defRPr b="1"/>
            </a:lvl2pPr>
            <a:lvl3pPr marL="0" indent="914400" algn="l">
              <a:buClrTx/>
              <a:buSzTx/>
              <a:buNone/>
              <a:defRPr b="1"/>
            </a:lvl3pPr>
            <a:lvl4pPr marL="0" indent="1371600" algn="l">
              <a:buClrTx/>
              <a:buSzTx/>
              <a:buNone/>
              <a:defRPr b="1"/>
            </a:lvl4pPr>
            <a:lvl5pPr marL="0" indent="1828800" algn="l">
              <a:buClrTx/>
              <a:buSzTx/>
              <a:buNone/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lvl="0" indent="0" algn="l">
              <a:buClrTx/>
              <a:buSzTx/>
              <a:buNone/>
              <a:defRPr b="1"/>
            </a:pPr>
            <a:r>
              <a:rPr lang="en-US" smtClean="0"/>
              <a:t>Click to edit Master text styles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2703513" y="274638"/>
            <a:ext cx="6316663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700"/>
              </a:spcBef>
              <a:defRPr sz="3200"/>
            </a:lvl1pPr>
            <a:lvl2pPr marL="783771" indent="-326571" algn="l">
              <a:spcBef>
                <a:spcPts val="700"/>
              </a:spcBef>
              <a:defRPr sz="3200"/>
            </a:lvl2pPr>
            <a:lvl3pPr marL="1219200" indent="-304800" algn="l">
              <a:spcBef>
                <a:spcPts val="700"/>
              </a:spcBef>
              <a:defRPr sz="3200"/>
            </a:lvl3pPr>
            <a:lvl4pPr marL="1737360" indent="-365760" algn="l">
              <a:spcBef>
                <a:spcPts val="700"/>
              </a:spcBef>
              <a:defRPr sz="3200"/>
            </a:lvl4pPr>
            <a:lvl5pPr marL="2194560" indent="-365760" algn="l">
              <a:spcBef>
                <a:spcPts val="700"/>
              </a:spcBef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l">
              <a:spcBef>
                <a:spcPts val="300"/>
              </a:spcBef>
              <a:buClrTx/>
              <a:buSzTx/>
              <a:buNone/>
              <a:defRPr sz="1400"/>
            </a:pPr>
            <a:r>
              <a:rPr lang="en-US" smtClean="0"/>
              <a:t>Click to edit Master text styles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ClrTx/>
              <a:buSzTx/>
              <a:buNone/>
              <a:defRPr sz="1400"/>
            </a:lvl1pPr>
            <a:lvl2pPr marL="0" indent="457200" algn="l">
              <a:spcBef>
                <a:spcPts val="300"/>
              </a:spcBef>
              <a:buClrTx/>
              <a:buSzTx/>
              <a:buNone/>
              <a:defRPr sz="1400"/>
            </a:lvl2pPr>
            <a:lvl3pPr marL="0" indent="914400" algn="l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 algn="l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 algn="l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2"/>
          <p:cNvSpPr/>
          <p:nvPr/>
        </p:nvSpPr>
        <p:spPr>
          <a:xfrm>
            <a:off x="136524" y="136525"/>
            <a:ext cx="8866190" cy="6581775"/>
          </a:xfrm>
          <a:prstGeom prst="rect">
            <a:avLst/>
          </a:prstGeom>
          <a:solidFill>
            <a:srgbClr val="FF9933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455612" y="2130425"/>
            <a:ext cx="7313613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5612" y="3886200"/>
            <a:ext cx="7313613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Tx/>
              <a:buSzTx/>
              <a:buNone/>
            </a:lvl1pPr>
            <a:lvl2pPr algn="l">
              <a:buClrTx/>
            </a:lvl2pPr>
            <a:lvl3pPr algn="l">
              <a:buClrTx/>
            </a:lvl3pPr>
            <a:lvl4pPr algn="l">
              <a:buClrTx/>
            </a:lvl4pPr>
            <a:lvl5pPr algn="l">
              <a:buClrTx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ransition spd="med"/>
  <p:txStyles>
    <p:title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just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42950" marR="0" indent="-285750" algn="just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143000" marR="0" indent="-228600" algn="just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00200" marR="0" indent="-228600" algn="just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057400" marR="0" indent="-228600" algn="just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14600" marR="0" indent="-228600" algn="just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2971800" marR="0" indent="-228600" algn="just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29000" marR="0" indent="-228600" algn="just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886200" marR="0" indent="-228600" algn="just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3132138" y="1844675"/>
            <a:ext cx="5395913" cy="41052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КАРДИОГЕНЕН ШОК</a:t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sz="2400"/>
              <a:t>доцент д-р Господин ДИМОВ, дм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34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Патофизиология</a:t>
            </a:r>
          </a:p>
        </p:txBody>
      </p:sp>
      <p:sp>
        <p:nvSpPr>
          <p:cNvPr id="235" name="Rectangle 3"/>
          <p:cNvSpPr txBox="1">
            <a:spLocks noGrp="1"/>
          </p:cNvSpPr>
          <p:nvPr>
            <p:ph type="body" idx="4294967295"/>
          </p:nvPr>
        </p:nvSpPr>
        <p:spPr>
          <a:xfrm>
            <a:off x="539750" y="1628799"/>
            <a:ext cx="8229600" cy="43100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har char="▪"/>
            </a:pPr>
            <a:r>
              <a:t>Намален контрактилитет</a:t>
            </a:r>
          </a:p>
          <a:p>
            <a:pPr>
              <a:lnSpc>
                <a:spcPct val="90000"/>
              </a:lnSpc>
              <a:buChar char="▪"/>
            </a:pPr>
            <a:r>
              <a:t>Намален МОС и фракция на изгонване</a:t>
            </a:r>
          </a:p>
          <a:p>
            <a:pPr>
              <a:lnSpc>
                <a:spcPct val="90000"/>
              </a:lnSpc>
              <a:buChar char="▪"/>
            </a:pPr>
            <a:r>
              <a:t>Повишени камерни пълнещи налягания</a:t>
            </a:r>
          </a:p>
          <a:p>
            <a:pPr>
              <a:lnSpc>
                <a:spcPct val="90000"/>
              </a:lnSpc>
              <a:buChar char="▪"/>
            </a:pPr>
            <a:r>
              <a:t>Камерна дилатация</a:t>
            </a:r>
          </a:p>
          <a:p>
            <a:pPr>
              <a:lnSpc>
                <a:spcPct val="90000"/>
              </a:lnSpc>
              <a:buChar char="▪"/>
            </a:pPr>
            <a:r>
              <a:t>Едно или двукамерна недостатъчност, водеща до:</a:t>
            </a:r>
          </a:p>
          <a:p>
            <a:pPr lvl="1">
              <a:lnSpc>
                <a:spcPct val="90000"/>
              </a:lnSpc>
              <a:buFont typeface="Arial"/>
              <a:buChar char="−"/>
            </a:pPr>
            <a:r>
              <a:t>Системна хипотония</a:t>
            </a:r>
          </a:p>
          <a:p>
            <a:pPr lvl="1">
              <a:lnSpc>
                <a:spcPct val="90000"/>
              </a:lnSpc>
              <a:buFont typeface="Arial"/>
              <a:buChar char="−"/>
            </a:pPr>
            <a:r>
              <a:t>Белодробен оток</a:t>
            </a:r>
          </a:p>
          <a:p>
            <a:pPr lvl="1">
              <a:lnSpc>
                <a:spcPct val="90000"/>
              </a:lnSpc>
              <a:buFont typeface="Arial"/>
              <a:buChar char="−"/>
            </a:pPr>
            <a:r>
              <a:t>Нарушена коронарна перфузия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36"/>
          <p:cNvSpPr/>
          <p:nvPr/>
        </p:nvSpPr>
        <p:spPr>
          <a:xfrm rot="16200000" flipV="1">
            <a:off x="4286249" y="2357438"/>
            <a:ext cx="2928938" cy="928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152" y="0"/>
                </a:lnTo>
                <a:lnTo>
                  <a:pt x="13152" y="216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0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8398088" y="6245225"/>
            <a:ext cx="288712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grpSp>
        <p:nvGrpSpPr>
          <p:cNvPr id="243" name="_s100361"/>
          <p:cNvGrpSpPr/>
          <p:nvPr/>
        </p:nvGrpSpPr>
        <p:grpSpPr>
          <a:xfrm>
            <a:off x="2058988" y="357188"/>
            <a:ext cx="5084763" cy="1019176"/>
            <a:chOff x="0" y="0"/>
            <a:chExt cx="5084762" cy="1019175"/>
          </a:xfrm>
        </p:grpSpPr>
        <p:sp>
          <p:nvSpPr>
            <p:cNvPr id="241" name="Rounded Rectangle"/>
            <p:cNvSpPr/>
            <p:nvPr/>
          </p:nvSpPr>
          <p:spPr>
            <a:xfrm>
              <a:off x="0" y="0"/>
              <a:ext cx="5084763" cy="1019175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242" name="МИОКАРДНА  ДИСФУНКЦИЯ…"/>
            <p:cNvSpPr txBox="1"/>
            <p:nvPr/>
          </p:nvSpPr>
          <p:spPr>
            <a:xfrm>
              <a:off x="749163" y="252561"/>
              <a:ext cx="3586436" cy="5140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>
                <a:defRPr sz="2000" b="1"/>
              </a:pPr>
              <a:r>
                <a:t>МИОКАРДНА  ДИСФУНКЦИЯ</a:t>
              </a:r>
            </a:p>
            <a:p>
              <a:pPr algn="ctr">
                <a:defRPr sz="1600"/>
              </a:pPr>
              <a:r>
                <a:t>  СИСТОЛНА	   ДИАСТОЛНА</a:t>
              </a:r>
            </a:p>
          </p:txBody>
        </p:sp>
      </p:grpSp>
      <p:grpSp>
        <p:nvGrpSpPr>
          <p:cNvPr id="246" name="_s100365"/>
          <p:cNvGrpSpPr/>
          <p:nvPr/>
        </p:nvGrpSpPr>
        <p:grpSpPr>
          <a:xfrm>
            <a:off x="214313" y="1571625"/>
            <a:ext cx="2786062" cy="785813"/>
            <a:chOff x="0" y="0"/>
            <a:chExt cx="2786061" cy="785812"/>
          </a:xfrm>
        </p:grpSpPr>
        <p:sp>
          <p:nvSpPr>
            <p:cNvPr id="244" name="Rounded Rectangle"/>
            <p:cNvSpPr/>
            <p:nvPr/>
          </p:nvSpPr>
          <p:spPr>
            <a:xfrm>
              <a:off x="0" y="0"/>
              <a:ext cx="2786062" cy="78581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45" name="Намален УО и МОС"/>
            <p:cNvSpPr txBox="1"/>
            <p:nvPr/>
          </p:nvSpPr>
          <p:spPr>
            <a:xfrm>
              <a:off x="203187" y="251011"/>
              <a:ext cx="2379688" cy="283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000"/>
              </a:lvl1pPr>
            </a:lstStyle>
            <a:p>
              <a:r>
                <a:t>Намален УО и МОС</a:t>
              </a:r>
            </a:p>
          </p:txBody>
        </p:sp>
      </p:grpSp>
      <p:grpSp>
        <p:nvGrpSpPr>
          <p:cNvPr id="249" name="_s100363"/>
          <p:cNvGrpSpPr/>
          <p:nvPr/>
        </p:nvGrpSpPr>
        <p:grpSpPr>
          <a:xfrm>
            <a:off x="6572250" y="1571625"/>
            <a:ext cx="2500314" cy="785813"/>
            <a:chOff x="0" y="0"/>
            <a:chExt cx="2500313" cy="785812"/>
          </a:xfrm>
        </p:grpSpPr>
        <p:sp>
          <p:nvSpPr>
            <p:cNvPr id="247" name="Rounded Rectangle"/>
            <p:cNvSpPr/>
            <p:nvPr/>
          </p:nvSpPr>
          <p:spPr>
            <a:xfrm>
              <a:off x="0" y="0"/>
              <a:ext cx="2500314" cy="7858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248" name="Белодробен застой"/>
            <p:cNvSpPr txBox="1"/>
            <p:nvPr/>
          </p:nvSpPr>
          <p:spPr>
            <a:xfrm>
              <a:off x="97271" y="251011"/>
              <a:ext cx="2305771" cy="283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000">
                  <a:effectLst>
                    <a:outerShdw blurRad="38100" dist="38100" dir="2700000" rotWithShape="0">
                      <a:srgbClr val="FFFFFF"/>
                    </a:outerShdw>
                  </a:effectLst>
                </a:defRPr>
              </a:lvl1pPr>
            </a:lstStyle>
            <a:p>
              <a:r>
                <a:t>Белодробен застой</a:t>
              </a:r>
            </a:p>
          </p:txBody>
        </p:sp>
      </p:grpSp>
      <p:grpSp>
        <p:nvGrpSpPr>
          <p:cNvPr id="252" name="_s100365"/>
          <p:cNvGrpSpPr/>
          <p:nvPr/>
        </p:nvGrpSpPr>
        <p:grpSpPr>
          <a:xfrm>
            <a:off x="214313" y="2714624"/>
            <a:ext cx="2786062" cy="928689"/>
            <a:chOff x="0" y="0"/>
            <a:chExt cx="2786061" cy="928687"/>
          </a:xfrm>
        </p:grpSpPr>
        <p:sp>
          <p:nvSpPr>
            <p:cNvPr id="250" name="Rounded Rectangle"/>
            <p:cNvSpPr/>
            <p:nvPr/>
          </p:nvSpPr>
          <p:spPr>
            <a:xfrm>
              <a:off x="0" y="0"/>
              <a:ext cx="2786062" cy="92868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51" name="Намалена системна…"/>
            <p:cNvSpPr txBox="1"/>
            <p:nvPr/>
          </p:nvSpPr>
          <p:spPr>
            <a:xfrm>
              <a:off x="192211" y="176398"/>
              <a:ext cx="2401640" cy="5758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>
                <a:defRPr sz="2000"/>
              </a:pPr>
              <a:r>
                <a:t>Намалена системна</a:t>
              </a:r>
            </a:p>
            <a:p>
              <a:pPr algn="ctr">
                <a:defRPr sz="2000"/>
              </a:pPr>
              <a:r>
                <a:t>тъканна перфузия</a:t>
              </a:r>
            </a:p>
          </p:txBody>
        </p:sp>
      </p:grpSp>
      <p:grpSp>
        <p:nvGrpSpPr>
          <p:cNvPr id="255" name="_s100365"/>
          <p:cNvGrpSpPr/>
          <p:nvPr/>
        </p:nvGrpSpPr>
        <p:grpSpPr>
          <a:xfrm>
            <a:off x="179511" y="4000500"/>
            <a:ext cx="2786063" cy="928688"/>
            <a:chOff x="0" y="0"/>
            <a:chExt cx="2786061" cy="928687"/>
          </a:xfrm>
        </p:grpSpPr>
        <p:sp>
          <p:nvSpPr>
            <p:cNvPr id="253" name="Rounded Rectangle"/>
            <p:cNvSpPr/>
            <p:nvPr/>
          </p:nvSpPr>
          <p:spPr>
            <a:xfrm>
              <a:off x="0" y="0"/>
              <a:ext cx="2786062" cy="92868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54" name="Компенсаторна…"/>
            <p:cNvSpPr txBox="1"/>
            <p:nvPr/>
          </p:nvSpPr>
          <p:spPr>
            <a:xfrm>
              <a:off x="67257" y="30348"/>
              <a:ext cx="2651548" cy="867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>
                <a:defRPr sz="2000"/>
              </a:pPr>
              <a:r>
                <a:t>Компенсаторна </a:t>
              </a:r>
            </a:p>
            <a:p>
              <a:pPr algn="ctr">
                <a:defRPr sz="2000"/>
              </a:pPr>
              <a:r>
                <a:t>вазоконстрикция</a:t>
              </a:r>
            </a:p>
            <a:p>
              <a:pPr algn="ctr">
                <a:defRPr sz="2000"/>
              </a:pPr>
              <a:r>
                <a:t>Задръжка на течности</a:t>
              </a:r>
            </a:p>
          </p:txBody>
        </p:sp>
      </p:grpSp>
      <p:grpSp>
        <p:nvGrpSpPr>
          <p:cNvPr id="258" name="_s100363"/>
          <p:cNvGrpSpPr/>
          <p:nvPr/>
        </p:nvGrpSpPr>
        <p:grpSpPr>
          <a:xfrm>
            <a:off x="3429000" y="5143500"/>
            <a:ext cx="3286125" cy="714375"/>
            <a:chOff x="0" y="0"/>
            <a:chExt cx="3286125" cy="714375"/>
          </a:xfrm>
        </p:grpSpPr>
        <p:sp>
          <p:nvSpPr>
            <p:cNvPr id="256" name="Rounded Rectangle"/>
            <p:cNvSpPr/>
            <p:nvPr/>
          </p:nvSpPr>
          <p:spPr>
            <a:xfrm>
              <a:off x="0" y="0"/>
              <a:ext cx="3286125" cy="7143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57" name="Прогресивна миокардна…"/>
            <p:cNvSpPr txBox="1"/>
            <p:nvPr/>
          </p:nvSpPr>
          <p:spPr>
            <a:xfrm>
              <a:off x="198164" y="69242"/>
              <a:ext cx="2889797" cy="5758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>
                <a:defRPr sz="2000"/>
              </a:pPr>
              <a:r>
                <a:t>Прогресивна миокардна</a:t>
              </a:r>
            </a:p>
            <a:p>
              <a:pPr algn="ctr">
                <a:defRPr sz="2000"/>
              </a:pPr>
              <a:r>
                <a:t>дисфункция</a:t>
              </a:r>
            </a:p>
          </p:txBody>
        </p:sp>
      </p:grpSp>
      <p:grpSp>
        <p:nvGrpSpPr>
          <p:cNvPr id="261" name="_s100363"/>
          <p:cNvGrpSpPr/>
          <p:nvPr/>
        </p:nvGrpSpPr>
        <p:grpSpPr>
          <a:xfrm>
            <a:off x="4214812" y="6072187"/>
            <a:ext cx="1714501" cy="571501"/>
            <a:chOff x="0" y="0"/>
            <a:chExt cx="1714500" cy="571500"/>
          </a:xfrm>
        </p:grpSpPr>
        <p:sp>
          <p:nvSpPr>
            <p:cNvPr id="259" name="Rounded Rectangle"/>
            <p:cNvSpPr/>
            <p:nvPr/>
          </p:nvSpPr>
          <p:spPr>
            <a:xfrm>
              <a:off x="0" y="0"/>
              <a:ext cx="1714500" cy="57150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60" name="СМЪРТ"/>
            <p:cNvSpPr txBox="1"/>
            <p:nvPr/>
          </p:nvSpPr>
          <p:spPr>
            <a:xfrm>
              <a:off x="430702" y="156139"/>
              <a:ext cx="853096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b="1">
                  <a:solidFill>
                    <a:srgbClr val="FF9933"/>
                  </a:solidFill>
                </a:defRPr>
              </a:lvl1pPr>
            </a:lstStyle>
            <a:p>
              <a:r>
                <a:t>СМЪРТ</a:t>
              </a:r>
            </a:p>
          </p:txBody>
        </p:sp>
      </p:grpSp>
      <p:grpSp>
        <p:nvGrpSpPr>
          <p:cNvPr id="264" name="_s100367"/>
          <p:cNvGrpSpPr/>
          <p:nvPr/>
        </p:nvGrpSpPr>
        <p:grpSpPr>
          <a:xfrm>
            <a:off x="3786187" y="2714625"/>
            <a:ext cx="2286001" cy="857250"/>
            <a:chOff x="0" y="0"/>
            <a:chExt cx="2286000" cy="857250"/>
          </a:xfrm>
        </p:grpSpPr>
        <p:sp>
          <p:nvSpPr>
            <p:cNvPr id="262" name="Rounded Rectangle"/>
            <p:cNvSpPr/>
            <p:nvPr/>
          </p:nvSpPr>
          <p:spPr>
            <a:xfrm>
              <a:off x="0" y="0"/>
              <a:ext cx="2286000" cy="857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63" name="Артериална…"/>
            <p:cNvSpPr txBox="1"/>
            <p:nvPr/>
          </p:nvSpPr>
          <p:spPr>
            <a:xfrm>
              <a:off x="429654" y="140679"/>
              <a:ext cx="1426692" cy="5758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>
                <a:defRPr sz="2000"/>
              </a:pPr>
              <a:r>
                <a:t>Артериална</a:t>
              </a:r>
            </a:p>
            <a:p>
              <a:pPr algn="ctr">
                <a:defRPr sz="2000"/>
              </a:pPr>
              <a:r>
                <a:t>хипотония</a:t>
              </a:r>
            </a:p>
          </p:txBody>
        </p:sp>
      </p:grpSp>
      <p:grpSp>
        <p:nvGrpSpPr>
          <p:cNvPr id="267" name="_s100363"/>
          <p:cNvGrpSpPr/>
          <p:nvPr/>
        </p:nvGrpSpPr>
        <p:grpSpPr>
          <a:xfrm>
            <a:off x="6858000" y="2893218"/>
            <a:ext cx="1928814" cy="500064"/>
            <a:chOff x="0" y="0"/>
            <a:chExt cx="1928813" cy="500062"/>
          </a:xfrm>
        </p:grpSpPr>
        <p:sp>
          <p:nvSpPr>
            <p:cNvPr id="265" name="Rounded Rectangle"/>
            <p:cNvSpPr/>
            <p:nvPr/>
          </p:nvSpPr>
          <p:spPr>
            <a:xfrm>
              <a:off x="0" y="0"/>
              <a:ext cx="1928814" cy="50006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266" name="ХИПОКСЕМИЯ"/>
            <p:cNvSpPr txBox="1"/>
            <p:nvPr/>
          </p:nvSpPr>
          <p:spPr>
            <a:xfrm>
              <a:off x="142050" y="120420"/>
              <a:ext cx="1644713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b="1">
                  <a:effectLst>
                    <a:outerShdw blurRad="38100" dist="38100" dir="2700000" rotWithShape="0">
                      <a:srgbClr val="FFFFFF"/>
                    </a:outerShdw>
                  </a:effectLst>
                </a:defRPr>
              </a:lvl1pPr>
            </a:lstStyle>
            <a:p>
              <a:r>
                <a:t>ХИПОКСЕМИЯ</a:t>
              </a:r>
            </a:p>
          </p:txBody>
        </p:sp>
      </p:grpSp>
      <p:grpSp>
        <p:nvGrpSpPr>
          <p:cNvPr id="270" name="_s100363"/>
          <p:cNvGrpSpPr/>
          <p:nvPr/>
        </p:nvGrpSpPr>
        <p:grpSpPr>
          <a:xfrm>
            <a:off x="7072313" y="4143375"/>
            <a:ext cx="1500188" cy="642938"/>
            <a:chOff x="0" y="0"/>
            <a:chExt cx="1500187" cy="642937"/>
          </a:xfrm>
        </p:grpSpPr>
        <p:sp>
          <p:nvSpPr>
            <p:cNvPr id="268" name="Rounded Rectangle"/>
            <p:cNvSpPr/>
            <p:nvPr/>
          </p:nvSpPr>
          <p:spPr>
            <a:xfrm>
              <a:off x="0" y="0"/>
              <a:ext cx="1500188" cy="64293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269" name="ИСХЕМИЯ"/>
            <p:cNvSpPr txBox="1"/>
            <p:nvPr/>
          </p:nvSpPr>
          <p:spPr>
            <a:xfrm>
              <a:off x="171406" y="191858"/>
              <a:ext cx="1157375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b="1">
                  <a:effectLst>
                    <a:outerShdw blurRad="38100" dist="38100" dir="2700000" rotWithShape="0">
                      <a:srgbClr val="FFFFFF"/>
                    </a:outerShdw>
                  </a:effectLst>
                </a:defRPr>
              </a:lvl1pPr>
            </a:lstStyle>
            <a:p>
              <a:r>
                <a:t>ИСХЕМИЯ</a:t>
              </a:r>
            </a:p>
          </p:txBody>
        </p:sp>
      </p:grpSp>
      <p:grpSp>
        <p:nvGrpSpPr>
          <p:cNvPr id="273" name="_s100364"/>
          <p:cNvGrpSpPr/>
          <p:nvPr/>
        </p:nvGrpSpPr>
        <p:grpSpPr>
          <a:xfrm>
            <a:off x="3429000" y="4000500"/>
            <a:ext cx="3286125" cy="928688"/>
            <a:chOff x="0" y="0"/>
            <a:chExt cx="3286125" cy="928687"/>
          </a:xfrm>
        </p:grpSpPr>
        <p:sp>
          <p:nvSpPr>
            <p:cNvPr id="271" name="Rounded Rectangle"/>
            <p:cNvSpPr/>
            <p:nvPr/>
          </p:nvSpPr>
          <p:spPr>
            <a:xfrm>
              <a:off x="0" y="0"/>
              <a:ext cx="3286125" cy="928688"/>
            </a:xfrm>
            <a:prstGeom prst="roundRect">
              <a:avLst>
                <a:gd name="adj" fmla="val 16667"/>
              </a:avLst>
            </a:prstGeom>
            <a:solidFill>
              <a:srgbClr val="735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72" name="Намалена…"/>
            <p:cNvSpPr txBox="1"/>
            <p:nvPr/>
          </p:nvSpPr>
          <p:spPr>
            <a:xfrm>
              <a:off x="405841" y="176398"/>
              <a:ext cx="2474443" cy="5758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>
                <a:defRPr sz="2000"/>
              </a:pPr>
              <a:r>
                <a:t>Намалена</a:t>
              </a:r>
            </a:p>
            <a:p>
              <a:pPr algn="ctr">
                <a:defRPr sz="2000"/>
              </a:pPr>
              <a:r>
                <a:t>коронарна перфузия</a:t>
              </a:r>
            </a:p>
          </p:txBody>
        </p:sp>
      </p:grpSp>
      <p:sp>
        <p:nvSpPr>
          <p:cNvPr id="286" name="Shape 14"/>
          <p:cNvSpPr/>
          <p:nvPr/>
        </p:nvSpPr>
        <p:spPr>
          <a:xfrm>
            <a:off x="1606550" y="866139"/>
            <a:ext cx="447041" cy="699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87" name="Shape 15"/>
          <p:cNvSpPr/>
          <p:nvPr/>
        </p:nvSpPr>
        <p:spPr>
          <a:xfrm>
            <a:off x="3004820" y="1963420"/>
            <a:ext cx="1924050" cy="745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76" name="Shape 21"/>
          <p:cNvSpPr/>
          <p:nvPr/>
        </p:nvSpPr>
        <p:spPr>
          <a:xfrm rot="5400000">
            <a:off x="1293754" y="2395322"/>
            <a:ext cx="351473" cy="275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77" name="Shape 24"/>
          <p:cNvSpPr/>
          <p:nvPr/>
        </p:nvSpPr>
        <p:spPr>
          <a:xfrm rot="16200000" flipH="1">
            <a:off x="1428749" y="3689024"/>
            <a:ext cx="357190" cy="237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8" name="Shape 27"/>
          <p:cNvSpPr/>
          <p:nvPr/>
        </p:nvSpPr>
        <p:spPr>
          <a:xfrm>
            <a:off x="1572260" y="4933950"/>
            <a:ext cx="1851661" cy="566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89" name="Shape 30"/>
          <p:cNvSpPr/>
          <p:nvPr/>
        </p:nvSpPr>
        <p:spPr>
          <a:xfrm>
            <a:off x="3169920" y="5500370"/>
            <a:ext cx="3017521" cy="857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8" y="0"/>
                </a:moveTo>
                <a:lnTo>
                  <a:pt x="0" y="0"/>
                </a:lnTo>
                <a:lnTo>
                  <a:pt x="0" y="11744"/>
                </a:lnTo>
                <a:lnTo>
                  <a:pt x="21600" y="11744"/>
                </a:lnTo>
                <a:lnTo>
                  <a:pt x="21600" y="21600"/>
                </a:lnTo>
                <a:lnTo>
                  <a:pt x="19782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80" name="Shape 33"/>
          <p:cNvSpPr/>
          <p:nvPr/>
        </p:nvSpPr>
        <p:spPr>
          <a:xfrm rot="5400000">
            <a:off x="4714875" y="3780631"/>
            <a:ext cx="430213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90" name="Shape 41"/>
          <p:cNvSpPr/>
          <p:nvPr/>
        </p:nvSpPr>
        <p:spPr>
          <a:xfrm>
            <a:off x="6719887" y="4464843"/>
            <a:ext cx="34766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21600"/>
                  <a:pt x="14400" y="10800"/>
                  <a:pt x="21600" y="0"/>
                </a:cubicBez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91" name="Shape 46"/>
          <p:cNvSpPr/>
          <p:nvPr/>
        </p:nvSpPr>
        <p:spPr>
          <a:xfrm>
            <a:off x="7147560" y="866139"/>
            <a:ext cx="674371" cy="699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92" name="Shape 49"/>
          <p:cNvSpPr/>
          <p:nvPr/>
        </p:nvSpPr>
        <p:spPr>
          <a:xfrm>
            <a:off x="7822406" y="2362200"/>
            <a:ext cx="1" cy="526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93" name="Shape 52"/>
          <p:cNvSpPr/>
          <p:nvPr/>
        </p:nvSpPr>
        <p:spPr>
          <a:xfrm>
            <a:off x="7822406" y="3398043"/>
            <a:ext cx="1" cy="740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94" name="Shape 55"/>
          <p:cNvSpPr/>
          <p:nvPr/>
        </p:nvSpPr>
        <p:spPr>
          <a:xfrm>
            <a:off x="6719569" y="4790440"/>
            <a:ext cx="1102361" cy="709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99" name="Rectangle 4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Клинична картина</a:t>
            </a:r>
          </a:p>
        </p:txBody>
      </p:sp>
      <p:sp>
        <p:nvSpPr>
          <p:cNvPr id="300" name="Rectangle 5"/>
          <p:cNvSpPr txBox="1">
            <a:spLocks noGrp="1"/>
          </p:cNvSpPr>
          <p:nvPr>
            <p:ph type="body" idx="4294967295"/>
          </p:nvPr>
        </p:nvSpPr>
        <p:spPr>
          <a:xfrm>
            <a:off x="611560" y="1600200"/>
            <a:ext cx="7686303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1950" indent="-361950">
              <a:buChar char="▪"/>
            </a:pPr>
            <a:r>
              <a:t>Анамнестична симптоматика за остра исхемия на сърдечния мускул:</a:t>
            </a:r>
          </a:p>
          <a:p>
            <a:pPr marL="1082675" lvl="1" indent="-449262">
              <a:buFont typeface="Arial"/>
              <a:buChar char="−"/>
            </a:pPr>
            <a:r>
              <a:t>Болка;</a:t>
            </a:r>
          </a:p>
          <a:p>
            <a:pPr marL="1082675" lvl="1" indent="-449262">
              <a:buFont typeface="Arial"/>
              <a:buChar char="−"/>
            </a:pPr>
            <a:r>
              <a:t>Повърхностно дишане;</a:t>
            </a:r>
          </a:p>
          <a:p>
            <a:pPr marL="1082675" lvl="1" indent="-449262">
              <a:buFont typeface="Arial"/>
              <a:buChar char="−"/>
            </a:pPr>
            <a:r>
              <a:t>Неспокойствие;</a:t>
            </a:r>
          </a:p>
          <a:p>
            <a:pPr marL="1082675" lvl="1" indent="-449262">
              <a:buFont typeface="Arial"/>
              <a:buChar char="−"/>
            </a:pPr>
            <a:r>
              <a:t>Гадене и повръщане.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305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Клинична картина</a:t>
            </a:r>
          </a:p>
        </p:txBody>
      </p:sp>
      <p:sp>
        <p:nvSpPr>
          <p:cNvPr id="306" name="Rectangle 3"/>
          <p:cNvSpPr txBox="1">
            <a:spLocks noGrp="1"/>
          </p:cNvSpPr>
          <p:nvPr>
            <p:ph type="body" idx="4294967295"/>
          </p:nvPr>
        </p:nvSpPr>
        <p:spPr>
          <a:xfrm>
            <a:off x="611560" y="1700807"/>
            <a:ext cx="8024439" cy="43094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1950" indent="-361950">
              <a:buChar char="▪"/>
            </a:pPr>
            <a:r>
              <a:rPr dirty="0" err="1"/>
              <a:t>Симптоми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органна</a:t>
            </a:r>
            <a:r>
              <a:rPr dirty="0"/>
              <a:t> </a:t>
            </a:r>
            <a:r>
              <a:rPr dirty="0" err="1"/>
              <a:t>хипоперфузия</a:t>
            </a:r>
            <a:r>
              <a:rPr dirty="0"/>
              <a:t>:</a:t>
            </a:r>
          </a:p>
          <a:p>
            <a:pPr marL="722312" lvl="1" indent="-360362">
              <a:buFont typeface="Arial"/>
              <a:buChar char="−"/>
            </a:pPr>
            <a:r>
              <a:rPr dirty="0" err="1"/>
              <a:t>Ниско</a:t>
            </a:r>
            <a:r>
              <a:rPr dirty="0"/>
              <a:t> АКН;</a:t>
            </a:r>
          </a:p>
          <a:p>
            <a:pPr marL="722312" lvl="1" indent="-360362">
              <a:buFont typeface="Arial"/>
              <a:buChar char="−"/>
            </a:pPr>
            <a:r>
              <a:rPr dirty="0" err="1"/>
              <a:t>Степенни</a:t>
            </a:r>
            <a:r>
              <a:rPr dirty="0"/>
              <a:t> </a:t>
            </a:r>
            <a:r>
              <a:rPr dirty="0" err="1"/>
              <a:t>нарушения</a:t>
            </a:r>
            <a:r>
              <a:rPr dirty="0"/>
              <a:t> в </a:t>
            </a:r>
            <a:r>
              <a:rPr dirty="0" err="1"/>
              <a:t>съзнанието</a:t>
            </a:r>
            <a:r>
              <a:rPr dirty="0"/>
              <a:t>;</a:t>
            </a:r>
          </a:p>
          <a:p>
            <a:pPr marL="722312" lvl="1" indent="-360362">
              <a:buFont typeface="Arial"/>
              <a:buChar char="−"/>
            </a:pPr>
            <a:r>
              <a:rPr dirty="0" err="1"/>
              <a:t>Студена</a:t>
            </a:r>
            <a:r>
              <a:rPr dirty="0"/>
              <a:t> и </a:t>
            </a:r>
            <a:r>
              <a:rPr dirty="0" err="1"/>
              <a:t>лепкава</a:t>
            </a:r>
            <a:r>
              <a:rPr dirty="0"/>
              <a:t> </a:t>
            </a:r>
            <a:r>
              <a:rPr dirty="0" err="1"/>
              <a:t>пот</a:t>
            </a:r>
            <a:r>
              <a:rPr dirty="0"/>
              <a:t>;</a:t>
            </a:r>
          </a:p>
          <a:p>
            <a:pPr marL="722312" lvl="1" indent="-360362">
              <a:buFont typeface="Arial"/>
              <a:buChar char="−"/>
            </a:pPr>
            <a:r>
              <a:rPr dirty="0" err="1"/>
              <a:t>Бледи</a:t>
            </a:r>
            <a:r>
              <a:rPr dirty="0"/>
              <a:t> и </a:t>
            </a:r>
            <a:r>
              <a:rPr dirty="0" err="1"/>
              <a:t>цианотични</a:t>
            </a:r>
            <a:r>
              <a:rPr dirty="0"/>
              <a:t> </a:t>
            </a:r>
            <a:r>
              <a:rPr dirty="0" err="1"/>
              <a:t>кожа</a:t>
            </a:r>
            <a:r>
              <a:rPr dirty="0"/>
              <a:t> и </a:t>
            </a:r>
            <a:r>
              <a:rPr dirty="0" err="1"/>
              <a:t>крайници</a:t>
            </a:r>
            <a:r>
              <a:rPr dirty="0"/>
              <a:t>;</a:t>
            </a:r>
          </a:p>
          <a:p>
            <a:pPr marL="722312" lvl="1" indent="-360362">
              <a:buFont typeface="Arial"/>
              <a:buChar char="−"/>
            </a:pPr>
            <a:r>
              <a:rPr dirty="0" err="1"/>
              <a:t>Олигурия</a:t>
            </a:r>
            <a:r>
              <a:rPr dirty="0"/>
              <a:t> и </a:t>
            </a:r>
            <a:r>
              <a:rPr dirty="0" err="1"/>
              <a:t>бъбречна</a:t>
            </a:r>
            <a:r>
              <a:rPr dirty="0"/>
              <a:t> </a:t>
            </a:r>
            <a:r>
              <a:rPr dirty="0" err="1"/>
              <a:t>недостатъчност</a:t>
            </a:r>
            <a:r>
              <a:rPr dirty="0"/>
              <a:t>;</a:t>
            </a:r>
          </a:p>
          <a:p>
            <a:pPr marL="722312" lvl="1" indent="-360362">
              <a:buFont typeface="Arial"/>
              <a:buChar char="−"/>
            </a:pPr>
            <a:r>
              <a:rPr dirty="0" err="1"/>
              <a:t>Хипонатриемия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11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Клинична картина</a:t>
            </a:r>
          </a:p>
        </p:txBody>
      </p:sp>
      <p:sp>
        <p:nvSpPr>
          <p:cNvPr id="31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611560" y="1719261"/>
            <a:ext cx="8226426" cy="45259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▪"/>
            </a:pPr>
            <a:r>
              <a:rPr dirty="0" err="1"/>
              <a:t>Симптоми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деснокамерна</a:t>
            </a:r>
            <a:r>
              <a:rPr dirty="0"/>
              <a:t> </a:t>
            </a:r>
            <a:r>
              <a:rPr dirty="0" err="1"/>
              <a:t>помпена</a:t>
            </a:r>
            <a:r>
              <a:rPr dirty="0"/>
              <a:t> </a:t>
            </a:r>
            <a:r>
              <a:rPr dirty="0" err="1"/>
              <a:t>недостатъчност</a:t>
            </a:r>
            <a:r>
              <a:rPr dirty="0"/>
              <a:t>:</a:t>
            </a:r>
          </a:p>
          <a:p>
            <a:pPr lvl="1">
              <a:buFont typeface="Arial"/>
              <a:buChar char="−"/>
            </a:pPr>
            <a:r>
              <a:rPr dirty="0" err="1"/>
              <a:t>Югуларна</a:t>
            </a:r>
            <a:r>
              <a:rPr dirty="0"/>
              <a:t> </a:t>
            </a:r>
            <a:r>
              <a:rPr dirty="0" err="1"/>
              <a:t>венозна</a:t>
            </a:r>
            <a:r>
              <a:rPr dirty="0"/>
              <a:t> </a:t>
            </a:r>
            <a:r>
              <a:rPr dirty="0" err="1"/>
              <a:t>дистензия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тургесцентност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лицето</a:t>
            </a:r>
            <a:r>
              <a:rPr dirty="0"/>
              <a:t>;</a:t>
            </a:r>
          </a:p>
          <a:p>
            <a:pPr lvl="1">
              <a:buFont typeface="Arial"/>
              <a:buChar char="−"/>
            </a:pPr>
            <a:r>
              <a:rPr dirty="0" err="1"/>
              <a:t>Застойна</a:t>
            </a:r>
            <a:r>
              <a:rPr dirty="0"/>
              <a:t> </a:t>
            </a:r>
            <a:r>
              <a:rPr dirty="0" err="1"/>
              <a:t>хепатомегалия</a:t>
            </a:r>
            <a:r>
              <a:rPr dirty="0"/>
              <a:t>;</a:t>
            </a:r>
          </a:p>
          <a:p>
            <a:pPr lvl="1">
              <a:buFont typeface="Arial"/>
              <a:buChar char="−"/>
            </a:pPr>
            <a:r>
              <a:rPr dirty="0" err="1" smtClean="0"/>
              <a:t>Хепато</a:t>
            </a:r>
            <a:r>
              <a:rPr lang="bg-BG" dirty="0" smtClean="0"/>
              <a:t>-</a:t>
            </a:r>
            <a:r>
              <a:rPr dirty="0" err="1" smtClean="0"/>
              <a:t>югуларен</a:t>
            </a:r>
            <a:r>
              <a:rPr dirty="0" smtClean="0"/>
              <a:t> </a:t>
            </a:r>
            <a:r>
              <a:rPr dirty="0" err="1"/>
              <a:t>рефлукс</a:t>
            </a:r>
            <a:r>
              <a:rPr dirty="0"/>
              <a:t>;</a:t>
            </a:r>
          </a:p>
          <a:p>
            <a:pPr lvl="1">
              <a:buFont typeface="Arial"/>
              <a:buChar char="−"/>
            </a:pPr>
            <a:r>
              <a:rPr dirty="0" err="1"/>
              <a:t>Асцит</a:t>
            </a:r>
            <a:r>
              <a:rPr dirty="0"/>
              <a:t> и </a:t>
            </a:r>
            <a:r>
              <a:rPr dirty="0" err="1"/>
              <a:t>данни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чревен</a:t>
            </a:r>
            <a:r>
              <a:rPr dirty="0"/>
              <a:t> </a:t>
            </a:r>
            <a:r>
              <a:rPr dirty="0" err="1"/>
              <a:t>застой</a:t>
            </a:r>
            <a:r>
              <a:rPr dirty="0"/>
              <a:t>;</a:t>
            </a:r>
          </a:p>
          <a:p>
            <a:pPr lvl="1">
              <a:buFont typeface="Arial"/>
              <a:buChar char="−"/>
            </a:pPr>
            <a:r>
              <a:rPr dirty="0" err="1"/>
              <a:t>Двустранни</a:t>
            </a:r>
            <a:r>
              <a:rPr dirty="0"/>
              <a:t> </a:t>
            </a:r>
            <a:r>
              <a:rPr dirty="0" err="1"/>
              <a:t>отоци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крайниците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317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Клинична картина</a:t>
            </a:r>
          </a:p>
        </p:txBody>
      </p:sp>
      <p:sp>
        <p:nvSpPr>
          <p:cNvPr id="318" name="Rectangle 3"/>
          <p:cNvSpPr txBox="1">
            <a:spLocks noGrp="1"/>
          </p:cNvSpPr>
          <p:nvPr>
            <p:ph type="body" idx="4294967295"/>
          </p:nvPr>
        </p:nvSpPr>
        <p:spPr>
          <a:xfrm>
            <a:off x="611559" y="1628799"/>
            <a:ext cx="7704858" cy="449736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6042" indent="-336042" defTabSz="896111">
              <a:buChar char="▪"/>
              <a:defRPr sz="2352"/>
            </a:pPr>
            <a:r>
              <a:rPr dirty="0" err="1"/>
              <a:t>Левокамерна</a:t>
            </a:r>
            <a:r>
              <a:rPr dirty="0"/>
              <a:t> </a:t>
            </a:r>
            <a:r>
              <a:rPr dirty="0" err="1"/>
              <a:t>помпена</a:t>
            </a:r>
            <a:r>
              <a:rPr dirty="0"/>
              <a:t> </a:t>
            </a:r>
            <a:r>
              <a:rPr dirty="0" err="1"/>
              <a:t>недостатъчност</a:t>
            </a:r>
            <a:r>
              <a:rPr dirty="0"/>
              <a:t>:</a:t>
            </a:r>
          </a:p>
          <a:p>
            <a:pPr marL="728091" lvl="1" indent="-280035" defTabSz="896111">
              <a:buFont typeface="Arial"/>
              <a:buChar char="−"/>
              <a:defRPr sz="2352"/>
            </a:pPr>
            <a:r>
              <a:rPr dirty="0" err="1"/>
              <a:t>Тахипнея</a:t>
            </a:r>
            <a:r>
              <a:rPr dirty="0"/>
              <a:t> с </a:t>
            </a:r>
            <a:r>
              <a:rPr dirty="0" err="1"/>
              <a:t>диспнея</a:t>
            </a:r>
            <a:r>
              <a:rPr dirty="0"/>
              <a:t> и </a:t>
            </a:r>
            <a:r>
              <a:rPr dirty="0" err="1"/>
              <a:t>ортопнея</a:t>
            </a:r>
            <a:r>
              <a:rPr dirty="0"/>
              <a:t>;</a:t>
            </a:r>
          </a:p>
          <a:p>
            <a:pPr marL="728091" lvl="1" indent="-280035" defTabSz="896111">
              <a:buFont typeface="Arial"/>
              <a:buChar char="−"/>
              <a:defRPr sz="2352"/>
            </a:pPr>
            <a:r>
              <a:rPr dirty="0" err="1" smtClean="0"/>
              <a:t>Парокси</a:t>
            </a:r>
            <a:r>
              <a:rPr lang="bg-BG" dirty="0" smtClean="0"/>
              <a:t>з</a:t>
            </a:r>
            <a:r>
              <a:rPr dirty="0" err="1" smtClean="0"/>
              <a:t>мална</a:t>
            </a:r>
            <a:r>
              <a:rPr dirty="0" smtClean="0"/>
              <a:t> </a:t>
            </a:r>
            <a:r>
              <a:rPr dirty="0" err="1"/>
              <a:t>нощна</a:t>
            </a:r>
            <a:r>
              <a:rPr dirty="0"/>
              <a:t> </a:t>
            </a:r>
            <a:r>
              <a:rPr dirty="0" err="1"/>
              <a:t>диспнея</a:t>
            </a:r>
            <a:r>
              <a:rPr dirty="0"/>
              <a:t> и </a:t>
            </a:r>
            <a:r>
              <a:rPr dirty="0" err="1"/>
              <a:t>принудително</a:t>
            </a:r>
            <a:r>
              <a:rPr dirty="0"/>
              <a:t> </a:t>
            </a:r>
            <a:r>
              <a:rPr dirty="0" err="1"/>
              <a:t>седнало</a:t>
            </a:r>
            <a:r>
              <a:rPr dirty="0"/>
              <a:t> </a:t>
            </a:r>
            <a:r>
              <a:rPr dirty="0" err="1"/>
              <a:t>положение</a:t>
            </a:r>
            <a:r>
              <a:rPr dirty="0"/>
              <a:t>;</a:t>
            </a:r>
          </a:p>
          <a:p>
            <a:pPr marL="728091" lvl="1" indent="-280035" defTabSz="896111">
              <a:buFont typeface="Arial"/>
              <a:buChar char="−"/>
              <a:defRPr sz="2352"/>
            </a:pPr>
            <a:r>
              <a:rPr dirty="0" err="1"/>
              <a:t>Шумно</a:t>
            </a:r>
            <a:r>
              <a:rPr dirty="0"/>
              <a:t> </a:t>
            </a:r>
            <a:r>
              <a:rPr dirty="0" err="1"/>
              <a:t>дишане</a:t>
            </a:r>
            <a:r>
              <a:rPr dirty="0"/>
              <a:t> с </a:t>
            </a:r>
            <a:r>
              <a:rPr dirty="0" err="1"/>
              <a:t>прибавени</a:t>
            </a:r>
            <a:r>
              <a:rPr dirty="0"/>
              <a:t>, </a:t>
            </a:r>
            <a:r>
              <a:rPr dirty="0" err="1"/>
              <a:t>дифузно</a:t>
            </a:r>
            <a:r>
              <a:rPr dirty="0"/>
              <a:t> </a:t>
            </a:r>
            <a:r>
              <a:rPr dirty="0" err="1"/>
              <a:t>разпръснати</a:t>
            </a:r>
            <a:r>
              <a:rPr dirty="0"/>
              <a:t> </a:t>
            </a:r>
            <a:r>
              <a:rPr dirty="0" err="1"/>
              <a:t>разнокалибрени</a:t>
            </a:r>
            <a:r>
              <a:rPr dirty="0"/>
              <a:t> </a:t>
            </a:r>
            <a:r>
              <a:rPr dirty="0" err="1"/>
              <a:t>влажни</a:t>
            </a:r>
            <a:r>
              <a:rPr dirty="0"/>
              <a:t> </a:t>
            </a:r>
            <a:r>
              <a:rPr dirty="0" err="1"/>
              <a:t>хрипове</a:t>
            </a:r>
            <a:r>
              <a:rPr dirty="0"/>
              <a:t>;</a:t>
            </a:r>
          </a:p>
          <a:p>
            <a:pPr marL="728091" lvl="1" indent="-280035" defTabSz="896111">
              <a:buFont typeface="Arial"/>
              <a:buChar char="−"/>
              <a:defRPr sz="2352"/>
            </a:pPr>
            <a:r>
              <a:rPr dirty="0" err="1"/>
              <a:t>Двустранни</a:t>
            </a:r>
            <a:r>
              <a:rPr dirty="0"/>
              <a:t> </a:t>
            </a:r>
            <a:r>
              <a:rPr dirty="0" err="1" smtClean="0"/>
              <a:t>пе</a:t>
            </a:r>
            <a:r>
              <a:rPr lang="bg-BG" dirty="0" smtClean="0"/>
              <a:t>ри</a:t>
            </a:r>
            <a:r>
              <a:rPr dirty="0" err="1" smtClean="0"/>
              <a:t>фе</a:t>
            </a:r>
            <a:r>
              <a:rPr lang="bg-BG" dirty="0" smtClean="0"/>
              <a:t>р</a:t>
            </a:r>
            <a:r>
              <a:rPr dirty="0" err="1" smtClean="0"/>
              <a:t>ни</a:t>
            </a:r>
            <a:r>
              <a:rPr dirty="0" smtClean="0"/>
              <a:t> </a:t>
            </a:r>
            <a:r>
              <a:rPr dirty="0" err="1"/>
              <a:t>отоци</a:t>
            </a:r>
            <a:r>
              <a:rPr dirty="0"/>
              <a:t>.</a:t>
            </a:r>
          </a:p>
          <a:p>
            <a:pPr marL="336042" indent="-336042" defTabSz="896111">
              <a:buChar char="▪"/>
              <a:defRPr sz="2352"/>
            </a:pPr>
            <a:r>
              <a:rPr dirty="0" err="1"/>
              <a:t>Аускултация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сърце</a:t>
            </a:r>
            <a:r>
              <a:rPr dirty="0"/>
              <a:t>:</a:t>
            </a:r>
          </a:p>
          <a:p>
            <a:pPr marL="728091" lvl="1" indent="-280035" defTabSz="896111">
              <a:buFont typeface="Arial"/>
              <a:buChar char="−"/>
              <a:defRPr sz="2352"/>
            </a:pPr>
            <a:r>
              <a:rPr dirty="0" err="1"/>
              <a:t>Шумове</a:t>
            </a:r>
            <a:r>
              <a:rPr dirty="0"/>
              <a:t> </a:t>
            </a:r>
            <a:r>
              <a:rPr dirty="0" smtClean="0"/>
              <a:t>-</a:t>
            </a:r>
            <a:r>
              <a:rPr lang="en-US" dirty="0" smtClean="0"/>
              <a:t> </a:t>
            </a:r>
            <a:r>
              <a:rPr dirty="0" smtClean="0"/>
              <a:t>3/4 </a:t>
            </a:r>
            <a:r>
              <a:rPr dirty="0" err="1"/>
              <a:t>тон</a:t>
            </a:r>
            <a:r>
              <a:rPr dirty="0"/>
              <a:t>;</a:t>
            </a:r>
          </a:p>
          <a:p>
            <a:pPr marL="728091" lvl="1" indent="-280035" defTabSz="896111">
              <a:buFont typeface="Arial"/>
              <a:buChar char="−"/>
              <a:defRPr sz="2352"/>
            </a:pPr>
            <a:r>
              <a:rPr dirty="0" err="1"/>
              <a:t>Глухи</a:t>
            </a:r>
            <a:r>
              <a:rPr dirty="0"/>
              <a:t> </a:t>
            </a:r>
            <a:r>
              <a:rPr dirty="0" err="1"/>
              <a:t>тонове</a:t>
            </a:r>
            <a:r>
              <a:rPr dirty="0"/>
              <a:t>;</a:t>
            </a:r>
          </a:p>
          <a:p>
            <a:pPr marL="728091" lvl="1" indent="-280035" defTabSz="896111">
              <a:buFont typeface="Arial"/>
              <a:buChar char="−"/>
              <a:defRPr sz="2352"/>
            </a:pPr>
            <a:r>
              <a:rPr dirty="0" err="1"/>
              <a:t>Галоп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323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Хемодинамични критерии</a:t>
            </a:r>
          </a:p>
        </p:txBody>
      </p:sp>
      <p:sp>
        <p:nvSpPr>
          <p:cNvPr id="324" name="Rectangle 3"/>
          <p:cNvSpPr txBox="1">
            <a:spLocks noGrp="1"/>
          </p:cNvSpPr>
          <p:nvPr>
            <p:ph type="body" idx="4294967295"/>
          </p:nvPr>
        </p:nvSpPr>
        <p:spPr>
          <a:xfrm>
            <a:off x="609599" y="1628800"/>
            <a:ext cx="8072440" cy="44640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har char="▪"/>
            </a:pPr>
            <a:r>
              <a:rPr dirty="0" err="1"/>
              <a:t>Тахикардия</a:t>
            </a:r>
            <a:r>
              <a:rPr dirty="0"/>
              <a:t> – </a:t>
            </a:r>
            <a:r>
              <a:rPr dirty="0" err="1"/>
              <a:t>над</a:t>
            </a:r>
            <a:r>
              <a:rPr dirty="0"/>
              <a:t> 120 /min.  </a:t>
            </a:r>
          </a:p>
          <a:p>
            <a:pPr>
              <a:lnSpc>
                <a:spcPct val="80000"/>
              </a:lnSpc>
              <a:buChar char="▪"/>
            </a:pPr>
            <a:r>
              <a:rPr dirty="0" err="1"/>
              <a:t>Много</a:t>
            </a:r>
            <a:r>
              <a:rPr dirty="0"/>
              <a:t> </a:t>
            </a:r>
            <a:r>
              <a:rPr dirty="0" err="1"/>
              <a:t>рядко</a:t>
            </a:r>
            <a:r>
              <a:rPr dirty="0"/>
              <a:t> </a:t>
            </a:r>
            <a:r>
              <a:rPr dirty="0" err="1"/>
              <a:t>може</a:t>
            </a:r>
            <a:r>
              <a:rPr dirty="0"/>
              <a:t> и </a:t>
            </a:r>
            <a:r>
              <a:rPr dirty="0" err="1"/>
              <a:t>Брадикардия</a:t>
            </a:r>
            <a:r>
              <a:rPr dirty="0"/>
              <a:t> – </a:t>
            </a:r>
            <a:r>
              <a:rPr dirty="0" err="1"/>
              <a:t>под</a:t>
            </a:r>
            <a:r>
              <a:rPr dirty="0"/>
              <a:t> 40/min.</a:t>
            </a:r>
          </a:p>
          <a:p>
            <a:pPr>
              <a:buChar char="▪"/>
            </a:pPr>
            <a:r>
              <a:rPr dirty="0" err="1"/>
              <a:t>Хипотензия</a:t>
            </a:r>
            <a:r>
              <a:rPr dirty="0"/>
              <a:t> - САН </a:t>
            </a:r>
            <a:r>
              <a:rPr dirty="0" err="1"/>
              <a:t>по-ниско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b="1" dirty="0" smtClean="0">
                <a:solidFill>
                  <a:srgbClr val="002060"/>
                </a:solidFill>
              </a:rPr>
              <a:t>90 </a:t>
            </a:r>
            <a:r>
              <a:rPr b="1" dirty="0">
                <a:solidFill>
                  <a:srgbClr val="002060"/>
                </a:solidFill>
              </a:rPr>
              <a:t>mmHg</a:t>
            </a:r>
            <a:r>
              <a:rPr dirty="0"/>
              <a:t>,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СрАН</a:t>
            </a:r>
            <a:r>
              <a:rPr dirty="0"/>
              <a:t> </a:t>
            </a:r>
            <a:r>
              <a:rPr dirty="0" err="1"/>
              <a:t>по-ниско</a:t>
            </a:r>
            <a:r>
              <a:rPr dirty="0"/>
              <a:t> с </a:t>
            </a:r>
            <a:r>
              <a:rPr b="1" dirty="0">
                <a:solidFill>
                  <a:srgbClr val="FF0000"/>
                </a:solidFill>
              </a:rPr>
              <a:t>30 mmHg</a:t>
            </a:r>
            <a:r>
              <a:rPr dirty="0"/>
              <a:t>,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повече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b="1" dirty="0">
                <a:solidFill>
                  <a:srgbClr val="002060"/>
                </a:solidFill>
              </a:rPr>
              <a:t>30 </a:t>
            </a:r>
            <a:r>
              <a:rPr b="1" dirty="0" err="1">
                <a:solidFill>
                  <a:srgbClr val="002060"/>
                </a:solidFill>
              </a:rPr>
              <a:t>минути</a:t>
            </a:r>
            <a:r>
              <a:rPr dirty="0"/>
              <a:t>,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приложение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симпатикомиметици</a:t>
            </a:r>
            <a:r>
              <a:rPr dirty="0"/>
              <a:t> и </a:t>
            </a:r>
            <a:r>
              <a:rPr dirty="0" err="1"/>
              <a:t>адекватно</a:t>
            </a:r>
            <a:r>
              <a:rPr dirty="0"/>
              <a:t> </a:t>
            </a:r>
            <a:r>
              <a:rPr dirty="0" err="1"/>
              <a:t>обемно</a:t>
            </a:r>
            <a:r>
              <a:rPr dirty="0"/>
              <a:t> </a:t>
            </a:r>
            <a:r>
              <a:rPr dirty="0" err="1"/>
              <a:t>заместване</a:t>
            </a:r>
            <a:r>
              <a:rPr dirty="0"/>
              <a:t>.</a:t>
            </a:r>
          </a:p>
          <a:p>
            <a:pPr>
              <a:lnSpc>
                <a:spcPct val="80000"/>
              </a:lnSpc>
              <a:buChar char="▪"/>
            </a:pPr>
            <a:r>
              <a:rPr dirty="0" err="1"/>
              <a:t>Централното</a:t>
            </a:r>
            <a:r>
              <a:rPr dirty="0"/>
              <a:t> </a:t>
            </a:r>
            <a:r>
              <a:rPr dirty="0" err="1"/>
              <a:t>венозно</a:t>
            </a:r>
            <a:r>
              <a:rPr dirty="0"/>
              <a:t> </a:t>
            </a:r>
            <a:r>
              <a:rPr dirty="0" err="1"/>
              <a:t>налягане</a:t>
            </a:r>
            <a:r>
              <a:rPr dirty="0"/>
              <a:t> (ЦВН) е </a:t>
            </a:r>
            <a:r>
              <a:rPr dirty="0" err="1"/>
              <a:t>със</a:t>
            </a:r>
            <a:r>
              <a:rPr dirty="0"/>
              <a:t> </a:t>
            </a:r>
            <a:r>
              <a:rPr dirty="0" err="1"/>
              <a:t>стойности</a:t>
            </a:r>
            <a:r>
              <a:rPr dirty="0"/>
              <a:t> </a:t>
            </a:r>
            <a:r>
              <a:rPr dirty="0" err="1"/>
              <a:t>над</a:t>
            </a:r>
            <a:r>
              <a:rPr dirty="0"/>
              <a:t> 16 (18) mmHg.</a:t>
            </a:r>
          </a:p>
          <a:p>
            <a:pPr>
              <a:buChar char="▪"/>
            </a:pPr>
            <a:r>
              <a:rPr dirty="0" err="1"/>
              <a:t>Белодробно</a:t>
            </a:r>
            <a:r>
              <a:rPr dirty="0"/>
              <a:t> </a:t>
            </a:r>
            <a:r>
              <a:rPr dirty="0" err="1"/>
              <a:t>капилярно</a:t>
            </a:r>
            <a:r>
              <a:rPr dirty="0"/>
              <a:t> </a:t>
            </a:r>
            <a:r>
              <a:rPr dirty="0" err="1"/>
              <a:t>налягане</a:t>
            </a:r>
            <a:r>
              <a:rPr dirty="0"/>
              <a:t> (БКН) </a:t>
            </a:r>
            <a:r>
              <a:rPr dirty="0" err="1"/>
              <a:t>над</a:t>
            </a:r>
            <a:r>
              <a:rPr dirty="0"/>
              <a:t> 16 (18) mmHg.</a:t>
            </a:r>
          </a:p>
          <a:p>
            <a:pPr>
              <a:buChar char="▪"/>
            </a:pPr>
            <a:r>
              <a:rPr dirty="0" err="1"/>
              <a:t>Дишане</a:t>
            </a:r>
            <a:r>
              <a:rPr dirty="0"/>
              <a:t> – </a:t>
            </a:r>
            <a:r>
              <a:rPr dirty="0" err="1"/>
              <a:t>над</a:t>
            </a:r>
            <a:r>
              <a:rPr dirty="0"/>
              <a:t> 25/min с </a:t>
            </a:r>
            <a:r>
              <a:rPr dirty="0" err="1"/>
              <a:t>тираж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под</a:t>
            </a:r>
            <a:r>
              <a:rPr dirty="0"/>
              <a:t> </a:t>
            </a:r>
            <a:r>
              <a:rPr dirty="0" smtClean="0"/>
              <a:t>8/min</a:t>
            </a:r>
            <a:r>
              <a:rPr dirty="0"/>
              <a:t>, </a:t>
            </a:r>
            <a:r>
              <a:rPr dirty="0" err="1"/>
              <a:t>въпреки</a:t>
            </a:r>
            <a:r>
              <a:rPr dirty="0"/>
              <a:t> </a:t>
            </a:r>
            <a:r>
              <a:rPr dirty="0" err="1"/>
              <a:t>диспнеята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329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Хемодинамични критерии</a:t>
            </a:r>
          </a:p>
        </p:txBody>
      </p:sp>
      <p:sp>
        <p:nvSpPr>
          <p:cNvPr id="330" name="Rectangle 3"/>
          <p:cNvSpPr txBox="1">
            <a:spLocks noGrp="1"/>
          </p:cNvSpPr>
          <p:nvPr>
            <p:ph type="body" idx="4294967295"/>
          </p:nvPr>
        </p:nvSpPr>
        <p:spPr>
          <a:xfrm>
            <a:off x="357188" y="1600200"/>
            <a:ext cx="8532812" cy="44926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har char="▪"/>
            </a:pPr>
            <a:r>
              <a:rPr dirty="0" err="1"/>
              <a:t>Сърдечен</a:t>
            </a:r>
            <a:r>
              <a:rPr dirty="0"/>
              <a:t> </a:t>
            </a:r>
            <a:r>
              <a:rPr dirty="0" err="1"/>
              <a:t>Индекс</a:t>
            </a:r>
            <a:r>
              <a:rPr dirty="0"/>
              <a:t> (СИ) </a:t>
            </a:r>
            <a:r>
              <a:rPr dirty="0" err="1"/>
              <a:t>по-нисък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2.2 (1.8) l/min/m</a:t>
            </a:r>
            <a:r>
              <a:rPr b="1" baseline="30000" dirty="0"/>
              <a:t>2</a:t>
            </a:r>
          </a:p>
          <a:p>
            <a:pPr>
              <a:lnSpc>
                <a:spcPct val="80000"/>
              </a:lnSpc>
              <a:buChar char="▪"/>
            </a:pPr>
            <a:r>
              <a:rPr dirty="0" err="1"/>
              <a:t>Индекс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сърдечната</a:t>
            </a:r>
            <a:r>
              <a:rPr dirty="0"/>
              <a:t> </a:t>
            </a:r>
            <a:r>
              <a:rPr dirty="0" err="1"/>
              <a:t>мощ</a:t>
            </a:r>
            <a:r>
              <a:rPr dirty="0"/>
              <a:t> (</a:t>
            </a:r>
            <a:r>
              <a:rPr dirty="0" err="1"/>
              <a:t>CМи</a:t>
            </a:r>
            <a:r>
              <a:rPr dirty="0"/>
              <a:t>) = СИ х </a:t>
            </a:r>
            <a:r>
              <a:rPr dirty="0" err="1" smtClean="0"/>
              <a:t>СрАН</a:t>
            </a:r>
            <a:r>
              <a:rPr lang="bg-BG" dirty="0" smtClean="0"/>
              <a:t>/451.</a:t>
            </a:r>
            <a:endParaRPr dirty="0"/>
          </a:p>
          <a:p>
            <a:pPr>
              <a:lnSpc>
                <a:spcPct val="80000"/>
              </a:lnSpc>
              <a:buChar char="▪"/>
            </a:pPr>
            <a:r>
              <a:rPr dirty="0"/>
              <a:t>C(a–v)O</a:t>
            </a:r>
            <a:r>
              <a:rPr baseline="-25000" dirty="0"/>
              <a:t>2 </a:t>
            </a:r>
            <a:r>
              <a:rPr dirty="0"/>
              <a:t>&gt; 55 ml/l (</a:t>
            </a:r>
            <a:r>
              <a:rPr dirty="0" err="1"/>
              <a:t>vol</a:t>
            </a:r>
            <a:r>
              <a:rPr dirty="0"/>
              <a:t>%)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335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Лабораторен скрининг</a:t>
            </a:r>
          </a:p>
        </p:txBody>
      </p:sp>
      <p:sp>
        <p:nvSpPr>
          <p:cNvPr id="336" name="Rectangle 3"/>
          <p:cNvSpPr txBox="1">
            <a:spLocks noGrp="1"/>
          </p:cNvSpPr>
          <p:nvPr>
            <p:ph type="body" idx="4294967295"/>
          </p:nvPr>
        </p:nvSpPr>
        <p:spPr>
          <a:xfrm>
            <a:off x="611559" y="1628799"/>
            <a:ext cx="8086353" cy="43100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har char="▪"/>
            </a:pPr>
            <a:r>
              <a:t>Няма специфични белези за кардиогенен шок.</a:t>
            </a:r>
          </a:p>
          <a:p>
            <a:pPr>
              <a:lnSpc>
                <a:spcPct val="90000"/>
              </a:lnSpc>
              <a:buChar char="▪"/>
            </a:pPr>
            <a:r>
              <a:t>Серумен лактат над 2 mmol/l</a:t>
            </a:r>
          </a:p>
          <a:p>
            <a:pPr>
              <a:lnSpc>
                <a:spcPct val="90000"/>
              </a:lnSpc>
              <a:buChar char="▪"/>
            </a:pPr>
            <a:r>
              <a:t>Белези за миокарда исхемия:</a:t>
            </a:r>
          </a:p>
          <a:p>
            <a:pPr lvl="1">
              <a:lnSpc>
                <a:spcPct val="90000"/>
              </a:lnSpc>
              <a:buFont typeface="Arial"/>
              <a:buChar char="−"/>
            </a:pPr>
            <a:r>
              <a:t>Ензимни:</a:t>
            </a:r>
          </a:p>
          <a:p>
            <a:pPr lvl="2">
              <a:lnSpc>
                <a:spcPct val="90000"/>
              </a:lnSpc>
            </a:pPr>
            <a:r>
              <a:t>Тропонин I и Т</a:t>
            </a:r>
          </a:p>
          <a:p>
            <a:pPr lvl="2">
              <a:lnSpc>
                <a:spcPct val="90000"/>
              </a:lnSpc>
            </a:pPr>
            <a:r>
              <a:t>СРК-МВ</a:t>
            </a:r>
          </a:p>
          <a:p>
            <a:pPr lvl="2">
              <a:lnSpc>
                <a:spcPct val="90000"/>
              </a:lnSpc>
            </a:pPr>
            <a:r>
              <a:t>В тип натриуретичен пептид (BNP/NT-proBNP, MR-proANP)</a:t>
            </a:r>
          </a:p>
          <a:p>
            <a:pPr lvl="2">
              <a:lnSpc>
                <a:spcPct val="90000"/>
              </a:lnSpc>
            </a:pPr>
            <a:r>
              <a:t>Миоглобин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341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Лабораторен скрининг</a:t>
            </a:r>
          </a:p>
        </p:txBody>
      </p:sp>
      <p:sp>
        <p:nvSpPr>
          <p:cNvPr id="34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611559" y="1628799"/>
            <a:ext cx="8086353" cy="43100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har char="▪"/>
            </a:pPr>
            <a:r>
              <a:t>Пълна кръвна картина и ДКК</a:t>
            </a:r>
          </a:p>
          <a:p>
            <a:pPr>
              <a:lnSpc>
                <a:spcPct val="90000"/>
              </a:lnSpc>
              <a:buChar char="▪"/>
            </a:pPr>
            <a:r>
              <a:t>Електролити:</a:t>
            </a:r>
          </a:p>
          <a:p>
            <a:pPr lvl="1">
              <a:lnSpc>
                <a:spcPct val="90000"/>
              </a:lnSpc>
              <a:buFont typeface="Arial"/>
              <a:buChar char="−"/>
            </a:pPr>
            <a:r>
              <a:t>Na, K, Ca</a:t>
            </a:r>
          </a:p>
          <a:p>
            <a:pPr>
              <a:lnSpc>
                <a:spcPct val="90000"/>
              </a:lnSpc>
              <a:buChar char="▪"/>
            </a:pPr>
            <a:r>
              <a:t>Кръвна захар, урея и креатинин</a:t>
            </a:r>
          </a:p>
          <a:p>
            <a:pPr>
              <a:lnSpc>
                <a:spcPct val="90000"/>
              </a:lnSpc>
              <a:buChar char="▪"/>
            </a:pPr>
            <a:r>
              <a:t>Хемостазен профил:</a:t>
            </a:r>
          </a:p>
          <a:p>
            <a:pPr lvl="1">
              <a:lnSpc>
                <a:spcPct val="90000"/>
              </a:lnSpc>
              <a:buFont typeface="Arial"/>
              <a:buChar char="−"/>
            </a:pPr>
            <a:r>
              <a:t>ПВ, ККВ, INR;</a:t>
            </a:r>
          </a:p>
          <a:p>
            <a:pPr lvl="1">
              <a:lnSpc>
                <a:spcPct val="90000"/>
              </a:lnSpc>
              <a:buFont typeface="Arial"/>
              <a:buChar char="−"/>
            </a:pPr>
            <a:r>
              <a:t>D-димери.</a:t>
            </a:r>
          </a:p>
          <a:p>
            <a:pPr>
              <a:lnSpc>
                <a:spcPct val="90000"/>
              </a:lnSpc>
              <a:buChar char="▪"/>
            </a:pPr>
            <a:r>
              <a:t>КАС – метаболитна ацидоза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87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Определение</a:t>
            </a:r>
          </a:p>
        </p:txBody>
      </p:sp>
      <p:sp>
        <p:nvSpPr>
          <p:cNvPr id="188" name="Rectangle 3"/>
          <p:cNvSpPr txBox="1">
            <a:spLocks noGrp="1"/>
          </p:cNvSpPr>
          <p:nvPr>
            <p:ph type="body" idx="4294967295"/>
          </p:nvPr>
        </p:nvSpPr>
        <p:spPr>
          <a:xfrm>
            <a:off x="611560" y="1557337"/>
            <a:ext cx="8146678" cy="45259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▪"/>
            </a:pPr>
            <a:r>
              <a:rPr lang="bg-BG" dirty="0" smtClean="0"/>
              <a:t>С</a:t>
            </a:r>
            <a:r>
              <a:rPr lang="ru-RU" dirty="0" smtClean="0"/>
              <a:t>индром</a:t>
            </a:r>
            <a:r>
              <a:rPr lang="ru-RU" dirty="0"/>
              <a:t>, причинен от </a:t>
            </a:r>
            <a:r>
              <a:rPr lang="ru-RU" dirty="0" smtClean="0"/>
              <a:t>първично нарушение на помпената функция на сърцето, </a:t>
            </a:r>
            <a:r>
              <a:rPr lang="ru-RU" dirty="0"/>
              <a:t>при което неадекватният </a:t>
            </a:r>
            <a:r>
              <a:rPr lang="ru-RU" dirty="0" smtClean="0"/>
              <a:t>МОС </a:t>
            </a:r>
            <a:r>
              <a:rPr lang="ru-RU" dirty="0"/>
              <a:t>води до </a:t>
            </a:r>
            <a:r>
              <a:rPr lang="ru-RU" dirty="0" smtClean="0"/>
              <a:t>тъканна </a:t>
            </a:r>
            <a:r>
              <a:rPr lang="ru-RU" dirty="0"/>
              <a:t>хипоперфузия, свързана с </a:t>
            </a:r>
            <a:r>
              <a:rPr lang="ru-RU" dirty="0" smtClean="0"/>
              <a:t>увреждане на тъканния </a:t>
            </a:r>
            <a:r>
              <a:rPr lang="ru-RU" dirty="0"/>
              <a:t>кислороден метаболизъм и </a:t>
            </a:r>
            <a:r>
              <a:rPr lang="ru-RU" dirty="0" smtClean="0"/>
              <a:t>хиперлактатемия. </a:t>
            </a:r>
            <a:r>
              <a:rPr lang="bg-BG" dirty="0" smtClean="0"/>
              <a:t>В</a:t>
            </a:r>
            <a:r>
              <a:rPr lang="ru-RU" dirty="0" smtClean="0"/>
              <a:t> </a:t>
            </a:r>
            <a:r>
              <a:rPr lang="ru-RU" dirty="0"/>
              <a:t>зависимост от тежестта му, </a:t>
            </a:r>
            <a:r>
              <a:rPr lang="ru-RU" dirty="0" smtClean="0"/>
              <a:t>той може </a:t>
            </a:r>
            <a:r>
              <a:rPr lang="ru-RU" dirty="0"/>
              <a:t>да доведе до многоорганна </a:t>
            </a:r>
            <a:r>
              <a:rPr lang="ru-RU" dirty="0" smtClean="0"/>
              <a:t>дисфункция и смърт.</a:t>
            </a:r>
            <a:endParaRPr dirty="0"/>
          </a:p>
          <a:p>
            <a:pPr>
              <a:buChar char="▪"/>
            </a:pPr>
            <a:r>
              <a:rPr dirty="0" err="1" smtClean="0"/>
              <a:t>Налице</a:t>
            </a:r>
            <a:r>
              <a:rPr dirty="0" smtClean="0"/>
              <a:t> </a:t>
            </a:r>
            <a:r>
              <a:rPr dirty="0"/>
              <a:t>е </a:t>
            </a:r>
            <a:r>
              <a:rPr dirty="0" err="1"/>
              <a:t>силно</a:t>
            </a:r>
            <a:r>
              <a:rPr dirty="0"/>
              <a:t> </a:t>
            </a:r>
            <a:r>
              <a:rPr dirty="0" err="1"/>
              <a:t>намален</a:t>
            </a:r>
            <a:r>
              <a:rPr dirty="0"/>
              <a:t> </a:t>
            </a:r>
            <a:r>
              <a:rPr dirty="0" err="1"/>
              <a:t>минутен</a:t>
            </a:r>
            <a:r>
              <a:rPr dirty="0"/>
              <a:t> </a:t>
            </a:r>
            <a:r>
              <a:rPr dirty="0" err="1"/>
              <a:t>обем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сърцето</a:t>
            </a:r>
            <a:r>
              <a:rPr dirty="0"/>
              <a:t>,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нормален</a:t>
            </a:r>
            <a:r>
              <a:rPr dirty="0"/>
              <a:t> </a:t>
            </a:r>
            <a:r>
              <a:rPr dirty="0" err="1"/>
              <a:t>обем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циркулиращата</a:t>
            </a:r>
            <a:r>
              <a:rPr dirty="0"/>
              <a:t> </a:t>
            </a:r>
            <a:r>
              <a:rPr dirty="0" err="1"/>
              <a:t>кръв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347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Към диагнозата</a:t>
            </a:r>
          </a:p>
        </p:txBody>
      </p:sp>
      <p:sp>
        <p:nvSpPr>
          <p:cNvPr id="348" name="Rectangle 3"/>
          <p:cNvSpPr txBox="1">
            <a:spLocks noGrp="1"/>
          </p:cNvSpPr>
          <p:nvPr>
            <p:ph type="body" idx="4294967295"/>
          </p:nvPr>
        </p:nvSpPr>
        <p:spPr>
          <a:xfrm>
            <a:off x="611560" y="1600200"/>
            <a:ext cx="8070478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har char="▪"/>
            </a:pPr>
            <a:r>
              <a:t>ЕКГ данни за:</a:t>
            </a:r>
          </a:p>
          <a:p>
            <a:pPr lvl="1">
              <a:lnSpc>
                <a:spcPct val="90000"/>
              </a:lnSpc>
              <a:buFont typeface="Arial"/>
              <a:buChar char="−"/>
            </a:pPr>
            <a:r>
              <a:t>Исхемия - елевация на ST сегмента с 1 mm в периферните или 2 mm в прекордиалните отвеждания или бедрен блок;</a:t>
            </a:r>
          </a:p>
          <a:p>
            <a:pPr lvl="1">
              <a:lnSpc>
                <a:spcPct val="90000"/>
              </a:lnSpc>
              <a:buFont typeface="Arial"/>
              <a:buChar char="−"/>
            </a:pPr>
            <a:r>
              <a:t>Ритъмни нарушения;</a:t>
            </a:r>
          </a:p>
          <a:p>
            <a:pPr lvl="1">
              <a:lnSpc>
                <a:spcPct val="90000"/>
              </a:lnSpc>
              <a:buFont typeface="Arial"/>
              <a:buChar char="−"/>
            </a:pPr>
            <a:r>
              <a:t>Миокардна хипертрофия.</a:t>
            </a:r>
          </a:p>
          <a:p>
            <a:pPr>
              <a:lnSpc>
                <a:spcPct val="90000"/>
              </a:lnSpc>
              <a:buChar char="▪"/>
            </a:pPr>
            <a:r>
              <a:t>Ехокардиография:</a:t>
            </a:r>
          </a:p>
          <a:p>
            <a:pPr lvl="1">
              <a:lnSpc>
                <a:spcPct val="90000"/>
              </a:lnSpc>
              <a:buFont typeface="Arial"/>
              <a:buChar char="−"/>
            </a:pPr>
            <a:r>
              <a:t>Променена кинетика на сърдечния мускул;</a:t>
            </a:r>
          </a:p>
          <a:p>
            <a:pPr lvl="1">
              <a:lnSpc>
                <a:spcPct val="90000"/>
              </a:lnSpc>
              <a:buFont typeface="Arial"/>
              <a:buChar char="−"/>
            </a:pPr>
            <a:r>
              <a:t>Систолна и диастолна камерна функция;</a:t>
            </a:r>
          </a:p>
          <a:p>
            <a:pPr lvl="1">
              <a:lnSpc>
                <a:spcPct val="90000"/>
              </a:lnSpc>
              <a:buFont typeface="Arial"/>
              <a:buChar char="−"/>
            </a:pPr>
            <a:r>
              <a:t>Клапна патология – стеноза или недостатъчност;</a:t>
            </a:r>
          </a:p>
          <a:p>
            <a:pPr lvl="1">
              <a:lnSpc>
                <a:spcPct val="90000"/>
              </a:lnSpc>
              <a:buFont typeface="Arial"/>
              <a:buChar char="−"/>
            </a:pPr>
            <a:r>
              <a:t>Перикарден излив/тампонада.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353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719138" y="287338"/>
            <a:ext cx="7700961" cy="10810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Допълнителни изследвания</a:t>
            </a:r>
          </a:p>
        </p:txBody>
      </p:sp>
      <p:sp>
        <p:nvSpPr>
          <p:cNvPr id="354" name="Rectangle 3"/>
          <p:cNvSpPr txBox="1">
            <a:spLocks noGrp="1"/>
          </p:cNvSpPr>
          <p:nvPr>
            <p:ph type="body" idx="4294967295"/>
          </p:nvPr>
        </p:nvSpPr>
        <p:spPr>
          <a:xfrm>
            <a:off x="611560" y="1628799"/>
            <a:ext cx="8070478" cy="449736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Tx/>
              <a:buNone/>
            </a:pPr>
            <a:r>
              <a:t>При хемодинамично стабилен пациент:</a:t>
            </a:r>
          </a:p>
          <a:p>
            <a:pPr>
              <a:lnSpc>
                <a:spcPct val="90000"/>
              </a:lnSpc>
              <a:buChar char="▪"/>
            </a:pPr>
            <a:r>
              <a:t>Рентгенографско изследване:</a:t>
            </a:r>
          </a:p>
          <a:p>
            <a:pPr lvl="1">
              <a:lnSpc>
                <a:spcPct val="90000"/>
              </a:lnSpc>
              <a:buFont typeface="Arial"/>
              <a:buChar char="−"/>
            </a:pPr>
            <a:r>
              <a:t>Сърдечна сянка;</a:t>
            </a:r>
          </a:p>
          <a:p>
            <a:pPr lvl="1">
              <a:lnSpc>
                <a:spcPct val="90000"/>
              </a:lnSpc>
              <a:buFont typeface="Arial"/>
              <a:buChar char="−"/>
            </a:pPr>
            <a:r>
              <a:t>Големи съдове;</a:t>
            </a:r>
          </a:p>
          <a:p>
            <a:pPr lvl="1">
              <a:lnSpc>
                <a:spcPct val="90000"/>
              </a:lnSpc>
              <a:buFont typeface="Arial"/>
              <a:buChar char="−"/>
            </a:pPr>
            <a:r>
              <a:t>Белодробен паренхим.</a:t>
            </a:r>
          </a:p>
        </p:txBody>
      </p:sp>
      <p:pic>
        <p:nvPicPr>
          <p:cNvPr id="35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86437" y="2857500"/>
            <a:ext cx="2928938" cy="3213100"/>
          </a:xfrm>
          <a:prstGeom prst="rect">
            <a:avLst/>
          </a:prstGeom>
          <a:ln w="19050">
            <a:solidFill>
              <a:srgbClr val="000000"/>
            </a:solidFill>
            <a:miter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360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719138" y="287338"/>
            <a:ext cx="7700961" cy="10810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Допълнителни изследвания</a:t>
            </a:r>
          </a:p>
        </p:txBody>
      </p:sp>
      <p:sp>
        <p:nvSpPr>
          <p:cNvPr id="361" name="Rectangle 3"/>
          <p:cNvSpPr txBox="1">
            <a:spLocks noGrp="1"/>
          </p:cNvSpPr>
          <p:nvPr>
            <p:ph type="body" idx="4294967295"/>
          </p:nvPr>
        </p:nvSpPr>
        <p:spPr>
          <a:xfrm>
            <a:off x="611560" y="1628799"/>
            <a:ext cx="8070478" cy="449736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har char="▪"/>
            </a:pPr>
            <a:r>
              <a:t>Ангиокардиография</a:t>
            </a:r>
          </a:p>
          <a:p>
            <a:pPr>
              <a:lnSpc>
                <a:spcPct val="90000"/>
              </a:lnSpc>
              <a:buChar char="▪"/>
            </a:pPr>
            <a:r>
              <a:t>Трансезофагеална ехография – TEE</a:t>
            </a:r>
          </a:p>
          <a:p>
            <a:pPr>
              <a:lnSpc>
                <a:spcPct val="90000"/>
              </a:lnSpc>
              <a:buChar char="▪"/>
            </a:pPr>
            <a:r>
              <a:t>КАТ или ЯМР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366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719138" y="287338"/>
            <a:ext cx="7700961" cy="10810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Диференциална диагноза</a:t>
            </a:r>
          </a:p>
        </p:txBody>
      </p:sp>
      <p:sp>
        <p:nvSpPr>
          <p:cNvPr id="367" name="Rectangle 3"/>
          <p:cNvSpPr txBox="1">
            <a:spLocks noGrp="1"/>
          </p:cNvSpPr>
          <p:nvPr>
            <p:ph type="body" idx="4294967295"/>
          </p:nvPr>
        </p:nvSpPr>
        <p:spPr>
          <a:xfrm>
            <a:off x="611559" y="1628799"/>
            <a:ext cx="8280922" cy="449736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▪"/>
            </a:pPr>
            <a:r>
              <a:t>Пневмония или други изострени белодробни заболявания </a:t>
            </a:r>
          </a:p>
          <a:p>
            <a:pPr>
              <a:buChar char="▪"/>
            </a:pPr>
            <a:r>
              <a:t>Белодробна тромбемболия</a:t>
            </a:r>
          </a:p>
          <a:p>
            <a:pPr>
              <a:buChar char="▪"/>
            </a:pPr>
            <a:r>
              <a:t>Пневмоторакс</a:t>
            </a:r>
          </a:p>
          <a:p>
            <a:pPr>
              <a:buChar char="▪"/>
            </a:pPr>
            <a:r>
              <a:t>ARDS</a:t>
            </a:r>
          </a:p>
          <a:p>
            <a:pPr>
              <a:buChar char="▪"/>
            </a:pPr>
            <a:r>
              <a:t>Тежка анемия</a:t>
            </a:r>
          </a:p>
          <a:p>
            <a:pPr>
              <a:buChar char="▪"/>
            </a:pPr>
            <a:r>
              <a:t>Хипервентилация при ацидоза</a:t>
            </a:r>
          </a:p>
          <a:p>
            <a:pPr>
              <a:buChar char="▪"/>
            </a:pPr>
            <a:r>
              <a:t>Сепсис/септичен шок</a:t>
            </a:r>
          </a:p>
          <a:p>
            <a:pPr>
              <a:buChar char="▪"/>
            </a:pPr>
            <a:r>
              <a:t>Хиповолемичен шок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37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Нашите задачи</a:t>
            </a:r>
          </a:p>
        </p:txBody>
      </p:sp>
      <p:sp>
        <p:nvSpPr>
          <p:cNvPr id="37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455612" y="1600200"/>
            <a:ext cx="82264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▪"/>
            </a:pPr>
            <a:r>
              <a:rPr dirty="0" err="1"/>
              <a:t>Доказване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факта</a:t>
            </a:r>
            <a:r>
              <a:rPr dirty="0"/>
              <a:t>, </a:t>
            </a:r>
            <a:r>
              <a:rPr dirty="0" err="1"/>
              <a:t>че</a:t>
            </a:r>
            <a:r>
              <a:rPr dirty="0"/>
              <a:t> </a:t>
            </a:r>
            <a:r>
              <a:rPr dirty="0" err="1"/>
              <a:t>пациентът</a:t>
            </a:r>
            <a:r>
              <a:rPr dirty="0"/>
              <a:t> е в </a:t>
            </a:r>
            <a:r>
              <a:rPr dirty="0" err="1"/>
              <a:t>шок</a:t>
            </a:r>
            <a:r>
              <a:rPr dirty="0"/>
              <a:t>.</a:t>
            </a:r>
          </a:p>
          <a:p>
            <a:pPr>
              <a:buChar char="▪"/>
            </a:pPr>
            <a:r>
              <a:rPr dirty="0" err="1"/>
              <a:t>Доказване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вида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шока</a:t>
            </a:r>
            <a:r>
              <a:rPr dirty="0"/>
              <a:t>.</a:t>
            </a:r>
          </a:p>
          <a:p>
            <a:pPr>
              <a:buChar char="▪"/>
            </a:pPr>
            <a:r>
              <a:rPr dirty="0" err="1"/>
              <a:t>Доказване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фазата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шока</a:t>
            </a:r>
            <a:r>
              <a:rPr dirty="0"/>
              <a:t>.</a:t>
            </a:r>
          </a:p>
          <a:p>
            <a:pPr>
              <a:buChar char="▪"/>
            </a:pPr>
            <a:r>
              <a:rPr dirty="0" err="1"/>
              <a:t>Оценка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терапевтичните</a:t>
            </a:r>
            <a:r>
              <a:rPr dirty="0"/>
              <a:t> </a:t>
            </a:r>
            <a:r>
              <a:rPr dirty="0" err="1"/>
              <a:t>въздействия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398" name="Rectangle 5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rPr lang="ru-RU" dirty="0"/>
              <a:t>Видове кардиогенен шок</a:t>
            </a:r>
            <a:br>
              <a:rPr lang="ru-RU" dirty="0"/>
            </a:br>
            <a:r>
              <a:rPr lang="ru-RU" dirty="0" smtClean="0"/>
              <a:t>Клинична класификация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929608"/>
            <a:ext cx="2016224" cy="9233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bg-BG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Пре КШ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bg-BG" dirty="0" smtClean="0"/>
              <a:t>Хипоперфузия и СА</a:t>
            </a:r>
            <a:r>
              <a:rPr lang="en-US" dirty="0" smtClean="0"/>
              <a:t>K</a:t>
            </a:r>
            <a:r>
              <a:rPr lang="bg-BG" dirty="0" smtClean="0"/>
              <a:t>Н&gt; 90</a:t>
            </a:r>
            <a:r>
              <a:rPr lang="en-US" dirty="0" smtClean="0"/>
              <a:t> mmHg</a:t>
            </a:r>
            <a:r>
              <a:rPr lang="bg-BG" dirty="0" smtClean="0"/>
              <a:t> </a:t>
            </a:r>
            <a:endParaRPr kumimoji="0" lang="bg-BG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1375611"/>
            <a:ext cx="6336704" cy="1477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bg-BG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Кардиогенен шок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bg-BG" dirty="0" smtClean="0"/>
              <a:t>Хипоперфузия и СА</a:t>
            </a:r>
            <a:r>
              <a:rPr lang="en-US" dirty="0" smtClean="0"/>
              <a:t>K</a:t>
            </a:r>
            <a:r>
              <a:rPr lang="bg-BG" dirty="0" smtClean="0"/>
              <a:t>Н</a:t>
            </a:r>
            <a:r>
              <a:rPr lang="en-US" dirty="0" smtClean="0"/>
              <a:t>&lt;</a:t>
            </a:r>
            <a:r>
              <a:rPr lang="bg-BG" dirty="0" smtClean="0"/>
              <a:t>90</a:t>
            </a:r>
            <a:r>
              <a:rPr lang="en-US" dirty="0" smtClean="0"/>
              <a:t> mmHg </a:t>
            </a:r>
            <a:r>
              <a:rPr lang="bg-BG" dirty="0" smtClean="0"/>
              <a:t> за повече от 30 </a:t>
            </a:r>
            <a:r>
              <a:rPr lang="en-US" dirty="0" smtClean="0"/>
              <a:t>min </a:t>
            </a:r>
            <a:r>
              <a:rPr lang="bg-BG" dirty="0" smtClean="0"/>
              <a:t>или необходимост от медикаментозно или инструментално поддържане на САКН&gt;</a:t>
            </a:r>
            <a:r>
              <a:rPr lang="en-US" dirty="0" smtClean="0"/>
              <a:t>90 mmHg </a:t>
            </a:r>
            <a:r>
              <a:rPr lang="bg-BG" dirty="0" smtClean="0"/>
              <a:t>или СрАКН&lt;30 </a:t>
            </a:r>
            <a:r>
              <a:rPr lang="en-US" dirty="0" smtClean="0"/>
              <a:t>mmHg </a:t>
            </a:r>
            <a:r>
              <a:rPr lang="bg-BG" dirty="0" smtClean="0"/>
              <a:t>от началното. </a:t>
            </a:r>
            <a:endParaRPr kumimoji="0" lang="bg-BG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3068960"/>
            <a:ext cx="1835696" cy="1754324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bg-BG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А - Рисков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bg-BG" dirty="0" smtClean="0"/>
              <a:t>Нормални СА</a:t>
            </a:r>
            <a:r>
              <a:rPr lang="en-US" dirty="0" smtClean="0"/>
              <a:t>K</a:t>
            </a:r>
            <a:r>
              <a:rPr lang="bg-BG" dirty="0" smtClean="0"/>
              <a:t>Н и Лактат;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bg-BG" dirty="0" smtClean="0"/>
              <a:t>СИ&gt;2,5 и липса на данни за хипоперфузия.</a:t>
            </a:r>
            <a:endParaRPr kumimoji="0" lang="bg-BG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3068960"/>
            <a:ext cx="3024336" cy="1477325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bg-BG" b="1" dirty="0"/>
              <a:t>В</a:t>
            </a:r>
            <a:r>
              <a:rPr kumimoji="0" lang="bg-BG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- Начален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bg-BG" dirty="0" smtClean="0"/>
              <a:t>Хипотензия и тахикардия, без хипоперфузия.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bg-BG" dirty="0" smtClean="0"/>
              <a:t>СИ&lt;2,2; БА </a:t>
            </a:r>
            <a:r>
              <a:rPr lang="en-US" dirty="0" smtClean="0"/>
              <a:t>sat </a:t>
            </a:r>
            <a:r>
              <a:rPr lang="en-US" dirty="0" smtClean="0">
                <a:latin typeface="Arial"/>
                <a:cs typeface="Arial"/>
              </a:rPr>
              <a:t>≥65%; </a:t>
            </a:r>
            <a:r>
              <a:rPr lang="bg-BG" dirty="0" smtClean="0"/>
              <a:t>Лактат</a:t>
            </a:r>
            <a:r>
              <a:rPr lang="en-US" dirty="0" smtClean="0"/>
              <a:t>&lt;2 </a:t>
            </a:r>
            <a:r>
              <a:rPr lang="en-US" dirty="0" err="1" smtClean="0"/>
              <a:t>mmol</a:t>
            </a:r>
            <a:r>
              <a:rPr lang="en-US" dirty="0" smtClean="0"/>
              <a:t>/l.</a:t>
            </a:r>
            <a:endParaRPr kumimoji="0" lang="bg-BG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3068960"/>
            <a:ext cx="3995936" cy="1477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bg-BG" b="1" dirty="0"/>
              <a:t>С</a:t>
            </a:r>
            <a:r>
              <a:rPr kumimoji="0" lang="bg-BG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- Класически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bg-BG" dirty="0" smtClean="0"/>
              <a:t>Хипоперфузия, налагаща медикаментозно/апаратно лечение.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bg-BG" dirty="0" smtClean="0"/>
              <a:t>СИ&lt;2,2; БА</a:t>
            </a:r>
            <a:r>
              <a:rPr lang="en-US" dirty="0" smtClean="0"/>
              <a:t>sat&lt;65%</a:t>
            </a:r>
            <a:r>
              <a:rPr lang="bg-BG" dirty="0" smtClean="0"/>
              <a:t>; СМ&lt;0,6; Лактат&gt;2 </a:t>
            </a:r>
            <a:r>
              <a:rPr lang="en-US" dirty="0" err="1" smtClean="0"/>
              <a:t>mmol</a:t>
            </a:r>
            <a:r>
              <a:rPr lang="en-US" dirty="0" smtClean="0"/>
              <a:t>/l.</a:t>
            </a:r>
            <a:endParaRPr kumimoji="0" lang="bg-BG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771800" y="5373216"/>
            <a:ext cx="4968552" cy="9290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/>
          <p:cNvCxnSpPr/>
          <p:nvPr/>
        </p:nvCxnSpPr>
        <p:spPr>
          <a:xfrm>
            <a:off x="5076056" y="4607260"/>
            <a:ext cx="0" cy="76595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3059832" y="5013176"/>
            <a:ext cx="182036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bg-BG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2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mmo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/l</a:t>
            </a:r>
            <a:r>
              <a:rPr lang="bg-BG" dirty="0"/>
              <a:t>&gt;Ла</a:t>
            </a:r>
            <a:r>
              <a:rPr lang="bg-BG" dirty="0" smtClean="0"/>
              <a:t>кт</a:t>
            </a:r>
            <a:r>
              <a:rPr kumimoji="0" lang="bg-BG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ат</a:t>
            </a:r>
            <a:endParaRPr kumimoji="0" lang="bg-BG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5013176"/>
            <a:ext cx="188448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bg-BG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Ла</a:t>
            </a:r>
            <a:r>
              <a:rPr lang="bg-BG" dirty="0" smtClean="0"/>
              <a:t>кт</a:t>
            </a:r>
            <a:r>
              <a:rPr kumimoji="0" lang="bg-BG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ат&gt;2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mmol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/l</a:t>
            </a:r>
            <a:endParaRPr kumimoji="0" lang="bg-BG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6" name="Right Triangle 15"/>
          <p:cNvSpPr/>
          <p:nvPr/>
        </p:nvSpPr>
        <p:spPr>
          <a:xfrm flipH="1">
            <a:off x="2555777" y="5106047"/>
            <a:ext cx="13537503" cy="109798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endParaRPr lang="bg-BG" b="1" dirty="0"/>
          </a:p>
        </p:txBody>
      </p:sp>
      <p:sp>
        <p:nvSpPr>
          <p:cNvPr id="21" name="Right Triangle 20"/>
          <p:cNvSpPr/>
          <p:nvPr/>
        </p:nvSpPr>
        <p:spPr>
          <a:xfrm flipH="1">
            <a:off x="4067944" y="5590897"/>
            <a:ext cx="13537503" cy="1097988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endParaRPr lang="bg-BG" b="1"/>
          </a:p>
        </p:txBody>
      </p:sp>
      <p:sp>
        <p:nvSpPr>
          <p:cNvPr id="17" name="TextBox 16"/>
          <p:cNvSpPr txBox="1"/>
          <p:nvPr/>
        </p:nvSpPr>
        <p:spPr>
          <a:xfrm>
            <a:off x="7003564" y="5834705"/>
            <a:ext cx="167289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bg-BG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Хипоперфузия</a:t>
            </a:r>
            <a:endParaRPr kumimoji="0" lang="bg-BG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78804" y="6372038"/>
            <a:ext cx="79765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bg-BG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СМОН</a:t>
            </a:r>
            <a:endParaRPr kumimoji="0" lang="bg-BG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5662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ctangle 5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rPr lang="ru-RU" dirty="0"/>
              <a:t>Видове кардиогенен шок</a:t>
            </a:r>
            <a:br>
              <a:rPr lang="ru-RU" dirty="0"/>
            </a:br>
            <a:r>
              <a:rPr lang="ru-RU" dirty="0" smtClean="0"/>
              <a:t>Клинична класификация</a:t>
            </a:r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619944" y="1347735"/>
            <a:ext cx="7912496" cy="1200327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bg-BG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Необратим Кардиогенен шок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bg-BG" dirty="0" smtClean="0"/>
              <a:t>Тенденция към манифестна тъканна хипоперфузия, въпреки приложението на 2 вазоактивни медикамента и лечение на съпътстващата етиология.</a:t>
            </a:r>
            <a:endParaRPr kumimoji="0" lang="bg-BG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2636912"/>
            <a:ext cx="4968552" cy="1477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D </a:t>
            </a:r>
            <a:r>
              <a:rPr kumimoji="0" lang="bg-BG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– Влошаващ се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bg-BG" dirty="0" smtClean="0"/>
              <a:t>Хипотензия и крайна органна хипоперфузия за над 30 </a:t>
            </a:r>
            <a:r>
              <a:rPr lang="en-US" dirty="0" smtClean="0"/>
              <a:t>min</a:t>
            </a:r>
            <a:r>
              <a:rPr lang="bg-BG" dirty="0" smtClean="0"/>
              <a:t>, които налагат  интензивно медикаментозно или апаратно лечение; Лактат&gt;5 </a:t>
            </a:r>
            <a:r>
              <a:rPr lang="en-US" dirty="0" err="1" smtClean="0"/>
              <a:t>mmol</a:t>
            </a:r>
            <a:r>
              <a:rPr lang="en-US" dirty="0" smtClean="0"/>
              <a:t>/l.</a:t>
            </a:r>
            <a:endParaRPr kumimoji="0" lang="bg-BG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2636912"/>
            <a:ext cx="2655912" cy="1477325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bg-BG" b="1" dirty="0" smtClean="0"/>
              <a:t>Е </a:t>
            </a:r>
            <a:r>
              <a:rPr kumimoji="0" lang="bg-BG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- Екстремен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bg-BG" dirty="0" smtClean="0"/>
              <a:t>Необратимо спиране на сърцето, което налага провеждане на КПР или ЕКМО.</a:t>
            </a:r>
            <a:endParaRPr kumimoji="0" lang="bg-BG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5064" y="5733256"/>
            <a:ext cx="13531404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ight Triangle 20"/>
          <p:cNvSpPr/>
          <p:nvPr/>
        </p:nvSpPr>
        <p:spPr>
          <a:xfrm flipH="1">
            <a:off x="-1332656" y="4149080"/>
            <a:ext cx="9856710" cy="1555486"/>
          </a:xfrm>
          <a:prstGeom prst="rtTriangle">
            <a:avLst/>
          </a:prstGeom>
          <a:gradFill>
            <a:gsLst>
              <a:gs pos="69600">
                <a:schemeClr val="accent6">
                  <a:lumMod val="40000"/>
                  <a:lumOff val="60000"/>
                </a:schemeClr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bg-BG" sz="2800" b="1" dirty="0"/>
              <a:t>ХИПОПЕРФУЗИЯ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2280" y="6135689"/>
            <a:ext cx="126151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bg-BG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СМОН</a:t>
            </a:r>
            <a:endParaRPr kumimoji="0" lang="bg-BG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412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410" name="Rectangle 5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rPr dirty="0" err="1"/>
              <a:t>Видове</a:t>
            </a:r>
            <a:r>
              <a:rPr dirty="0"/>
              <a:t> </a:t>
            </a:r>
            <a:r>
              <a:rPr dirty="0" err="1" smtClean="0"/>
              <a:t>кардиогенен</a:t>
            </a:r>
            <a:r>
              <a:rPr dirty="0" smtClean="0"/>
              <a:t> </a:t>
            </a:r>
            <a:r>
              <a:rPr dirty="0" err="1" smtClean="0"/>
              <a:t>шок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Хемодинамична класификация</a:t>
            </a:r>
            <a:endParaRPr dirty="0"/>
          </a:p>
        </p:txBody>
      </p:sp>
      <p:sp>
        <p:nvSpPr>
          <p:cNvPr id="411" name="TextBox 1"/>
          <p:cNvSpPr txBox="1"/>
          <p:nvPr/>
        </p:nvSpPr>
        <p:spPr>
          <a:xfrm>
            <a:off x="3745319" y="2414833"/>
            <a:ext cx="147075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002060"/>
                </a:solidFill>
              </a:defRPr>
            </a:lvl1pPr>
          </a:lstStyle>
          <a:p>
            <a:r>
              <a:t>ЗАСТОЙ (-)</a:t>
            </a:r>
          </a:p>
        </p:txBody>
      </p:sp>
      <p:sp>
        <p:nvSpPr>
          <p:cNvPr id="412" name="TextBox 5"/>
          <p:cNvSpPr txBox="1"/>
          <p:nvPr/>
        </p:nvSpPr>
        <p:spPr>
          <a:xfrm>
            <a:off x="4491705" y="212253"/>
            <a:ext cx="4552571" cy="2484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/>
            <a:r>
              <a:rPr dirty="0" err="1"/>
              <a:t>Периферни</a:t>
            </a:r>
            <a:r>
              <a:rPr dirty="0"/>
              <a:t> </a:t>
            </a:r>
            <a:r>
              <a:rPr dirty="0" err="1"/>
              <a:t>двустранни</a:t>
            </a:r>
            <a:r>
              <a:rPr dirty="0"/>
              <a:t> </a:t>
            </a:r>
            <a:r>
              <a:rPr dirty="0" err="1"/>
              <a:t>отоци</a:t>
            </a:r>
            <a:endParaRPr dirty="0"/>
          </a:p>
          <a:p>
            <a:pPr algn="r"/>
            <a:r>
              <a:rPr dirty="0" err="1"/>
              <a:t>Югуларна</a:t>
            </a:r>
            <a:r>
              <a:rPr dirty="0"/>
              <a:t> </a:t>
            </a:r>
            <a:r>
              <a:rPr dirty="0" err="1"/>
              <a:t>венозна</a:t>
            </a:r>
            <a:r>
              <a:rPr dirty="0"/>
              <a:t> </a:t>
            </a:r>
            <a:r>
              <a:rPr dirty="0" err="1"/>
              <a:t>дилатация</a:t>
            </a:r>
            <a:endParaRPr dirty="0"/>
          </a:p>
          <a:p>
            <a:pPr algn="r"/>
            <a:r>
              <a:rPr dirty="0" err="1"/>
              <a:t>Застойна</a:t>
            </a:r>
            <a:r>
              <a:rPr dirty="0"/>
              <a:t> </a:t>
            </a:r>
            <a:r>
              <a:rPr dirty="0" err="1"/>
              <a:t>хепатомегалия</a:t>
            </a:r>
            <a:endParaRPr dirty="0"/>
          </a:p>
          <a:p>
            <a:pPr algn="r"/>
            <a:r>
              <a:rPr dirty="0" err="1"/>
              <a:t>Чревен</a:t>
            </a:r>
            <a:r>
              <a:rPr dirty="0"/>
              <a:t> </a:t>
            </a:r>
            <a:r>
              <a:rPr dirty="0" err="1"/>
              <a:t>застой</a:t>
            </a:r>
            <a:r>
              <a:rPr dirty="0"/>
              <a:t>, </a:t>
            </a:r>
            <a:r>
              <a:rPr dirty="0" err="1"/>
              <a:t>асцит</a:t>
            </a:r>
            <a:endParaRPr dirty="0"/>
          </a:p>
          <a:p>
            <a:pPr algn="r"/>
            <a:r>
              <a:rPr dirty="0" err="1"/>
              <a:t>Хепатоюгуларен</a:t>
            </a:r>
            <a:r>
              <a:rPr dirty="0"/>
              <a:t> </a:t>
            </a:r>
            <a:r>
              <a:rPr dirty="0" err="1"/>
              <a:t>рефлукс</a:t>
            </a:r>
            <a:endParaRPr dirty="0"/>
          </a:p>
          <a:p>
            <a:pPr algn="r"/>
            <a:r>
              <a:rPr dirty="0" err="1"/>
              <a:t>Белодробен</a:t>
            </a:r>
            <a:r>
              <a:rPr dirty="0"/>
              <a:t> </a:t>
            </a:r>
            <a:r>
              <a:rPr dirty="0" err="1"/>
              <a:t>застой</a:t>
            </a:r>
            <a:endParaRPr dirty="0"/>
          </a:p>
          <a:p>
            <a:pPr algn="r"/>
            <a:r>
              <a:rPr dirty="0" err="1"/>
              <a:t>Ортопнея</a:t>
            </a:r>
            <a:r>
              <a:rPr dirty="0"/>
              <a:t>/</a:t>
            </a:r>
            <a:r>
              <a:rPr dirty="0" err="1"/>
              <a:t>пароксизмална</a:t>
            </a:r>
            <a:r>
              <a:rPr dirty="0"/>
              <a:t> </a:t>
            </a:r>
            <a:r>
              <a:rPr dirty="0" err="1"/>
              <a:t>нощна</a:t>
            </a:r>
            <a:r>
              <a:rPr dirty="0"/>
              <a:t> </a:t>
            </a:r>
            <a:r>
              <a:rPr dirty="0" err="1" smtClean="0"/>
              <a:t>диспнея</a:t>
            </a:r>
            <a:endParaRPr dirty="0" smtClean="0"/>
          </a:p>
          <a:p>
            <a:pPr algn="ctr">
              <a:defRPr b="1"/>
            </a:pPr>
            <a:r>
              <a:rPr dirty="0" smtClean="0"/>
              <a:t>		</a:t>
            </a:r>
          </a:p>
          <a:p>
            <a:pPr algn="ctr">
              <a:defRPr b="1">
                <a:solidFill>
                  <a:srgbClr val="0070C0"/>
                </a:solidFill>
              </a:defRPr>
            </a:pPr>
            <a:r>
              <a:rPr dirty="0"/>
              <a:t>	ЗАСТОЙ (+)</a:t>
            </a:r>
          </a:p>
        </p:txBody>
      </p:sp>
      <p:sp>
        <p:nvSpPr>
          <p:cNvPr id="413" name="TextBox 6"/>
          <p:cNvSpPr txBox="1"/>
          <p:nvPr/>
        </p:nvSpPr>
        <p:spPr>
          <a:xfrm>
            <a:off x="106366" y="3532945"/>
            <a:ext cx="256799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002060"/>
                </a:solidFill>
              </a:defRPr>
            </a:lvl1pPr>
          </a:lstStyle>
          <a:p>
            <a:r>
              <a:t>ХИПОПЕРФУЗИЯ (-)</a:t>
            </a:r>
          </a:p>
        </p:txBody>
      </p:sp>
      <p:sp>
        <p:nvSpPr>
          <p:cNvPr id="414" name="TextBox 7"/>
          <p:cNvSpPr txBox="1"/>
          <p:nvPr/>
        </p:nvSpPr>
        <p:spPr>
          <a:xfrm>
            <a:off x="87767" y="5085184"/>
            <a:ext cx="263173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0000"/>
                </a:solidFill>
              </a:defRPr>
            </a:lvl1pPr>
          </a:lstStyle>
          <a:p>
            <a:r>
              <a:t>ХИПОПЕРФУЗИЯ (+)</a:t>
            </a:r>
          </a:p>
        </p:txBody>
      </p:sp>
      <p:sp>
        <p:nvSpPr>
          <p:cNvPr id="415" name="Rectangle 2"/>
          <p:cNvSpPr/>
          <p:nvPr/>
        </p:nvSpPr>
        <p:spPr>
          <a:xfrm>
            <a:off x="3023827" y="2924943"/>
            <a:ext cx="2844318" cy="1556157"/>
          </a:xfrm>
          <a:prstGeom prst="rect">
            <a:avLst/>
          </a:prstGeom>
          <a:solidFill>
            <a:srgbClr val="FFFFFF"/>
          </a:solidFill>
          <a:ln w="25400">
            <a:solidFill>
              <a:srgbClr val="5D41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9933"/>
                </a:solidFill>
              </a:defRPr>
            </a:pPr>
            <a:endParaRPr/>
          </a:p>
        </p:txBody>
      </p:sp>
      <p:sp>
        <p:nvSpPr>
          <p:cNvPr id="416" name="Rectangle 11"/>
          <p:cNvSpPr/>
          <p:nvPr/>
        </p:nvSpPr>
        <p:spPr>
          <a:xfrm>
            <a:off x="3023827" y="4493150"/>
            <a:ext cx="2844318" cy="1556157"/>
          </a:xfrm>
          <a:prstGeom prst="rect">
            <a:avLst/>
          </a:prstGeom>
          <a:blipFill>
            <a:blip r:embed="rId3"/>
          </a:blipFill>
          <a:ln w="25400">
            <a:solidFill>
              <a:srgbClr val="5D41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9933"/>
                </a:solidFill>
              </a:defRPr>
            </a:pPr>
            <a:endParaRPr/>
          </a:p>
        </p:txBody>
      </p:sp>
      <p:sp>
        <p:nvSpPr>
          <p:cNvPr id="417" name="Rectangle 12"/>
          <p:cNvSpPr/>
          <p:nvPr/>
        </p:nvSpPr>
        <p:spPr>
          <a:xfrm>
            <a:off x="5868144" y="2924943"/>
            <a:ext cx="2844317" cy="1556157"/>
          </a:xfrm>
          <a:prstGeom prst="rect">
            <a:avLst/>
          </a:prstGeom>
          <a:blipFill>
            <a:blip r:embed="rId4"/>
          </a:blipFill>
          <a:ln w="25400">
            <a:solidFill>
              <a:srgbClr val="5D41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9933"/>
                </a:solidFill>
              </a:defRPr>
            </a:pPr>
            <a:endParaRPr/>
          </a:p>
        </p:txBody>
      </p:sp>
      <p:sp>
        <p:nvSpPr>
          <p:cNvPr id="418" name="Rectangle 10"/>
          <p:cNvSpPr/>
          <p:nvPr/>
        </p:nvSpPr>
        <p:spPr>
          <a:xfrm>
            <a:off x="5868144" y="4493150"/>
            <a:ext cx="2844317" cy="1556157"/>
          </a:xfrm>
          <a:prstGeom prst="rect">
            <a:avLst/>
          </a:prstGeom>
          <a:blipFill>
            <a:blip r:embed="rId5"/>
          </a:blipFill>
          <a:ln w="25400">
            <a:solidFill>
              <a:srgbClr val="5D41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9933"/>
                </a:solidFill>
              </a:defRPr>
            </a:pPr>
            <a:endParaRPr/>
          </a:p>
        </p:txBody>
      </p:sp>
      <p:sp>
        <p:nvSpPr>
          <p:cNvPr id="419" name="TextBox 13"/>
          <p:cNvSpPr txBox="1"/>
          <p:nvPr/>
        </p:nvSpPr>
        <p:spPr>
          <a:xfrm>
            <a:off x="3123229" y="3532945"/>
            <a:ext cx="275287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/>
            </a:lvl1pPr>
          </a:lstStyle>
          <a:p>
            <a:r>
              <a:t>ТОПЪЛ/СУХ</a:t>
            </a:r>
          </a:p>
        </p:txBody>
      </p:sp>
      <p:sp>
        <p:nvSpPr>
          <p:cNvPr id="420" name="TextBox 14"/>
          <p:cNvSpPr txBox="1"/>
          <p:nvPr/>
        </p:nvSpPr>
        <p:spPr>
          <a:xfrm>
            <a:off x="5913864" y="3532945"/>
            <a:ext cx="2680869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/>
            </a:lvl1pPr>
          </a:lstStyle>
          <a:p>
            <a:r>
              <a:t>ТОПЪЛ/ВЛАЖЕН</a:t>
            </a:r>
          </a:p>
        </p:txBody>
      </p:sp>
      <p:sp>
        <p:nvSpPr>
          <p:cNvPr id="421" name="TextBox 15"/>
          <p:cNvSpPr txBox="1"/>
          <p:nvPr/>
        </p:nvSpPr>
        <p:spPr>
          <a:xfrm>
            <a:off x="3104259" y="5071174"/>
            <a:ext cx="275287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/>
            </a:lvl1pPr>
          </a:lstStyle>
          <a:p>
            <a:r>
              <a:t>СТУДЕН/СУХ</a:t>
            </a:r>
          </a:p>
        </p:txBody>
      </p:sp>
      <p:sp>
        <p:nvSpPr>
          <p:cNvPr id="422" name="TextBox 16"/>
          <p:cNvSpPr txBox="1"/>
          <p:nvPr/>
        </p:nvSpPr>
        <p:spPr>
          <a:xfrm>
            <a:off x="5967546" y="5071174"/>
            <a:ext cx="275287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/>
            </a:lvl1pPr>
          </a:lstStyle>
          <a:p>
            <a:r>
              <a:t>СТУДЕН/ВЛАЖЕН</a:t>
            </a:r>
          </a:p>
        </p:txBody>
      </p:sp>
    </p:spTree>
    <p:extLst>
      <p:ext uri="{BB962C8B-B14F-4D97-AF65-F5344CB8AC3E}">
        <p14:creationId xmlns:p14="http://schemas.microsoft.com/office/powerpoint/2010/main" val="2631418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graphicFrame>
        <p:nvGraphicFramePr>
          <p:cNvPr id="405" name="Table 3"/>
          <p:cNvGraphicFramePr/>
          <p:nvPr>
            <p:extLst>
              <p:ext uri="{D42A27DB-BD31-4B8C-83A1-F6EECF244321}">
                <p14:modId xmlns:p14="http://schemas.microsoft.com/office/powerpoint/2010/main" val="1676000932"/>
              </p:ext>
            </p:extLst>
          </p:nvPr>
        </p:nvGraphicFramePr>
        <p:xfrm>
          <a:off x="107504" y="2315427"/>
          <a:ext cx="8928992" cy="284552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792088"/>
                <a:gridCol w="1008112"/>
                <a:gridCol w="3888432"/>
                <a:gridCol w="3240360"/>
              </a:tblGrid>
              <a:tr h="332307">
                <a:tc gridSpan="2">
                  <a:txBody>
                    <a:bodyPr/>
                    <a:lstStyle/>
                    <a:p>
                      <a:pPr algn="l">
                        <a:defRPr sz="1800"/>
                      </a:pPr>
                      <a:endParaRPr dirty="0"/>
                    </a:p>
                  </a:txBody>
                  <a:tcPr marL="45720" marR="45720" horzOverflow="overflow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bg-BG" b="1" dirty="0" smtClean="0">
                          <a:solidFill>
                            <a:srgbClr val="FFFF00"/>
                          </a:solidFill>
                        </a:rPr>
                        <a:t>Суха</a:t>
                      </a:r>
                      <a:r>
                        <a:rPr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b="1" dirty="0" err="1">
                          <a:solidFill>
                            <a:srgbClr val="FFFF00"/>
                          </a:solidFill>
                        </a:rPr>
                        <a:t>кожа</a:t>
                      </a:r>
                      <a:endParaRPr b="1" dirty="0">
                        <a:solidFill>
                          <a:srgbClr val="FFFF00"/>
                        </a:solidFill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bg-BG" b="1" dirty="0" smtClean="0">
                          <a:solidFill>
                            <a:srgbClr val="FFFF00"/>
                          </a:solidFill>
                        </a:rPr>
                        <a:t>Влажн</a:t>
                      </a:r>
                      <a:r>
                        <a:rPr b="1" dirty="0" smtClean="0">
                          <a:solidFill>
                            <a:srgbClr val="FFFF00"/>
                          </a:solidFill>
                        </a:rPr>
                        <a:t>а </a:t>
                      </a:r>
                      <a:r>
                        <a:rPr b="1" dirty="0" err="1">
                          <a:solidFill>
                            <a:srgbClr val="FFFF00"/>
                          </a:solidFill>
                        </a:rPr>
                        <a:t>кожа</a:t>
                      </a:r>
                      <a:endParaRPr b="1" dirty="0">
                        <a:solidFill>
                          <a:srgbClr val="FFFF00"/>
                        </a:solidFill>
                      </a:endParaRPr>
                    </a:p>
                  </a:txBody>
                  <a:tcPr marL="45720" marR="45720" horzOverflow="overflow"/>
                </a:tc>
              </a:tr>
              <a:tr h="1179861"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 err="1"/>
                        <a:t>Периферно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кръвообращение</a:t>
                      </a:r>
                      <a:endParaRPr dirty="0"/>
                    </a:p>
                  </a:txBody>
                  <a:tcPr marL="45720" marR="45720" vert="vert27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bg-BG" dirty="0" smtClean="0"/>
                        <a:t>Топла кожа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/>
                      </a:pPr>
                      <a:r>
                        <a:rPr lang="bg-BG" b="0" dirty="0" smtClean="0"/>
                        <a:t>ИПСС </a:t>
                      </a:r>
                      <a:r>
                        <a:rPr b="0" dirty="0" smtClean="0"/>
                        <a:t>↓</a:t>
                      </a:r>
                      <a:r>
                        <a:rPr lang="bg-BG" b="0" dirty="0" smtClean="0"/>
                        <a:t>; БКН Н или </a:t>
                      </a:r>
                      <a:r>
                        <a:rPr lang="en-US" b="0" dirty="0" smtClean="0"/>
                        <a:t>↓</a:t>
                      </a:r>
                      <a:r>
                        <a:rPr lang="bg-BG" b="0" dirty="0" smtClean="0"/>
                        <a:t>; ЦВН Н или </a:t>
                      </a:r>
                      <a:r>
                        <a:rPr lang="en-US" dirty="0" smtClean="0"/>
                        <a:t>↓</a:t>
                      </a:r>
                      <a:endParaRPr lang="bg-BG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/>
                      </a:pPr>
                      <a:r>
                        <a:rPr lang="bg-BG" dirty="0" smtClean="0"/>
                        <a:t>Вазодилататорен некардиогенен шок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bg-BG" dirty="0" smtClean="0"/>
                        <a:t>ИПСС ↓; БКН ↑; ЦВН ↑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bg-BG" b="1" dirty="0" smtClean="0"/>
                        <a:t>Вазодилататорен кардиогенен (смесен) шок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bg-BG" dirty="0" smtClean="0"/>
                    </a:p>
                  </a:txBody>
                  <a:tcPr marL="45720" marR="45720" horzOverflow="overflow"/>
                </a:tc>
              </a:tr>
              <a:tr h="1291045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bg-BG" dirty="0" smtClean="0"/>
                        <a:t>Студена кожа</a:t>
                      </a:r>
                    </a:p>
                    <a:p>
                      <a:pPr algn="l">
                        <a:defRPr sz="1800"/>
                      </a:pPr>
                      <a:endParaRPr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bg-BG" dirty="0" smtClean="0"/>
                        <a:t>ИПСС </a:t>
                      </a:r>
                      <a:r>
                        <a:rPr lang="bg-BG" b="0" dirty="0" smtClean="0"/>
                        <a:t>↑;БКН Н или ↓; ЦВН Н или ↓</a:t>
                      </a:r>
                    </a:p>
                    <a:p>
                      <a:pPr algn="ctr">
                        <a:defRPr sz="1800"/>
                      </a:pPr>
                      <a:r>
                        <a:rPr lang="bg-BG" b="1" dirty="0" smtClean="0"/>
                        <a:t>Класически кардиогенен шок</a:t>
                      </a:r>
                    </a:p>
                    <a:p>
                      <a:pPr algn="ctr">
                        <a:defRPr sz="1800" b="1"/>
                      </a:pPr>
                      <a:r>
                        <a:rPr dirty="0" smtClean="0"/>
                        <a:t>БКН</a:t>
                      </a: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bg-BG" dirty="0" smtClean="0"/>
                        <a:t>ИПСС ↑; БКН ↑; ЦВН ↑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bg-BG" b="1" dirty="0" smtClean="0"/>
                        <a:t>Нормоволемичен кардиогенен шок</a:t>
                      </a:r>
                    </a:p>
                    <a:p>
                      <a:pPr algn="l">
                        <a:defRPr sz="1800"/>
                      </a:pPr>
                      <a:endParaRPr dirty="0"/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sp>
        <p:nvSpPr>
          <p:cNvPr id="7" name="Rectangle 5"/>
          <p:cNvSpPr txBox="1">
            <a:spLocks/>
          </p:cNvSpPr>
          <p:nvPr/>
        </p:nvSpPr>
        <p:spPr>
          <a:xfrm>
            <a:off x="608012" y="427038"/>
            <a:ext cx="822642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ru-RU" dirty="0" smtClean="0"/>
              <a:t>Видове кардиогенен шок</a:t>
            </a:r>
            <a:br>
              <a:rPr lang="ru-RU" dirty="0" smtClean="0"/>
            </a:br>
            <a:r>
              <a:rPr lang="ru-RU" dirty="0" smtClean="0"/>
              <a:t>Хемодинамична класификация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786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xfrm>
            <a:off x="89502" y="116633"/>
            <a:ext cx="7886700" cy="132556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rPr dirty="0" err="1">
                <a:effectLst>
                  <a:outerShdw blurRad="38100" dist="38100" dir="2700000" rotWithShape="0">
                    <a:srgbClr val="FFFFFF"/>
                  </a:outerShdw>
                </a:effectLst>
              </a:rPr>
              <a:t>Степен</a:t>
            </a:r>
            <a:r>
              <a:rPr dirty="0">
                <a:effectLst>
                  <a:outerShdw blurRad="38100" dist="38100" dir="2700000" rotWithShape="0">
                    <a:srgbClr val="FFFFFF"/>
                  </a:outerShdw>
                </a:effectLst>
              </a:rPr>
              <a:t> А: </a:t>
            </a:r>
            <a:r>
              <a:rPr lang="bg-BG" dirty="0" err="1">
                <a:effectLst>
                  <a:outerShdw blurRad="38100" dist="38100" dir="2700000" rotWithShape="0">
                    <a:srgbClr val="FFFFFF"/>
                  </a:outerShdw>
                </a:effectLst>
              </a:rPr>
              <a:t>Р</a:t>
            </a:r>
            <a:r>
              <a:rPr dirty="0" err="1" smtClean="0">
                <a:effectLst>
                  <a:outerShdw blurRad="38100" dist="38100" dir="2700000" rotWithShape="0">
                    <a:srgbClr val="FFFFFF"/>
                  </a:outerShdw>
                </a:effectLst>
              </a:rPr>
              <a:t>исков</a:t>
            </a:r>
            <a:endParaRPr dirty="0">
              <a:effectLst>
                <a:outerShdw blurRad="38100" dist="38100" dir="2700000" rotWithShape="0">
                  <a:srgbClr val="FFFFFF"/>
                </a:outerShdw>
              </a:effectLst>
            </a:endParaRPr>
          </a:p>
        </p:txBody>
      </p:sp>
      <p:sp>
        <p:nvSpPr>
          <p:cNvPr id="18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251520" y="1124744"/>
            <a:ext cx="8352928" cy="31172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pPr algn="just">
              <a:spcBef>
                <a:spcPts val="500"/>
              </a:spcBef>
              <a:buChar char="▪"/>
            </a:pPr>
            <a:r>
              <a:rPr sz="2400" dirty="0" err="1"/>
              <a:t>При</a:t>
            </a:r>
            <a:r>
              <a:rPr sz="2400" dirty="0"/>
              <a:t> </a:t>
            </a:r>
            <a:r>
              <a:rPr sz="2400" dirty="0" err="1"/>
              <a:t>пациента</a:t>
            </a:r>
            <a:r>
              <a:rPr sz="2400" dirty="0"/>
              <a:t> </a:t>
            </a:r>
            <a:r>
              <a:rPr sz="2400" dirty="0" err="1"/>
              <a:t>не</a:t>
            </a:r>
            <a:r>
              <a:rPr sz="2400" dirty="0"/>
              <a:t> е </a:t>
            </a:r>
            <a:r>
              <a:rPr sz="2400" dirty="0" err="1"/>
              <a:t>изявена</a:t>
            </a:r>
            <a:r>
              <a:rPr sz="2400" dirty="0"/>
              <a:t> </a:t>
            </a:r>
            <a:r>
              <a:rPr sz="2400" dirty="0" err="1"/>
              <a:t>симптоматиката</a:t>
            </a:r>
            <a:r>
              <a:rPr sz="2400" dirty="0"/>
              <a:t> </a:t>
            </a:r>
            <a:r>
              <a:rPr sz="2400" dirty="0" err="1"/>
              <a:t>на</a:t>
            </a:r>
            <a:r>
              <a:rPr sz="2400" dirty="0"/>
              <a:t> </a:t>
            </a:r>
            <a:r>
              <a:rPr lang="bg-BG" sz="2400" dirty="0"/>
              <a:t>кардиогенен шок</a:t>
            </a:r>
            <a:r>
              <a:rPr sz="2400" dirty="0"/>
              <a:t>, </a:t>
            </a:r>
            <a:r>
              <a:rPr sz="2400" dirty="0" err="1"/>
              <a:t>но</a:t>
            </a:r>
            <a:r>
              <a:rPr sz="2400" dirty="0"/>
              <a:t> </a:t>
            </a:r>
            <a:r>
              <a:rPr sz="2400" dirty="0" err="1"/>
              <a:t>съществува</a:t>
            </a:r>
            <a:r>
              <a:rPr sz="2400" dirty="0"/>
              <a:t> </a:t>
            </a:r>
            <a:r>
              <a:rPr sz="2400" dirty="0" err="1"/>
              <a:t>риск</a:t>
            </a:r>
            <a:r>
              <a:rPr sz="2400" dirty="0"/>
              <a:t> </a:t>
            </a:r>
            <a:r>
              <a:rPr sz="2400" dirty="0" err="1"/>
              <a:t>от</a:t>
            </a:r>
            <a:r>
              <a:rPr sz="2400" dirty="0"/>
              <a:t> </a:t>
            </a:r>
            <a:r>
              <a:rPr sz="2400" dirty="0" err="1"/>
              <a:t>развитието</a:t>
            </a:r>
            <a:r>
              <a:rPr sz="2400" dirty="0"/>
              <a:t> й.</a:t>
            </a:r>
          </a:p>
          <a:p>
            <a:pPr algn="just">
              <a:spcBef>
                <a:spcPts val="500"/>
              </a:spcBef>
              <a:buChar char="▪"/>
            </a:pPr>
            <a:r>
              <a:rPr sz="2400" dirty="0" err="1"/>
              <a:t>Пациенти</a:t>
            </a:r>
            <a:r>
              <a:rPr sz="2400" dirty="0"/>
              <a:t> с </a:t>
            </a:r>
            <a:r>
              <a:rPr sz="2400" dirty="0" err="1"/>
              <a:t>остър</a:t>
            </a:r>
            <a:r>
              <a:rPr sz="2400" dirty="0"/>
              <a:t> NSTEMI, STEMI, </a:t>
            </a:r>
            <a:r>
              <a:rPr sz="2400" dirty="0" err="1"/>
              <a:t>остра</a:t>
            </a:r>
            <a:r>
              <a:rPr sz="2400" dirty="0"/>
              <a:t> </a:t>
            </a:r>
            <a:r>
              <a:rPr sz="2400" dirty="0" err="1"/>
              <a:t>или</a:t>
            </a:r>
            <a:r>
              <a:rPr sz="2400" dirty="0"/>
              <a:t> </a:t>
            </a:r>
            <a:r>
              <a:rPr sz="2400" dirty="0" err="1"/>
              <a:t>обострена</a:t>
            </a:r>
            <a:r>
              <a:rPr sz="2400" dirty="0"/>
              <a:t> </a:t>
            </a:r>
            <a:r>
              <a:rPr sz="2400" dirty="0" err="1"/>
              <a:t>хронична</a:t>
            </a:r>
            <a:r>
              <a:rPr sz="2400" dirty="0"/>
              <a:t>  </a:t>
            </a:r>
            <a:r>
              <a:rPr sz="2400" dirty="0" err="1"/>
              <a:t>сърдечна</a:t>
            </a:r>
            <a:r>
              <a:rPr sz="2400" dirty="0"/>
              <a:t> </a:t>
            </a:r>
            <a:r>
              <a:rPr sz="2400" dirty="0" err="1"/>
              <a:t>недостатъчност</a:t>
            </a:r>
            <a:r>
              <a:rPr sz="2400" dirty="0"/>
              <a:t>.</a:t>
            </a:r>
          </a:p>
        </p:txBody>
      </p:sp>
      <p:graphicFrame>
        <p:nvGraphicFramePr>
          <p:cNvPr id="182" name="Table"/>
          <p:cNvGraphicFramePr/>
          <p:nvPr>
            <p:extLst>
              <p:ext uri="{D42A27DB-BD31-4B8C-83A1-F6EECF244321}">
                <p14:modId xmlns:p14="http://schemas.microsoft.com/office/powerpoint/2010/main" val="2457180280"/>
              </p:ext>
            </p:extLst>
          </p:nvPr>
        </p:nvGraphicFramePr>
        <p:xfrm>
          <a:off x="35496" y="2924944"/>
          <a:ext cx="9036497" cy="388843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096344"/>
                <a:gridCol w="3051805"/>
                <a:gridCol w="2888348"/>
              </a:tblGrid>
              <a:tr h="649005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b="1" dirty="0" err="1" smtClean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Клинично</a:t>
                      </a:r>
                      <a:r>
                        <a:rPr lang="bg-BG" sz="1600" b="1" dirty="0" smtClean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 и</a:t>
                      </a:r>
                      <a:r>
                        <a:rPr sz="1600" b="1" dirty="0" err="1" smtClean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зследване</a:t>
                      </a:r>
                      <a:endParaRPr sz="1600" b="1" dirty="0">
                        <a:solidFill>
                          <a:srgbClr val="FFFFFF"/>
                        </a:solidFill>
                        <a:uFillTx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b="1" dirty="0" err="1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Лабораторни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маркери</a:t>
                      </a:r>
                      <a:endParaRPr sz="1600" b="1" dirty="0">
                        <a:solidFill>
                          <a:srgbClr val="FFFFFF"/>
                        </a:solidFill>
                        <a:uFillTx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b="1" dirty="0" err="1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Кръвообращение</a:t>
                      </a:r>
                      <a:endParaRPr sz="1600" b="1" dirty="0">
                        <a:solidFill>
                          <a:srgbClr val="FFFFFF"/>
                        </a:solidFill>
                        <a:uFillTx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</a:tr>
              <a:tr h="628653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>
                          <a:uFillTx/>
                        </a:rPr>
                        <a:t>Липсва</a:t>
                      </a:r>
                      <a:r>
                        <a:rPr sz="1600" dirty="0">
                          <a:uFillTx/>
                        </a:rPr>
                        <a:t> </a:t>
                      </a:r>
                      <a:r>
                        <a:rPr sz="1600" dirty="0" err="1">
                          <a:uFillTx/>
                        </a:rPr>
                        <a:t>югуларна</a:t>
                      </a:r>
                      <a:r>
                        <a:rPr sz="1600" dirty="0">
                          <a:uFillTx/>
                        </a:rPr>
                        <a:t> </a:t>
                      </a:r>
                      <a:endParaRPr lang="bg-BG" sz="1600" dirty="0" smtClean="0">
                        <a:uFillTx/>
                      </a:endParaRP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 smtClean="0">
                          <a:uFillTx/>
                        </a:rPr>
                        <a:t>венозна</a:t>
                      </a:r>
                      <a:r>
                        <a:rPr sz="1600" dirty="0" smtClean="0">
                          <a:uFillTx/>
                        </a:rPr>
                        <a:t> </a:t>
                      </a:r>
                      <a:r>
                        <a:rPr sz="1600" dirty="0" err="1">
                          <a:uFillTx/>
                        </a:rPr>
                        <a:t>дистензия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>
                          <a:uFillTx/>
                        </a:rPr>
                        <a:t>Нормални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 smtClean="0">
                          <a:uFillTx/>
                        </a:rPr>
                        <a:t>Норм</a:t>
                      </a:r>
                      <a:r>
                        <a:rPr lang="bg-BG" sz="1600" dirty="0" smtClean="0">
                          <a:uFillTx/>
                        </a:rPr>
                        <a:t>ално</a:t>
                      </a:r>
                      <a:r>
                        <a:rPr lang="bg-BG" sz="1600" baseline="0" dirty="0" smtClean="0">
                          <a:uFillTx/>
                        </a:rPr>
                        <a:t> АКН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</a:tr>
              <a:tr h="610358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>
                          <a:uFillTx/>
                        </a:rPr>
                        <a:t>Липсва</a:t>
                      </a:r>
                      <a:r>
                        <a:rPr sz="1600" dirty="0">
                          <a:uFillTx/>
                        </a:rPr>
                        <a:t> </a:t>
                      </a:r>
                      <a:r>
                        <a:rPr sz="1600" dirty="0" err="1">
                          <a:uFillTx/>
                        </a:rPr>
                        <a:t>белодробна</a:t>
                      </a:r>
                      <a:r>
                        <a:rPr sz="1600" dirty="0">
                          <a:uFillTx/>
                        </a:rPr>
                        <a:t> </a:t>
                      </a:r>
                      <a:r>
                        <a:rPr sz="1600" dirty="0" err="1">
                          <a:uFillTx/>
                        </a:rPr>
                        <a:t>находка</a:t>
                      </a:r>
                      <a:r>
                        <a:rPr sz="1600" dirty="0">
                          <a:uFillTx/>
                        </a:rPr>
                        <a:t>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>
                          <a:uFillTx/>
                        </a:rPr>
                        <a:t>Нормална</a:t>
                      </a:r>
                      <a:r>
                        <a:rPr sz="1600" dirty="0">
                          <a:uFillTx/>
                        </a:rPr>
                        <a:t> </a:t>
                      </a:r>
                      <a:r>
                        <a:rPr sz="1600" dirty="0" err="1">
                          <a:uFillTx/>
                        </a:rPr>
                        <a:t>бъбречна</a:t>
                      </a:r>
                      <a:r>
                        <a:rPr sz="1600" dirty="0">
                          <a:uFillTx/>
                        </a:rPr>
                        <a:t> </a:t>
                      </a:r>
                      <a:r>
                        <a:rPr sz="1600" dirty="0" err="1">
                          <a:uFillTx/>
                        </a:rPr>
                        <a:t>функция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При</a:t>
                      </a:r>
                      <a:r>
                        <a:rPr lang="bg-BG" sz="1600" baseline="0" dirty="0" smtClean="0">
                          <a:uFillTx/>
                        </a:rPr>
                        <a:t> инвазивно проследяване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</a:tr>
              <a:tr h="628653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>
                          <a:uFillTx/>
                        </a:rPr>
                        <a:t>Топли</a:t>
                      </a:r>
                      <a:r>
                        <a:rPr sz="1600" dirty="0">
                          <a:uFillTx/>
                        </a:rPr>
                        <a:t> и </a:t>
                      </a:r>
                      <a:r>
                        <a:rPr sz="1600" dirty="0" err="1" smtClean="0">
                          <a:uFillTx/>
                        </a:rPr>
                        <a:t>добре</a:t>
                      </a:r>
                      <a:endParaRPr lang="bg-BG" sz="1600" dirty="0" smtClean="0">
                        <a:uFillTx/>
                      </a:endParaRP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 smtClean="0">
                          <a:uFillTx/>
                        </a:rPr>
                        <a:t>перфузирани</a:t>
                      </a:r>
                      <a:r>
                        <a:rPr sz="1600" dirty="0" smtClean="0">
                          <a:uFillTx/>
                        </a:rPr>
                        <a:t> </a:t>
                      </a:r>
                      <a:r>
                        <a:rPr sz="1600" dirty="0" err="1">
                          <a:uFillTx/>
                        </a:rPr>
                        <a:t>тъкани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>
                          <a:uFillTx/>
                        </a:rPr>
                        <a:t>Нормален</a:t>
                      </a:r>
                      <a:r>
                        <a:rPr sz="1600" dirty="0">
                          <a:uFillTx/>
                        </a:rPr>
                        <a:t> </a:t>
                      </a:r>
                      <a:r>
                        <a:rPr sz="1600" dirty="0" err="1">
                          <a:uFillTx/>
                        </a:rPr>
                        <a:t>лактат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СИ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≥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2.5</a:t>
                      </a:r>
                      <a:endParaRPr sz="16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</a:tr>
              <a:tr h="628653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>
                          <a:uFillTx/>
                        </a:rPr>
                        <a:t>Силен</a:t>
                      </a:r>
                      <a:r>
                        <a:rPr sz="1600" dirty="0">
                          <a:uFillTx/>
                        </a:rPr>
                        <a:t> </a:t>
                      </a:r>
                      <a:r>
                        <a:rPr sz="1600" dirty="0" err="1">
                          <a:uFillTx/>
                        </a:rPr>
                        <a:t>пулс</a:t>
                      </a:r>
                      <a:r>
                        <a:rPr sz="1600" dirty="0">
                          <a:uFillTx/>
                        </a:rPr>
                        <a:t> </a:t>
                      </a:r>
                      <a:endParaRPr lang="bg-BG" sz="1600" dirty="0" smtClean="0">
                        <a:uFillTx/>
                      </a:endParaRP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 smtClean="0">
                          <a:uFillTx/>
                        </a:rPr>
                        <a:t>на</a:t>
                      </a:r>
                      <a:r>
                        <a:rPr sz="1600" dirty="0" smtClean="0">
                          <a:uFillTx/>
                        </a:rPr>
                        <a:t> </a:t>
                      </a:r>
                      <a:r>
                        <a:rPr sz="1600" dirty="0" err="1">
                          <a:uFillTx/>
                        </a:rPr>
                        <a:t>дисталните</a:t>
                      </a:r>
                      <a:r>
                        <a:rPr sz="1600" dirty="0">
                          <a:uFillTx/>
                        </a:rPr>
                        <a:t> </a:t>
                      </a:r>
                      <a:r>
                        <a:rPr sz="1600" dirty="0" err="1">
                          <a:uFillTx/>
                        </a:rPr>
                        <a:t>съдове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ЦВН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&lt; 10 cm H</a:t>
                      </a:r>
                      <a:r>
                        <a:rPr lang="en-US" sz="1600" b="0" i="0" u="none" strike="noStrike" cap="none" spc="0" baseline="-2500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O</a:t>
                      </a:r>
                      <a:endParaRPr sz="16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</a:tr>
              <a:tr h="743110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>
                          <a:uFillTx/>
                        </a:rPr>
                        <a:t>Липсват</a:t>
                      </a:r>
                      <a:r>
                        <a:rPr sz="1600" dirty="0">
                          <a:uFillTx/>
                        </a:rPr>
                        <a:t> </a:t>
                      </a:r>
                      <a:r>
                        <a:rPr sz="1600" dirty="0" err="1" smtClean="0">
                          <a:uFillTx/>
                        </a:rPr>
                        <a:t>степенни</a:t>
                      </a:r>
                      <a:endParaRPr lang="bg-BG" sz="1600" dirty="0" smtClean="0">
                        <a:uFillTx/>
                      </a:endParaRP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 smtClean="0">
                          <a:uFillTx/>
                        </a:rPr>
                        <a:t>нарушения</a:t>
                      </a:r>
                      <a:r>
                        <a:rPr sz="1600" dirty="0" smtClean="0">
                          <a:uFillTx/>
                        </a:rPr>
                        <a:t> </a:t>
                      </a:r>
                      <a:r>
                        <a:rPr sz="1600" dirty="0">
                          <a:uFillTx/>
                        </a:rPr>
                        <a:t>в </a:t>
                      </a:r>
                      <a:r>
                        <a:rPr sz="1600" dirty="0" err="1">
                          <a:uFillTx/>
                        </a:rPr>
                        <a:t>съзнанието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БА </a:t>
                      </a:r>
                      <a:r>
                        <a:rPr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Sa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t </a:t>
                      </a: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≥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65%</a:t>
                      </a:r>
                      <a:endParaRPr sz="16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5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93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Детерминанти на кардиогенния шок</a:t>
            </a:r>
          </a:p>
        </p:txBody>
      </p:sp>
      <p:sp>
        <p:nvSpPr>
          <p:cNvPr id="194" name="Rectangle 3"/>
          <p:cNvSpPr txBox="1">
            <a:spLocks noGrp="1"/>
          </p:cNvSpPr>
          <p:nvPr>
            <p:ph type="body" idx="4294967295"/>
          </p:nvPr>
        </p:nvSpPr>
        <p:spPr>
          <a:xfrm>
            <a:off x="539551" y="1628800"/>
            <a:ext cx="8280922" cy="4800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1950" indent="-361950">
              <a:buChar char="▪"/>
            </a:pPr>
            <a:r>
              <a:rPr dirty="0" err="1"/>
              <a:t>Поддържане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Систоличното</a:t>
            </a:r>
            <a:r>
              <a:rPr dirty="0"/>
              <a:t> </a:t>
            </a:r>
            <a:r>
              <a:rPr dirty="0" err="1"/>
              <a:t>Артериално</a:t>
            </a:r>
            <a:r>
              <a:rPr dirty="0"/>
              <a:t> </a:t>
            </a:r>
            <a:r>
              <a:rPr dirty="0" err="1"/>
              <a:t>Кръвно</a:t>
            </a:r>
            <a:r>
              <a:rPr dirty="0"/>
              <a:t> </a:t>
            </a:r>
            <a:r>
              <a:rPr dirty="0" err="1"/>
              <a:t>Налягане</a:t>
            </a:r>
            <a:r>
              <a:rPr dirty="0"/>
              <a:t>  (САКН) в </a:t>
            </a:r>
            <a:r>
              <a:rPr dirty="0" err="1"/>
              <a:t>стойности</a:t>
            </a:r>
            <a:r>
              <a:rPr dirty="0"/>
              <a:t> </a:t>
            </a:r>
            <a:r>
              <a:rPr dirty="0" err="1"/>
              <a:t>по-ниски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b="1" dirty="0" smtClean="0">
                <a:solidFill>
                  <a:srgbClr val="002060"/>
                </a:solidFill>
              </a:rPr>
              <a:t>90 </a:t>
            </a:r>
            <a:r>
              <a:rPr b="1" dirty="0">
                <a:solidFill>
                  <a:srgbClr val="002060"/>
                </a:solidFill>
              </a:rPr>
              <a:t>mmHg,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поддържане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СрАКН</a:t>
            </a:r>
            <a:r>
              <a:rPr dirty="0"/>
              <a:t> </a:t>
            </a:r>
            <a:r>
              <a:rPr dirty="0" err="1"/>
              <a:t>по-ниско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b="1" dirty="0">
                <a:solidFill>
                  <a:srgbClr val="002060"/>
                </a:solidFill>
              </a:rPr>
              <a:t>60 mmHg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с </a:t>
            </a:r>
            <a:r>
              <a:rPr b="1" dirty="0">
                <a:solidFill>
                  <a:srgbClr val="022060"/>
                </a:solidFill>
              </a:rPr>
              <a:t>30 mmHg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dirty="0" err="1"/>
              <a:t>под</a:t>
            </a:r>
            <a:r>
              <a:rPr dirty="0"/>
              <a:t> </a:t>
            </a:r>
            <a:r>
              <a:rPr dirty="0" err="1"/>
              <a:t>изходното</a:t>
            </a:r>
            <a:r>
              <a:rPr dirty="0"/>
              <a:t>,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повече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b="1" dirty="0">
                <a:solidFill>
                  <a:srgbClr val="002060"/>
                </a:solidFill>
              </a:rPr>
              <a:t>30 </a:t>
            </a:r>
            <a:r>
              <a:rPr b="1" dirty="0" err="1">
                <a:solidFill>
                  <a:srgbClr val="002060"/>
                </a:solidFill>
              </a:rPr>
              <a:t>минути</a:t>
            </a:r>
            <a:r>
              <a:rPr dirty="0"/>
              <a:t>, </a:t>
            </a:r>
            <a:r>
              <a:rPr dirty="0" err="1"/>
              <a:t>въпреки</a:t>
            </a:r>
            <a:r>
              <a:rPr dirty="0"/>
              <a:t> </a:t>
            </a:r>
            <a:r>
              <a:rPr dirty="0" err="1"/>
              <a:t>приложението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симпатикомиметици</a:t>
            </a:r>
            <a:r>
              <a:rPr dirty="0"/>
              <a:t> и </a:t>
            </a:r>
            <a:r>
              <a:rPr dirty="0" err="1"/>
              <a:t>адекватно</a:t>
            </a:r>
            <a:r>
              <a:rPr dirty="0"/>
              <a:t> </a:t>
            </a:r>
            <a:r>
              <a:rPr dirty="0" err="1"/>
              <a:t>обемно</a:t>
            </a:r>
            <a:r>
              <a:rPr dirty="0"/>
              <a:t> </a:t>
            </a:r>
            <a:r>
              <a:rPr dirty="0" err="1"/>
              <a:t>заместване</a:t>
            </a:r>
            <a:r>
              <a:rPr dirty="0"/>
              <a:t>.</a:t>
            </a:r>
          </a:p>
          <a:p>
            <a:pPr marL="361950" indent="-361950">
              <a:buChar char="▪"/>
            </a:pPr>
            <a:r>
              <a:rPr dirty="0" err="1"/>
              <a:t>Сърдечен</a:t>
            </a:r>
            <a:r>
              <a:rPr dirty="0"/>
              <a:t> </a:t>
            </a:r>
            <a:r>
              <a:rPr dirty="0" err="1"/>
              <a:t>индекс</a:t>
            </a:r>
            <a:r>
              <a:rPr dirty="0"/>
              <a:t> (СИ) - </a:t>
            </a:r>
            <a:r>
              <a:rPr dirty="0" err="1"/>
              <a:t>по-нисък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1.8 l/min/m</a:t>
            </a:r>
            <a:r>
              <a:rPr baseline="30000" dirty="0"/>
              <a:t>2</a:t>
            </a:r>
            <a:r>
              <a:rPr dirty="0"/>
              <a:t>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подпомагащо</a:t>
            </a:r>
            <a:r>
              <a:rPr dirty="0"/>
              <a:t> </a:t>
            </a:r>
            <a:r>
              <a:rPr dirty="0" err="1"/>
              <a:t>лечение</a:t>
            </a:r>
            <a:r>
              <a:rPr dirty="0"/>
              <a:t>,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под</a:t>
            </a:r>
            <a:r>
              <a:rPr dirty="0"/>
              <a:t> 2.2 l/min/m</a:t>
            </a:r>
            <a:r>
              <a:rPr baseline="30000" dirty="0"/>
              <a:t>2</a:t>
            </a:r>
            <a:r>
              <a:rPr dirty="0"/>
              <a:t> с </a:t>
            </a:r>
            <a:r>
              <a:rPr dirty="0" err="1"/>
              <a:t>подпомагащо</a:t>
            </a:r>
            <a:r>
              <a:rPr dirty="0"/>
              <a:t> </a:t>
            </a:r>
            <a:r>
              <a:rPr dirty="0" err="1"/>
              <a:t>лечение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1"/>
          <p:cNvSpPr txBox="1">
            <a:spLocks noGrp="1"/>
          </p:cNvSpPr>
          <p:nvPr>
            <p:ph type="title"/>
          </p:nvPr>
        </p:nvSpPr>
        <p:spPr>
          <a:xfrm>
            <a:off x="89502" y="116633"/>
            <a:ext cx="8946994" cy="132556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rPr lang="bg-BG" dirty="0">
                <a:effectLst>
                  <a:outerShdw blurRad="38100" dist="38100" dir="2700000" rotWithShape="0">
                    <a:srgbClr val="FFFFFF"/>
                  </a:outerShdw>
                </a:effectLst>
              </a:rPr>
              <a:t>Степен</a:t>
            </a:r>
            <a:r>
              <a:rPr dirty="0">
                <a:effectLst>
                  <a:outerShdw blurRad="38100" dist="38100" dir="2700000" rotWithShape="0">
                    <a:srgbClr val="FFFFFF"/>
                  </a:outerShdw>
                </a:effectLst>
              </a:rPr>
              <a:t> B: </a:t>
            </a:r>
            <a:r>
              <a:rPr lang="bg-BG" dirty="0">
                <a:effectLst>
                  <a:outerShdw blurRad="38100" dist="38100" dir="2700000" rotWithShape="0">
                    <a:srgbClr val="FFFFFF"/>
                  </a:outerShdw>
                </a:effectLst>
              </a:rPr>
              <a:t>Начален</a:t>
            </a:r>
            <a:endParaRPr dirty="0">
              <a:effectLst>
                <a:outerShdw blurRad="38100" dist="38100" dir="2700000" rotWithShape="0">
                  <a:srgbClr val="FFFFFF"/>
                </a:outerShdw>
              </a:effectLst>
            </a:endParaRPr>
          </a:p>
        </p:txBody>
      </p:sp>
      <p:sp>
        <p:nvSpPr>
          <p:cNvPr id="185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23528" y="1391896"/>
            <a:ext cx="8352928" cy="31172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pPr algn="just">
              <a:spcBef>
                <a:spcPts val="500"/>
              </a:spcBef>
              <a:buChar char="▪"/>
            </a:pPr>
            <a:r>
              <a:rPr lang="bg-BG" sz="2400" dirty="0"/>
              <a:t>Пациентът е с изявена клинична симптоматика на относителна хипотензия или тахикардия, </a:t>
            </a:r>
            <a:r>
              <a:rPr lang="bg-BG" sz="2400" b="1" i="1" dirty="0"/>
              <a:t>без  данни за тъканна хипоперфузия.</a:t>
            </a:r>
            <a:endParaRPr sz="2400" b="1" i="1" dirty="0"/>
          </a:p>
        </p:txBody>
      </p:sp>
      <p:graphicFrame>
        <p:nvGraphicFramePr>
          <p:cNvPr id="5" name="Table"/>
          <p:cNvGraphicFramePr/>
          <p:nvPr>
            <p:extLst>
              <p:ext uri="{D42A27DB-BD31-4B8C-83A1-F6EECF244321}">
                <p14:modId xmlns:p14="http://schemas.microsoft.com/office/powerpoint/2010/main" val="626169001"/>
              </p:ext>
            </p:extLst>
          </p:nvPr>
        </p:nvGraphicFramePr>
        <p:xfrm>
          <a:off x="72516" y="2924944"/>
          <a:ext cx="9035988" cy="386104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699284"/>
                <a:gridCol w="2952328"/>
                <a:gridCol w="3384376"/>
              </a:tblGrid>
              <a:tr h="347824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b="1" dirty="0" err="1" smtClean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Клинично</a:t>
                      </a:r>
                      <a:r>
                        <a:rPr lang="bg-BG" sz="1600" b="1" dirty="0" smtClean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 и</a:t>
                      </a:r>
                      <a:r>
                        <a:rPr sz="1600" b="1" dirty="0" err="1" smtClean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зследване</a:t>
                      </a:r>
                      <a:endParaRPr sz="1600" b="1" dirty="0">
                        <a:solidFill>
                          <a:srgbClr val="FFFFFF"/>
                        </a:solidFill>
                        <a:uFillTx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b="1" dirty="0" err="1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Лабораторни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маркери</a:t>
                      </a:r>
                      <a:endParaRPr sz="1600" b="1" dirty="0">
                        <a:solidFill>
                          <a:srgbClr val="FFFFFF"/>
                        </a:solidFill>
                        <a:uFillTx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b="1" dirty="0" err="1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Кръвообращение</a:t>
                      </a:r>
                      <a:endParaRPr sz="1600" b="1" dirty="0">
                        <a:solidFill>
                          <a:srgbClr val="FFFFFF"/>
                        </a:solidFill>
                        <a:uFillTx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</a:tr>
              <a:tr h="909397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Изразена</a:t>
                      </a:r>
                      <a:r>
                        <a:rPr lang="bg-BG" sz="1600" baseline="0" dirty="0" smtClean="0">
                          <a:uFillTx/>
                        </a:rPr>
                        <a:t> </a:t>
                      </a:r>
                      <a:r>
                        <a:rPr sz="1600" dirty="0" err="1" smtClean="0">
                          <a:uFillTx/>
                        </a:rPr>
                        <a:t>югуларна</a:t>
                      </a:r>
                      <a:endParaRPr lang="bg-BG" sz="1600" dirty="0" smtClean="0">
                        <a:uFillTx/>
                      </a:endParaRP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 smtClean="0">
                          <a:uFillTx/>
                        </a:rPr>
                        <a:t>венозна</a:t>
                      </a:r>
                      <a:r>
                        <a:rPr sz="1600" dirty="0" smtClean="0">
                          <a:uFillTx/>
                        </a:rPr>
                        <a:t> </a:t>
                      </a:r>
                      <a:r>
                        <a:rPr sz="1600" dirty="0" err="1">
                          <a:uFillTx/>
                        </a:rPr>
                        <a:t>дистензия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 smtClean="0">
                          <a:uFillTx/>
                        </a:rPr>
                        <a:t>Нормал</a:t>
                      </a:r>
                      <a:r>
                        <a:rPr lang="bg-BG" sz="1600" dirty="0" smtClean="0">
                          <a:uFillTx/>
                        </a:rPr>
                        <a:t>ен</a:t>
                      </a:r>
                      <a:r>
                        <a:rPr lang="bg-BG" sz="1600" baseline="0" dirty="0" smtClean="0">
                          <a:uFillTx/>
                        </a:rPr>
                        <a:t> лактат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САКН &lt;</a:t>
                      </a:r>
                      <a:r>
                        <a:rPr lang="bg-BG" sz="1600" baseline="0" dirty="0" smtClean="0">
                          <a:uFillTx/>
                        </a:rPr>
                        <a:t> 90 или СрАКН &lt; 60, или с 30 </a:t>
                      </a:r>
                      <a:r>
                        <a:rPr lang="en-US" sz="1600" baseline="0" dirty="0" smtClean="0">
                          <a:uFillTx/>
                        </a:rPr>
                        <a:t>mmHg</a:t>
                      </a:r>
                      <a:r>
                        <a:rPr lang="bg-BG" sz="1600" baseline="0" dirty="0" smtClean="0">
                          <a:uFillTx/>
                        </a:rPr>
                        <a:t> под изходното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</a:tr>
              <a:tr h="606266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Влажни</a:t>
                      </a:r>
                      <a:endParaRPr lang="bg-BG" sz="1600" baseline="0" dirty="0" smtClean="0">
                        <a:uFillTx/>
                      </a:endParaRP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baseline="0" dirty="0" smtClean="0">
                          <a:uFillTx/>
                        </a:rPr>
                        <a:t>хрипове</a:t>
                      </a:r>
                      <a:r>
                        <a:rPr sz="1600" dirty="0" smtClean="0">
                          <a:uFillTx/>
                        </a:rPr>
                        <a:t> </a:t>
                      </a:r>
                      <a:r>
                        <a:rPr sz="1600" dirty="0" err="1" smtClean="0">
                          <a:uFillTx/>
                        </a:rPr>
                        <a:t>находка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>
                          <a:uFillTx/>
                        </a:rPr>
                        <a:t>Нормална</a:t>
                      </a:r>
                      <a:r>
                        <a:rPr sz="1600" dirty="0">
                          <a:uFillTx/>
                        </a:rPr>
                        <a:t> </a:t>
                      </a:r>
                      <a:r>
                        <a:rPr sz="1600" dirty="0" err="1">
                          <a:uFillTx/>
                        </a:rPr>
                        <a:t>бъбречна</a:t>
                      </a:r>
                      <a:r>
                        <a:rPr sz="1600" dirty="0">
                          <a:uFillTx/>
                        </a:rPr>
                        <a:t> </a:t>
                      </a:r>
                      <a:r>
                        <a:rPr sz="1600" dirty="0" err="1">
                          <a:uFillTx/>
                        </a:rPr>
                        <a:t>функция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 sz="1800">
                          <a:uFillTx/>
                        </a:defRPr>
                      </a:pP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СЧ ≥ 100/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min</a:t>
                      </a:r>
                      <a:endParaRPr sz="16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</a:tr>
              <a:tr h="695648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>
                          <a:uFillTx/>
                        </a:rPr>
                        <a:t>Топли</a:t>
                      </a:r>
                      <a:r>
                        <a:rPr sz="1600" dirty="0">
                          <a:uFillTx/>
                        </a:rPr>
                        <a:t> и </a:t>
                      </a:r>
                      <a:r>
                        <a:rPr sz="1600" dirty="0" err="1" smtClean="0">
                          <a:uFillTx/>
                        </a:rPr>
                        <a:t>добре</a:t>
                      </a:r>
                      <a:endParaRPr lang="bg-BG" sz="1600" dirty="0" smtClean="0">
                        <a:uFillTx/>
                      </a:endParaRP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 smtClean="0">
                          <a:uFillTx/>
                        </a:rPr>
                        <a:t>перфузирани</a:t>
                      </a:r>
                      <a:r>
                        <a:rPr sz="1600" dirty="0" smtClean="0">
                          <a:uFillTx/>
                        </a:rPr>
                        <a:t> </a:t>
                      </a:r>
                      <a:r>
                        <a:rPr sz="1600" dirty="0" err="1">
                          <a:uFillTx/>
                        </a:rPr>
                        <a:t>тъкани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Повишени</a:t>
                      </a:r>
                      <a:r>
                        <a:rPr lang="bg-BG" sz="1600" baseline="0" dirty="0" smtClean="0">
                          <a:uFillTx/>
                        </a:rPr>
                        <a:t> стойности</a:t>
                      </a: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baseline="0" dirty="0" smtClean="0">
                          <a:uFillTx/>
                        </a:rPr>
                        <a:t>на </a:t>
                      </a:r>
                      <a:r>
                        <a:rPr lang="en-US" sz="1600" baseline="0" dirty="0" smtClean="0">
                          <a:uFillTx/>
                        </a:rPr>
                        <a:t>BNP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При</a:t>
                      </a:r>
                      <a:r>
                        <a:rPr lang="bg-BG" sz="1600" baseline="0" dirty="0" smtClean="0">
                          <a:uFillTx/>
                        </a:rPr>
                        <a:t> инвазивно проследяване</a:t>
                      </a:r>
                      <a:endParaRPr lang="bg-BG" sz="1600" dirty="0" smtClean="0">
                        <a:uFillTx/>
                      </a:endParaRPr>
                    </a:p>
                  </a:txBody>
                  <a:tcPr marL="0" marR="0" marT="0" marB="0" anchor="ctr" horzOverflow="overflow"/>
                </a:tc>
              </a:tr>
              <a:tr h="606266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>
                          <a:uFillTx/>
                        </a:rPr>
                        <a:t>Силен</a:t>
                      </a:r>
                      <a:r>
                        <a:rPr sz="1600" dirty="0">
                          <a:uFillTx/>
                        </a:rPr>
                        <a:t> </a:t>
                      </a:r>
                      <a:r>
                        <a:rPr sz="1600" dirty="0" err="1" smtClean="0">
                          <a:uFillTx/>
                        </a:rPr>
                        <a:t>пулс</a:t>
                      </a:r>
                      <a:endParaRPr lang="bg-BG" sz="1600" dirty="0" smtClean="0">
                        <a:uFillTx/>
                      </a:endParaRP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 smtClean="0">
                          <a:uFillTx/>
                        </a:rPr>
                        <a:t>на</a:t>
                      </a:r>
                      <a:r>
                        <a:rPr sz="1600" dirty="0" smtClean="0">
                          <a:uFillTx/>
                        </a:rPr>
                        <a:t> </a:t>
                      </a:r>
                      <a:r>
                        <a:rPr sz="1600" dirty="0" err="1">
                          <a:uFillTx/>
                        </a:rPr>
                        <a:t>дисталните</a:t>
                      </a:r>
                      <a:r>
                        <a:rPr sz="1600" dirty="0">
                          <a:uFillTx/>
                        </a:rPr>
                        <a:t> </a:t>
                      </a:r>
                      <a:r>
                        <a:rPr sz="1600" dirty="0" err="1">
                          <a:uFillTx/>
                        </a:rPr>
                        <a:t>съдове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СИ ≥ 2.2</a:t>
                      </a:r>
                      <a:endParaRPr lang="bg-BG" sz="16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</a:tr>
              <a:tr h="695648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dirty="0" err="1">
                          <a:uFillTx/>
                        </a:rPr>
                        <a:t>Липсват</a:t>
                      </a:r>
                      <a:r>
                        <a:rPr sz="1600" dirty="0">
                          <a:uFillTx/>
                        </a:rPr>
                        <a:t> </a:t>
                      </a:r>
                      <a:r>
                        <a:rPr sz="1600" dirty="0" err="1" smtClean="0">
                          <a:uFillTx/>
                        </a:rPr>
                        <a:t>степенни</a:t>
                      </a:r>
                      <a:endParaRPr lang="bg-BG" sz="1600" dirty="0" smtClean="0">
                        <a:uFillTx/>
                      </a:endParaRP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Н</a:t>
                      </a:r>
                      <a:r>
                        <a:rPr sz="1600" dirty="0" err="1" smtClean="0">
                          <a:uFillTx/>
                        </a:rPr>
                        <a:t>арушения</a:t>
                      </a:r>
                      <a:r>
                        <a:rPr lang="bg-BG" sz="1600" dirty="0" smtClean="0">
                          <a:uFillTx/>
                        </a:rPr>
                        <a:t> </a:t>
                      </a:r>
                      <a:r>
                        <a:rPr sz="1600" dirty="0" smtClean="0">
                          <a:uFillTx/>
                        </a:rPr>
                        <a:t>в </a:t>
                      </a:r>
                      <a:r>
                        <a:rPr sz="1600" dirty="0" err="1">
                          <a:uFillTx/>
                        </a:rPr>
                        <a:t>съзнанието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sz="16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БА </a:t>
                      </a:r>
                      <a:r>
                        <a:rPr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Sa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t </a:t>
                      </a: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≥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65%</a:t>
                      </a:r>
                      <a:endParaRPr sz="16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925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>
            <a:spLocks noGrp="1"/>
          </p:cNvSpPr>
          <p:nvPr>
            <p:ph type="title"/>
          </p:nvPr>
        </p:nvSpPr>
        <p:spPr>
          <a:xfrm>
            <a:off x="89502" y="-243408"/>
            <a:ext cx="7886700" cy="132556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rPr lang="bg-BG" dirty="0">
                <a:effectLst>
                  <a:outerShdw blurRad="38100" dist="38100" dir="2700000" rotWithShape="0">
                    <a:srgbClr val="FFFFFF"/>
                  </a:outerShdw>
                </a:effectLst>
              </a:rPr>
              <a:t>Степен </a:t>
            </a:r>
            <a:r>
              <a:rPr dirty="0">
                <a:effectLst>
                  <a:outerShdw blurRad="38100" dist="38100" dir="2700000" rotWithShape="0">
                    <a:srgbClr val="FFFFFF"/>
                  </a:outerShdw>
                </a:effectLst>
              </a:rPr>
              <a:t>C: </a:t>
            </a:r>
            <a:r>
              <a:rPr lang="bg-BG" dirty="0">
                <a:effectLst>
                  <a:outerShdw blurRad="38100" dist="38100" dir="2700000" rotWithShape="0">
                    <a:srgbClr val="FFFFFF"/>
                  </a:outerShdw>
                </a:effectLst>
              </a:rPr>
              <a:t>Класически</a:t>
            </a:r>
            <a:endParaRPr dirty="0">
              <a:effectLst>
                <a:outerShdw blurRad="38100" dist="38100" dir="2700000" rotWithShape="0">
                  <a:srgbClr val="FFFFFF"/>
                </a:outerShdw>
              </a:effectLst>
            </a:endParaRPr>
          </a:p>
        </p:txBody>
      </p:sp>
      <p:sp>
        <p:nvSpPr>
          <p:cNvPr id="189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51520" y="764704"/>
            <a:ext cx="8640960" cy="20882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/>
          <a:p>
            <a:pPr algn="just">
              <a:spcBef>
                <a:spcPts val="500"/>
              </a:spcBef>
              <a:buChar char="▪"/>
            </a:pPr>
            <a:r>
              <a:rPr lang="bg-BG" sz="2300" dirty="0"/>
              <a:t>Пациент с </a:t>
            </a:r>
            <a:r>
              <a:rPr lang="bg-BG" sz="2300" b="1" i="1" dirty="0"/>
              <a:t>клинични данни за хипоперфузия</a:t>
            </a:r>
            <a:r>
              <a:rPr lang="bg-BG" sz="2300" dirty="0"/>
              <a:t>, </a:t>
            </a:r>
            <a:r>
              <a:rPr lang="bg-BG" sz="2300" dirty="0" smtClean="0"/>
              <a:t>налагаща приложението </a:t>
            </a:r>
            <a:r>
              <a:rPr lang="bg-BG" sz="2300" dirty="0"/>
              <a:t>на инотропни средства, вазоконстриктори или перкутанна </a:t>
            </a:r>
            <a:r>
              <a:rPr sz="2300" dirty="0"/>
              <a:t>MCS </a:t>
            </a:r>
            <a:r>
              <a:rPr lang="bg-BG" sz="2300" dirty="0"/>
              <a:t>за възстановяване на перфузията</a:t>
            </a:r>
            <a:r>
              <a:rPr sz="2300" dirty="0"/>
              <a:t>.</a:t>
            </a:r>
          </a:p>
          <a:p>
            <a:pPr algn="just">
              <a:spcBef>
                <a:spcPts val="500"/>
              </a:spcBef>
              <a:buChar char="▪"/>
            </a:pPr>
            <a:r>
              <a:rPr lang="bg-BG" sz="2300" dirty="0"/>
              <a:t>При тези пациенти типично се установява относителна хипотензия.</a:t>
            </a:r>
            <a:endParaRPr sz="2300" dirty="0"/>
          </a:p>
        </p:txBody>
      </p:sp>
      <p:graphicFrame>
        <p:nvGraphicFramePr>
          <p:cNvPr id="5" name="Table"/>
          <p:cNvGraphicFramePr/>
          <p:nvPr>
            <p:extLst>
              <p:ext uri="{D42A27DB-BD31-4B8C-83A1-F6EECF244321}">
                <p14:modId xmlns:p14="http://schemas.microsoft.com/office/powerpoint/2010/main" val="2724219500"/>
              </p:ext>
            </p:extLst>
          </p:nvPr>
        </p:nvGraphicFramePr>
        <p:xfrm>
          <a:off x="107504" y="2750901"/>
          <a:ext cx="8946994" cy="406247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808312"/>
                <a:gridCol w="2482921"/>
                <a:gridCol w="3655761"/>
              </a:tblGrid>
              <a:tr h="334708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b="1" dirty="0" err="1" smtClean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Клинично</a:t>
                      </a:r>
                      <a:r>
                        <a:rPr lang="bg-BG" sz="1600" b="1" dirty="0" smtClean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 и</a:t>
                      </a:r>
                      <a:r>
                        <a:rPr sz="1600" b="1" dirty="0" err="1" smtClean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зследване</a:t>
                      </a:r>
                      <a:endParaRPr sz="1600" b="1" dirty="0">
                        <a:solidFill>
                          <a:srgbClr val="FFFFFF"/>
                        </a:solidFill>
                        <a:uFillTx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b="1" dirty="0" err="1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Лабораторни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маркери</a:t>
                      </a:r>
                      <a:endParaRPr sz="1600" b="1" dirty="0">
                        <a:solidFill>
                          <a:srgbClr val="FFFFFF"/>
                        </a:solidFill>
                        <a:uFillTx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b="1" dirty="0" err="1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Кръвообращение</a:t>
                      </a:r>
                      <a:endParaRPr sz="1600" b="1" dirty="0">
                        <a:solidFill>
                          <a:srgbClr val="FFFFFF"/>
                        </a:solidFill>
                        <a:uFillTx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</a:tr>
              <a:tr h="503794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„Изглежда лошо</a:t>
                      </a:r>
                      <a:r>
                        <a:rPr lang="bg-BG" sz="1600" baseline="0" dirty="0" smtClean="0">
                          <a:uFillTx/>
                        </a:rPr>
                        <a:t>“</a:t>
                      </a: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baseline="0" dirty="0" smtClean="0">
                          <a:uFillTx/>
                        </a:rPr>
                        <a:t>Неспокоен, паника 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Серумен лактат</a:t>
                      </a: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≥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 </a:t>
                      </a:r>
                      <a:r>
                        <a:rPr lang="en-US" sz="1600" b="0" i="0" u="none" strike="noStrike" cap="none" spc="0" baseline="0" dirty="0" err="1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mmol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/l</a:t>
                      </a:r>
                      <a:endParaRPr sz="16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ru-RU" sz="1600" dirty="0" smtClean="0">
                          <a:uFillTx/>
                        </a:rPr>
                        <a:t>САКН &lt;</a:t>
                      </a:r>
                      <a:r>
                        <a:rPr lang="ru-RU" sz="1600" baseline="0" dirty="0" smtClean="0">
                          <a:uFillTx/>
                        </a:rPr>
                        <a:t> 90 или СрАКН &lt; 60 или с 30 mmHg под изходното. Прилагат се медикация/процедури за поддържането му. </a:t>
                      </a:r>
                      <a:endParaRPr lang="ru-RU"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</a:tr>
              <a:tr h="452367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Кожата е пепелява, петниста</a:t>
                      </a:r>
                      <a:r>
                        <a:rPr lang="bg-BG" sz="1600" baseline="0" dirty="0" smtClean="0">
                          <a:uFillTx/>
                        </a:rPr>
                        <a:t> и</a:t>
                      </a:r>
                      <a:r>
                        <a:rPr lang="bg-BG" sz="1600" dirty="0" smtClean="0">
                          <a:uFillTx/>
                        </a:rPr>
                        <a:t> тъмна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Креатинин х 2</a:t>
                      </a: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en-US" sz="1600" dirty="0" smtClean="0">
                          <a:uFillTx/>
                        </a:rPr>
                        <a:t>GFR</a:t>
                      </a:r>
                      <a:r>
                        <a:rPr lang="en-US" sz="1600" baseline="0" dirty="0" smtClean="0">
                          <a:uFillTx/>
                        </a:rPr>
                        <a:t> </a:t>
                      </a:r>
                      <a:r>
                        <a:rPr lang="bg-BG" sz="1600" baseline="0" dirty="0" smtClean="0">
                          <a:uFillTx/>
                        </a:rPr>
                        <a:t>намалена с над 50%</a:t>
                      </a:r>
                      <a:endParaRPr sz="16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СИ ≤ 2.2</a:t>
                      </a:r>
                      <a:endParaRPr sz="16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</a:tr>
              <a:tr h="503794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Обемно натоварване</a:t>
                      </a: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Хрипове</a:t>
                      </a:r>
                      <a:endParaRPr lang="en-US" sz="1600" dirty="0" smtClean="0">
                        <a:uFillTx/>
                      </a:endParaRP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en-US" sz="1600" dirty="0" err="1" smtClean="0">
                          <a:uFillTx/>
                        </a:rPr>
                        <a:t>Killip</a:t>
                      </a:r>
                      <a:r>
                        <a:rPr lang="en-US" sz="1600" dirty="0" smtClean="0">
                          <a:uFillTx/>
                        </a:rPr>
                        <a:t> </a:t>
                      </a:r>
                      <a:r>
                        <a:rPr lang="bg-BG" sz="1600" dirty="0" smtClean="0">
                          <a:uFillTx/>
                        </a:rPr>
                        <a:t>3 или</a:t>
                      </a:r>
                      <a:r>
                        <a:rPr lang="bg-BG" sz="1600" baseline="0" dirty="0" smtClean="0">
                          <a:uFillTx/>
                        </a:rPr>
                        <a:t> 4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Повишени стойности на ЧЕ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 sz="1800">
                          <a:uFillTx/>
                        </a:defRPr>
                      </a:pP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БКН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&gt; 15</a:t>
                      </a: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mmHg</a:t>
                      </a:r>
                      <a:endParaRPr lang="bg-BG" sz="1600" b="0" i="0" u="none" strike="noStrike" cap="none" spc="0" baseline="0" dirty="0" smtClean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</a:tr>
              <a:tr h="446278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Провеждана</a:t>
                      </a:r>
                      <a:r>
                        <a:rPr lang="en-US" sz="1600" dirty="0" smtClean="0">
                          <a:uFillTx/>
                        </a:rPr>
                        <a:t> </a:t>
                      </a:r>
                      <a:r>
                        <a:rPr lang="en-US" sz="1600" dirty="0" err="1" smtClean="0">
                          <a:uFillTx/>
                        </a:rPr>
                        <a:t>BiPAP</a:t>
                      </a:r>
                      <a:r>
                        <a:rPr lang="en-US" sz="1600" dirty="0" smtClean="0">
                          <a:uFillTx/>
                        </a:rPr>
                        <a:t> </a:t>
                      </a:r>
                      <a:r>
                        <a:rPr lang="bg-BG" sz="1600" dirty="0" smtClean="0">
                          <a:uFillTx/>
                        </a:rPr>
                        <a:t>или </a:t>
                      </a: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механична вентилация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Повишени</a:t>
                      </a:r>
                      <a:r>
                        <a:rPr lang="bg-BG" sz="1600" baseline="0" dirty="0" smtClean="0">
                          <a:uFillTx/>
                        </a:rPr>
                        <a:t> стойности на </a:t>
                      </a:r>
                      <a:r>
                        <a:rPr lang="tr-TR" sz="1600" baseline="0" dirty="0" smtClean="0">
                          <a:uFillTx/>
                        </a:rPr>
                        <a:t>BNP</a:t>
                      </a:r>
                      <a:endParaRPr lang="tr-TR" sz="1600" dirty="0" smtClean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 sz="1800">
                          <a:uFillTx/>
                        </a:defRPr>
                      </a:pP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RAP/CVP ≥ 0.8</a:t>
                      </a:r>
                      <a:endParaRPr lang="bg-BG" sz="1600" b="0" i="0" u="none" strike="noStrike" cap="none" spc="0" baseline="0" dirty="0" smtClean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</a:tr>
              <a:tr h="335862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Студена</a:t>
                      </a:r>
                      <a:r>
                        <a:rPr lang="bg-BG" sz="1600" baseline="0" dirty="0" smtClean="0">
                          <a:uFillTx/>
                        </a:rPr>
                        <a:t>  лепкава кожа</a:t>
                      </a:r>
                      <a:endParaRPr lang="en-US" sz="1600" baseline="0" dirty="0" smtClean="0">
                        <a:uFillTx/>
                      </a:endParaRP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baseline="0" dirty="0" smtClean="0">
                          <a:uFillTx/>
                        </a:rPr>
                        <a:t>Диуреза &lt; 30 </a:t>
                      </a:r>
                      <a:r>
                        <a:rPr lang="en-US" sz="1600" baseline="0" dirty="0" smtClean="0">
                          <a:uFillTx/>
                        </a:rPr>
                        <a:t>ml/h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 sz="1800">
                          <a:uFillTx/>
                        </a:defRPr>
                      </a:pPr>
                      <a:endParaRPr lang="tr-TR" sz="1600" b="1" dirty="0" smtClean="0">
                        <a:solidFill>
                          <a:srgbClr val="FF0000"/>
                        </a:solidFill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PAPI &lt; 1.85</a:t>
                      </a:r>
                    </a:p>
                  </a:txBody>
                  <a:tcPr marL="0" marR="0" marT="0" marB="0" anchor="ctr" horzOverflow="overflow"/>
                </a:tc>
              </a:tr>
              <a:tr h="557847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Остро настъпващи степенни нарушения в съзнанието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tr-TR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CPO ≤ 0.6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616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1"/>
          <p:cNvSpPr txBox="1">
            <a:spLocks noGrp="1"/>
          </p:cNvSpPr>
          <p:nvPr>
            <p:ph type="title"/>
          </p:nvPr>
        </p:nvSpPr>
        <p:spPr>
          <a:xfrm>
            <a:off x="89502" y="44624"/>
            <a:ext cx="8048718" cy="132556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rPr lang="bg-BG" dirty="0">
                <a:effectLst>
                  <a:outerShdw blurRad="38100" dist="38100" dir="2700000" rotWithShape="0">
                    <a:srgbClr val="FFFFFF"/>
                  </a:outerShdw>
                </a:effectLst>
              </a:rPr>
              <a:t>Стадий</a:t>
            </a:r>
            <a:r>
              <a:rPr dirty="0">
                <a:effectLst>
                  <a:outerShdw blurRad="38100" dist="38100" dir="2700000" rotWithShape="0">
                    <a:srgbClr val="FFFFFF"/>
                  </a:outerShdw>
                </a:effectLst>
              </a:rPr>
              <a:t> D: </a:t>
            </a:r>
            <a:r>
              <a:rPr lang="bg-BG" dirty="0">
                <a:effectLst>
                  <a:outerShdw blurRad="38100" dist="38100" dir="2700000" rotWithShape="0">
                    <a:srgbClr val="FFFFFF"/>
                  </a:outerShdw>
                </a:effectLst>
              </a:rPr>
              <a:t>Влошаване</a:t>
            </a:r>
            <a:endParaRPr dirty="0">
              <a:effectLst>
                <a:outerShdw blurRad="38100" dist="38100" dir="2700000" rotWithShape="0">
                  <a:srgbClr val="FFFFFF"/>
                </a:outerShdw>
              </a:effectLst>
            </a:endParaRPr>
          </a:p>
        </p:txBody>
      </p:sp>
      <p:sp>
        <p:nvSpPr>
          <p:cNvPr id="193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51520" y="980728"/>
            <a:ext cx="8280920" cy="31172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pPr algn="just">
              <a:spcBef>
                <a:spcPts val="500"/>
              </a:spcBef>
              <a:buChar char="▪"/>
            </a:pPr>
            <a:r>
              <a:rPr lang="bg-BG" sz="2400" dirty="0"/>
              <a:t>Пациент, подобен на С, но тенденция към влошаване</a:t>
            </a:r>
            <a:r>
              <a:rPr sz="2400" dirty="0"/>
              <a:t>.</a:t>
            </a:r>
          </a:p>
          <a:p>
            <a:pPr algn="just">
              <a:spcBef>
                <a:spcPts val="500"/>
              </a:spcBef>
              <a:buChar char="▪"/>
            </a:pPr>
            <a:r>
              <a:rPr lang="bg-BG" sz="2400" dirty="0"/>
              <a:t>При тези пациенти е налице </a:t>
            </a:r>
            <a:r>
              <a:rPr lang="bg-BG" sz="2400" b="1" i="1" dirty="0"/>
              <a:t>невъзможност за отговор на началните интервенции</a:t>
            </a:r>
            <a:r>
              <a:rPr lang="bg-BG" sz="2400" dirty="0"/>
              <a:t>.</a:t>
            </a:r>
            <a:endParaRPr sz="2400" dirty="0"/>
          </a:p>
        </p:txBody>
      </p:sp>
      <p:graphicFrame>
        <p:nvGraphicFramePr>
          <p:cNvPr id="5" name="Table"/>
          <p:cNvGraphicFramePr/>
          <p:nvPr>
            <p:extLst>
              <p:ext uri="{D42A27DB-BD31-4B8C-83A1-F6EECF244321}">
                <p14:modId xmlns:p14="http://schemas.microsoft.com/office/powerpoint/2010/main" val="593292111"/>
              </p:ext>
            </p:extLst>
          </p:nvPr>
        </p:nvGraphicFramePr>
        <p:xfrm>
          <a:off x="107504" y="2454223"/>
          <a:ext cx="8946994" cy="435915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256780"/>
                <a:gridCol w="2467258"/>
                <a:gridCol w="3222956"/>
              </a:tblGrid>
              <a:tr h="337326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b="1" dirty="0" err="1" smtClean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Клинично</a:t>
                      </a:r>
                      <a:r>
                        <a:rPr lang="bg-BG" sz="1600" b="1" dirty="0" smtClean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 и</a:t>
                      </a:r>
                      <a:r>
                        <a:rPr sz="1600" b="1" dirty="0" err="1" smtClean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зследване</a:t>
                      </a:r>
                      <a:endParaRPr sz="1600" b="1" dirty="0">
                        <a:solidFill>
                          <a:srgbClr val="FFFFFF"/>
                        </a:solidFill>
                        <a:uFillTx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b="1" dirty="0" err="1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Лабораторни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маркери</a:t>
                      </a:r>
                      <a:endParaRPr sz="1600" b="1" dirty="0">
                        <a:solidFill>
                          <a:srgbClr val="FFFFFF"/>
                        </a:solidFill>
                        <a:uFillTx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b="1" dirty="0" err="1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Кръвообращение</a:t>
                      </a:r>
                      <a:endParaRPr sz="1600" b="1" dirty="0">
                        <a:solidFill>
                          <a:srgbClr val="FFFFFF"/>
                        </a:solidFill>
                        <a:uFillTx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</a:tr>
              <a:tr h="941692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„Изглежда лошо</a:t>
                      </a:r>
                      <a:r>
                        <a:rPr lang="bg-BG" sz="1600" baseline="0" dirty="0" smtClean="0">
                          <a:uFillTx/>
                        </a:rPr>
                        <a:t>“</a:t>
                      </a: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baseline="0" dirty="0" smtClean="0">
                          <a:uFillTx/>
                        </a:rPr>
                        <a:t>Неспокоен, паника 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Серумен лактат</a:t>
                      </a: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≥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 </a:t>
                      </a:r>
                      <a:r>
                        <a:rPr lang="en-US" sz="1600" b="0" i="0" u="none" strike="noStrike" cap="none" spc="0" baseline="0" dirty="0" err="1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mmol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/l</a:t>
                      </a:r>
                      <a:endParaRPr sz="16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ru-RU" sz="1600" dirty="0" smtClean="0">
                          <a:uFillTx/>
                        </a:rPr>
                        <a:t>САКН &lt;</a:t>
                      </a:r>
                      <a:r>
                        <a:rPr lang="ru-RU" sz="1600" baseline="0" dirty="0" smtClean="0">
                          <a:uFillTx/>
                        </a:rPr>
                        <a:t> 90 или СрАКН &lt; 60 или с 30 mmHg под изходното. Прилагат се медикация/процедури за поддържането му. </a:t>
                      </a:r>
                      <a:endParaRPr lang="ru-RU"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</a:tr>
              <a:tr h="577431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Кожата е пепелява, петниста</a:t>
                      </a:r>
                      <a:r>
                        <a:rPr lang="bg-BG" sz="1600" baseline="0" dirty="0" smtClean="0">
                          <a:uFillTx/>
                        </a:rPr>
                        <a:t> и</a:t>
                      </a:r>
                      <a:r>
                        <a:rPr lang="bg-BG" sz="1600" dirty="0" smtClean="0">
                          <a:uFillTx/>
                        </a:rPr>
                        <a:t> тъмна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Креатинин х 2</a:t>
                      </a: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en-US" sz="1600" dirty="0" smtClean="0">
                          <a:uFillTx/>
                        </a:rPr>
                        <a:t>GFR</a:t>
                      </a:r>
                      <a:r>
                        <a:rPr lang="en-US" sz="1600" baseline="0" dirty="0" smtClean="0">
                          <a:uFillTx/>
                        </a:rPr>
                        <a:t> </a:t>
                      </a:r>
                      <a:r>
                        <a:rPr lang="bg-BG" sz="1600" baseline="0" dirty="0" smtClean="0">
                          <a:uFillTx/>
                        </a:rPr>
                        <a:t>намалена с над 50%</a:t>
                      </a:r>
                      <a:endParaRPr sz="16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СИ ≤ 2.2</a:t>
                      </a:r>
                      <a:endParaRPr sz="16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</a:tr>
              <a:tr h="706269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Обемно натоварване</a:t>
                      </a: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Хрипове</a:t>
                      </a:r>
                      <a:endParaRPr lang="en-US" sz="1600" dirty="0" smtClean="0">
                        <a:uFillTx/>
                      </a:endParaRP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en-US" sz="1600" dirty="0" err="1" smtClean="0">
                          <a:uFillTx/>
                        </a:rPr>
                        <a:t>Killip</a:t>
                      </a:r>
                      <a:r>
                        <a:rPr lang="bg-BG" sz="1600" baseline="0" dirty="0" smtClean="0">
                          <a:uFillTx/>
                        </a:rPr>
                        <a:t> 3 или 4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Повишени стойности на ЧЕ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 sz="1800">
                          <a:uFillTx/>
                        </a:defRPr>
                      </a:pP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БКН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&gt; 15</a:t>
                      </a: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mmHg</a:t>
                      </a:r>
                      <a:endParaRPr lang="bg-BG" sz="1600" b="0" i="0" u="none" strike="noStrike" cap="none" spc="0" baseline="0" dirty="0" smtClean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</a:tr>
              <a:tr h="476403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Провеждана</a:t>
                      </a:r>
                      <a:r>
                        <a:rPr lang="en-US" sz="1600" dirty="0" smtClean="0">
                          <a:uFillTx/>
                        </a:rPr>
                        <a:t> </a:t>
                      </a:r>
                      <a:r>
                        <a:rPr lang="en-US" sz="1600" dirty="0" err="1" smtClean="0">
                          <a:uFillTx/>
                        </a:rPr>
                        <a:t>BiPAP</a:t>
                      </a:r>
                      <a:r>
                        <a:rPr lang="en-US" sz="1600" dirty="0" smtClean="0">
                          <a:uFillTx/>
                        </a:rPr>
                        <a:t> </a:t>
                      </a:r>
                      <a:r>
                        <a:rPr lang="bg-BG" sz="1600" dirty="0" smtClean="0">
                          <a:uFillTx/>
                        </a:rPr>
                        <a:t>или </a:t>
                      </a: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механична вентилация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Повишени</a:t>
                      </a:r>
                      <a:r>
                        <a:rPr lang="bg-BG" sz="1600" baseline="0" dirty="0" smtClean="0">
                          <a:uFillTx/>
                        </a:rPr>
                        <a:t> стойности на </a:t>
                      </a:r>
                      <a:r>
                        <a:rPr lang="tr-TR" sz="1600" baseline="0" dirty="0" smtClean="0">
                          <a:uFillTx/>
                        </a:rPr>
                        <a:t>BNP</a:t>
                      </a:r>
                      <a:endParaRPr lang="tr-TR" sz="1600" dirty="0" smtClean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 sz="1800">
                          <a:uFillTx/>
                        </a:defRPr>
                      </a:pP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НДП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/</a:t>
                      </a: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ЦВН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≥ 0.8</a:t>
                      </a:r>
                      <a:endParaRPr lang="bg-BG" sz="1600" b="0" i="0" u="none" strike="noStrike" cap="none" spc="0" baseline="0" dirty="0" smtClean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</a:tr>
              <a:tr h="475011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Студена</a:t>
                      </a:r>
                      <a:r>
                        <a:rPr lang="bg-BG" sz="1600" baseline="0" dirty="0" smtClean="0">
                          <a:uFillTx/>
                        </a:rPr>
                        <a:t>  лепкава кожа</a:t>
                      </a:r>
                      <a:endParaRPr lang="en-US" sz="1600" baseline="0" dirty="0" smtClean="0">
                        <a:uFillTx/>
                      </a:endParaRP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baseline="0" dirty="0" smtClean="0">
                          <a:uFillTx/>
                        </a:rPr>
                        <a:t>Диуреза &lt; 30 </a:t>
                      </a:r>
                      <a:r>
                        <a:rPr lang="en-US" sz="1600" baseline="0" dirty="0" smtClean="0">
                          <a:uFillTx/>
                        </a:rPr>
                        <a:t>ml/h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 sz="1800">
                          <a:uFillTx/>
                        </a:defRPr>
                      </a:pPr>
                      <a:r>
                        <a:rPr lang="bg-BG" sz="1600" b="1" dirty="0" smtClean="0">
                          <a:solidFill>
                            <a:srgbClr val="FF0000"/>
                          </a:solidFill>
                          <a:uFillTx/>
                        </a:rPr>
                        <a:t>ВЛОШАВАНЕ</a:t>
                      </a:r>
                      <a:endParaRPr lang="tr-TR" sz="1600" b="1" dirty="0" smtClean="0">
                        <a:solidFill>
                          <a:srgbClr val="FF0000"/>
                        </a:solidFill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PAPI &lt; 1.85</a:t>
                      </a: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CPO ≤ 0.6</a:t>
                      </a:r>
                      <a:endParaRPr lang="bg-BG" sz="16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</a:tr>
              <a:tr h="518316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Остро настъпващи степенни нарушения в съзнанието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Вазоконстриктори или 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MCS</a:t>
                      </a: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за поддържане на перфузията</a:t>
                      </a:r>
                      <a:endParaRPr sz="16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222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1"/>
          <p:cNvSpPr txBox="1">
            <a:spLocks noGrp="1"/>
          </p:cNvSpPr>
          <p:nvPr>
            <p:ph type="title"/>
          </p:nvPr>
        </p:nvSpPr>
        <p:spPr>
          <a:xfrm>
            <a:off x="323528" y="44624"/>
            <a:ext cx="7886700" cy="132556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rPr lang="bg-BG" dirty="0">
                <a:effectLst>
                  <a:outerShdw blurRad="38100" dist="38100" dir="2700000" rotWithShape="0">
                    <a:srgbClr val="FFFFFF"/>
                  </a:outerShdw>
                </a:effectLst>
              </a:rPr>
              <a:t>Стадий</a:t>
            </a:r>
            <a:r>
              <a:rPr dirty="0">
                <a:effectLst>
                  <a:outerShdw blurRad="38100" dist="38100" dir="2700000" rotWithShape="0">
                    <a:srgbClr val="FFFFFF"/>
                  </a:outerShdw>
                </a:effectLst>
              </a:rPr>
              <a:t> E: </a:t>
            </a:r>
            <a:r>
              <a:rPr lang="bg-BG" dirty="0">
                <a:effectLst>
                  <a:outerShdw blurRad="38100" dist="38100" dir="2700000" rotWithShape="0">
                    <a:srgbClr val="FFFFFF"/>
                  </a:outerShdw>
                </a:effectLst>
              </a:rPr>
              <a:t>Екстремен</a:t>
            </a:r>
            <a:endParaRPr dirty="0">
              <a:effectLst>
                <a:outerShdw blurRad="38100" dist="38100" dir="2700000" rotWithShape="0">
                  <a:srgbClr val="FFFFFF"/>
                </a:outerShdw>
              </a:effectLst>
            </a:endParaRPr>
          </a:p>
        </p:txBody>
      </p:sp>
      <p:sp>
        <p:nvSpPr>
          <p:cNvPr id="197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23528" y="1340768"/>
            <a:ext cx="8424936" cy="2901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>
                <a:uFillTx/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bg-BG" sz="240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Пациент със спиране на сърцето, на който е проведена КПР или поставен на ЕКМО</a:t>
            </a:r>
            <a:r>
              <a:rPr sz="240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>
                <a:uFillTx/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bg-BG" sz="2400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Алтернативно подпомаган с множество интервенции.</a:t>
            </a:r>
            <a:endParaRPr sz="240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"/>
          <p:cNvGraphicFramePr/>
          <p:nvPr>
            <p:extLst>
              <p:ext uri="{D42A27DB-BD31-4B8C-83A1-F6EECF244321}">
                <p14:modId xmlns:p14="http://schemas.microsoft.com/office/powerpoint/2010/main" val="2570198200"/>
              </p:ext>
            </p:extLst>
          </p:nvPr>
        </p:nvGraphicFramePr>
        <p:xfrm>
          <a:off x="179513" y="3348904"/>
          <a:ext cx="8856475" cy="332045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952327"/>
                <a:gridCol w="2880320"/>
                <a:gridCol w="3023828"/>
              </a:tblGrid>
              <a:tr h="44105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b="1" dirty="0" err="1" smtClean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Клинично</a:t>
                      </a:r>
                      <a:r>
                        <a:rPr lang="bg-BG" sz="1600" b="1" dirty="0" smtClean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 и</a:t>
                      </a:r>
                      <a:r>
                        <a:rPr sz="1600" b="1" dirty="0" err="1" smtClean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зследване</a:t>
                      </a:r>
                      <a:endParaRPr sz="1600" b="1" dirty="0">
                        <a:solidFill>
                          <a:srgbClr val="FFFFFF"/>
                        </a:solidFill>
                        <a:uFillTx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b="1" dirty="0" err="1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Лабораторни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маркери</a:t>
                      </a:r>
                      <a:endParaRPr sz="1600" b="1" dirty="0">
                        <a:solidFill>
                          <a:srgbClr val="FFFFFF"/>
                        </a:solidFill>
                        <a:uFillTx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1600" b="1" dirty="0" err="1">
                          <a:solidFill>
                            <a:srgbClr val="FFFFFF"/>
                          </a:solidFill>
                          <a:uFillTx/>
                          <a:sym typeface="Helvetica"/>
                        </a:rPr>
                        <a:t>Кръвообращение</a:t>
                      </a:r>
                      <a:endParaRPr sz="1600" b="1" dirty="0">
                        <a:solidFill>
                          <a:srgbClr val="FFFFFF"/>
                        </a:solidFill>
                        <a:uFillTx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</a:tr>
              <a:tr h="695907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„Опитва</a:t>
                      </a:r>
                      <a:r>
                        <a:rPr lang="bg-BG" sz="1600" baseline="0" dirty="0" smtClean="0">
                          <a:uFillTx/>
                        </a:rPr>
                        <a:t> се да умре“ 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Серумен лактат</a:t>
                      </a: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≥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5</a:t>
                      </a: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spc="0" baseline="0" dirty="0" err="1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mmol</a:t>
                      </a:r>
                      <a:r>
                        <a:rPr lang="en-US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/l</a:t>
                      </a:r>
                      <a:endParaRPr sz="16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Липсва</a:t>
                      </a:r>
                      <a:r>
                        <a:rPr lang="bg-BG" sz="1600" baseline="0" dirty="0" smtClean="0">
                          <a:uFillTx/>
                        </a:rPr>
                        <a:t> АКН, ако не се провежда КПР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</a:tr>
              <a:tr h="608948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Сърдечен</a:t>
                      </a:r>
                      <a:r>
                        <a:rPr lang="bg-BG" sz="1600" baseline="0" dirty="0" smtClean="0">
                          <a:uFillTx/>
                        </a:rPr>
                        <a:t> колапс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Арте</a:t>
                      </a: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риално рН</a:t>
                      </a: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≤ 7.2</a:t>
                      </a:r>
                      <a:endParaRPr sz="16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БЕА или </a:t>
                      </a: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неподатливи </a:t>
                      </a:r>
                      <a:r>
                        <a:rPr lang="en-US" sz="1600" dirty="0" smtClean="0">
                          <a:uFillTx/>
                        </a:rPr>
                        <a:t>KT/KM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</a:tr>
              <a:tr h="513973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Провеждана </a:t>
                      </a: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механична вентилация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Повишени</a:t>
                      </a:r>
                      <a:r>
                        <a:rPr lang="bg-BG" sz="1600" baseline="0" dirty="0" smtClean="0">
                          <a:uFillTx/>
                        </a:rPr>
                        <a:t> стойности на ЧЕ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Хипотензия, въпреки максималното подпомагане</a:t>
                      </a:r>
                    </a:p>
                  </a:txBody>
                  <a:tcPr marL="0" marR="0" marT="0" marB="0" anchor="ctr" horzOverflow="overflow"/>
                </a:tc>
              </a:tr>
              <a:tr h="513973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Провеждана</a:t>
                      </a:r>
                      <a:r>
                        <a:rPr lang="bg-BG" sz="1600" baseline="0" dirty="0" smtClean="0">
                          <a:uFillTx/>
                        </a:rPr>
                        <a:t> </a:t>
                      </a:r>
                      <a:r>
                        <a:rPr lang="en-US" sz="1600" dirty="0" err="1" smtClean="0">
                          <a:uFillTx/>
                        </a:rPr>
                        <a:t>BiPAP</a:t>
                      </a:r>
                      <a:r>
                        <a:rPr lang="en-US" sz="1600" baseline="0" dirty="0" smtClean="0">
                          <a:uFillTx/>
                        </a:rPr>
                        <a:t> </a:t>
                      </a:r>
                      <a:r>
                        <a:rPr lang="bg-BG" sz="1600" baseline="0" dirty="0" smtClean="0">
                          <a:uFillTx/>
                        </a:rPr>
                        <a:t>или</a:t>
                      </a: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baseline="0" dirty="0" smtClean="0">
                          <a:uFillTx/>
                        </a:rPr>
                        <a:t>механична венитлация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Повишени</a:t>
                      </a:r>
                      <a:r>
                        <a:rPr lang="bg-BG" sz="1600" baseline="0" dirty="0" smtClean="0">
                          <a:uFillTx/>
                        </a:rPr>
                        <a:t> стойности на </a:t>
                      </a:r>
                      <a:r>
                        <a:rPr lang="tr-TR" sz="1600" baseline="0" dirty="0" smtClean="0">
                          <a:uFillTx/>
                        </a:rPr>
                        <a:t>BNP</a:t>
                      </a:r>
                      <a:endParaRPr lang="tr-TR" sz="1600" dirty="0" smtClean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endParaRPr lang="bg-BG"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</a:tr>
              <a:tr h="546605"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Дефибрилация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Няма време</a:t>
                      </a:r>
                    </a:p>
                    <a:p>
                      <a:pPr algn="ctr">
                        <a:defRPr sz="1800">
                          <a:uFillTx/>
                        </a:defRPr>
                      </a:pPr>
                      <a:r>
                        <a:rPr lang="bg-BG" sz="1600" dirty="0" smtClean="0">
                          <a:uFillTx/>
                        </a:rPr>
                        <a:t>за проследяване </a:t>
                      </a: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uFillTx/>
                        </a:defRPr>
                      </a:pPr>
                      <a:endParaRPr sz="1600" dirty="0">
                        <a:uFillTx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899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455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321565" y="0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rPr dirty="0" err="1"/>
              <a:t>Класификация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SCAI</a:t>
            </a:r>
          </a:p>
        </p:txBody>
      </p:sp>
      <p:sp>
        <p:nvSpPr>
          <p:cNvPr id="456" name="Straight Connector 21"/>
          <p:cNvSpPr/>
          <p:nvPr/>
        </p:nvSpPr>
        <p:spPr>
          <a:xfrm flipH="1" flipV="1">
            <a:off x="3635896" y="3356991"/>
            <a:ext cx="3919166" cy="1"/>
          </a:xfrm>
          <a:prstGeom prst="line">
            <a:avLst/>
          </a:prstGeom>
          <a:ln w="82550">
            <a:solidFill>
              <a:srgbClr val="00B0F0"/>
            </a:solidFill>
            <a:head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7" name="Straight Connector 22"/>
          <p:cNvSpPr/>
          <p:nvPr/>
        </p:nvSpPr>
        <p:spPr>
          <a:xfrm flipH="1" flipV="1">
            <a:off x="3491880" y="1556791"/>
            <a:ext cx="4086846" cy="1"/>
          </a:xfrm>
          <a:prstGeom prst="line">
            <a:avLst/>
          </a:prstGeom>
          <a:ln w="82550">
            <a:solidFill>
              <a:srgbClr val="FF0000"/>
            </a:solidFill>
            <a:head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8" name="Straight Connector 23"/>
          <p:cNvSpPr/>
          <p:nvPr/>
        </p:nvSpPr>
        <p:spPr>
          <a:xfrm flipH="1">
            <a:off x="3707905" y="2446531"/>
            <a:ext cx="3870822" cy="2"/>
          </a:xfrm>
          <a:prstGeom prst="line">
            <a:avLst/>
          </a:prstGeom>
          <a:ln w="82550">
            <a:solidFill>
              <a:srgbClr val="CCCCCC"/>
            </a:solidFill>
            <a:head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9" name="Straight Connector 24"/>
          <p:cNvSpPr/>
          <p:nvPr/>
        </p:nvSpPr>
        <p:spPr>
          <a:xfrm flipH="1" flipV="1">
            <a:off x="4752019" y="4365104"/>
            <a:ext cx="2909619" cy="1"/>
          </a:xfrm>
          <a:prstGeom prst="line">
            <a:avLst/>
          </a:prstGeom>
          <a:ln w="82550">
            <a:solidFill>
              <a:srgbClr val="0070C0"/>
            </a:solidFill>
            <a:head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0" name="Trapezoid 18"/>
          <p:cNvSpPr/>
          <p:nvPr/>
        </p:nvSpPr>
        <p:spPr>
          <a:xfrm>
            <a:off x="539551" y="5238491"/>
            <a:ext cx="5544617" cy="1244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382" y="0"/>
                </a:lnTo>
                <a:lnTo>
                  <a:pt x="19218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2060"/>
          </a:solidFill>
          <a:ln w="25400">
            <a:solidFill>
              <a:srgbClr val="5D41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9933"/>
                </a:solidFill>
              </a:defRPr>
            </a:pPr>
            <a:endParaRPr/>
          </a:p>
        </p:txBody>
      </p:sp>
      <p:grpSp>
        <p:nvGrpSpPr>
          <p:cNvPr id="463" name="Trapezoid 26"/>
          <p:cNvGrpSpPr/>
          <p:nvPr/>
        </p:nvGrpSpPr>
        <p:grpSpPr>
          <a:xfrm>
            <a:off x="1187624" y="3912334"/>
            <a:ext cx="4176464" cy="1244859"/>
            <a:chOff x="0" y="0"/>
            <a:chExt cx="4176462" cy="1244858"/>
          </a:xfrm>
        </p:grpSpPr>
        <p:sp>
          <p:nvSpPr>
            <p:cNvPr id="461" name="Shape"/>
            <p:cNvSpPr/>
            <p:nvPr/>
          </p:nvSpPr>
          <p:spPr>
            <a:xfrm>
              <a:off x="0" y="-1"/>
              <a:ext cx="4176464" cy="124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880" y="0"/>
                  </a:lnTo>
                  <a:lnTo>
                    <a:pt x="1872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70C0"/>
            </a:solidFill>
            <a:ln w="25400" cap="flat">
              <a:solidFill>
                <a:srgbClr val="5D41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600">
                  <a:ln w="18415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62" name="B"/>
            <p:cNvSpPr txBox="1"/>
            <p:nvPr/>
          </p:nvSpPr>
          <p:spPr>
            <a:xfrm>
              <a:off x="416970" y="163148"/>
              <a:ext cx="3342523" cy="1029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600">
                  <a:ln w="18415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</a:defRPr>
              </a:lvl1pPr>
            </a:lstStyle>
            <a:p>
              <a:r>
                <a:t>B</a:t>
              </a:r>
            </a:p>
          </p:txBody>
        </p:sp>
      </p:grpSp>
      <p:grpSp>
        <p:nvGrpSpPr>
          <p:cNvPr id="466" name="Trapezoid 27"/>
          <p:cNvGrpSpPr/>
          <p:nvPr/>
        </p:nvGrpSpPr>
        <p:grpSpPr>
          <a:xfrm>
            <a:off x="1835695" y="2878578"/>
            <a:ext cx="2916326" cy="910462"/>
            <a:chOff x="0" y="0"/>
            <a:chExt cx="2916324" cy="910460"/>
          </a:xfrm>
        </p:grpSpPr>
        <p:sp>
          <p:nvSpPr>
            <p:cNvPr id="464" name="Shape"/>
            <p:cNvSpPr/>
            <p:nvPr/>
          </p:nvSpPr>
          <p:spPr>
            <a:xfrm>
              <a:off x="-1" y="0"/>
              <a:ext cx="2916325" cy="910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017" y="0"/>
                  </a:lnTo>
                  <a:lnTo>
                    <a:pt x="18583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B0F0"/>
            </a:solidFill>
            <a:ln w="25400" cap="flat">
              <a:solidFill>
                <a:srgbClr val="5D41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ln w="18415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65" name="C"/>
            <p:cNvSpPr txBox="1"/>
            <p:nvPr/>
          </p:nvSpPr>
          <p:spPr>
            <a:xfrm>
              <a:off x="317243" y="174454"/>
              <a:ext cx="2281838" cy="646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ln w="18415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</a:defRPr>
              </a:lvl1pPr>
            </a:lstStyle>
            <a:p>
              <a:r>
                <a:t>C</a:t>
              </a:r>
            </a:p>
          </p:txBody>
        </p:sp>
      </p:grpSp>
      <p:sp>
        <p:nvSpPr>
          <p:cNvPr id="467" name="Trapezoid 28"/>
          <p:cNvSpPr/>
          <p:nvPr/>
        </p:nvSpPr>
        <p:spPr>
          <a:xfrm>
            <a:off x="2375755" y="2112134"/>
            <a:ext cx="1908213" cy="668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850" y="0"/>
                </a:lnTo>
                <a:lnTo>
                  <a:pt x="1775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CCCCC"/>
          </a:solidFill>
          <a:ln w="25400">
            <a:solidFill>
              <a:srgbClr val="5D4100"/>
            </a:solidFill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002060"/>
                </a:solidFill>
              </a:defRPr>
            </a:pPr>
            <a:endParaRPr/>
          </a:p>
        </p:txBody>
      </p:sp>
      <p:sp>
        <p:nvSpPr>
          <p:cNvPr id="468" name="Isosceles Triangle 19"/>
          <p:cNvSpPr/>
          <p:nvPr/>
        </p:nvSpPr>
        <p:spPr>
          <a:xfrm>
            <a:off x="2824819" y="1124744"/>
            <a:ext cx="1027101" cy="864097"/>
          </a:xfrm>
          <a:prstGeom prst="triangle">
            <a:avLst/>
          </a:prstGeom>
          <a:solidFill>
            <a:srgbClr val="FF0000"/>
          </a:solidFill>
          <a:ln w="25400">
            <a:solidFill>
              <a:srgbClr val="5D41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9933"/>
                </a:solidFill>
              </a:defRPr>
            </a:pPr>
            <a:endParaRPr/>
          </a:p>
        </p:txBody>
      </p:sp>
      <p:sp>
        <p:nvSpPr>
          <p:cNvPr id="469" name="Straight Connector 31"/>
          <p:cNvSpPr/>
          <p:nvPr/>
        </p:nvSpPr>
        <p:spPr>
          <a:xfrm flipH="1" flipV="1">
            <a:off x="4355975" y="5860920"/>
            <a:ext cx="3343103" cy="1"/>
          </a:xfrm>
          <a:prstGeom prst="line">
            <a:avLst/>
          </a:prstGeom>
          <a:ln w="82550">
            <a:solidFill>
              <a:srgbClr val="002060"/>
            </a:solidFill>
            <a:head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0" name="Rectangle 20"/>
          <p:cNvSpPr txBox="1"/>
          <p:nvPr/>
        </p:nvSpPr>
        <p:spPr>
          <a:xfrm>
            <a:off x="6228663" y="5352029"/>
            <a:ext cx="1426479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002060"/>
                </a:solidFill>
              </a:defRPr>
            </a:lvl1pPr>
          </a:lstStyle>
          <a:p>
            <a:r>
              <a:t>А В Риск</a:t>
            </a:r>
          </a:p>
        </p:txBody>
      </p:sp>
      <p:sp>
        <p:nvSpPr>
          <p:cNvPr id="471" name="Rectangle 33"/>
          <p:cNvSpPr txBox="1"/>
          <p:nvPr/>
        </p:nvSpPr>
        <p:spPr>
          <a:xfrm>
            <a:off x="5936525" y="3903438"/>
            <a:ext cx="168067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t>В Начален</a:t>
            </a:r>
          </a:p>
        </p:txBody>
      </p:sp>
      <p:sp>
        <p:nvSpPr>
          <p:cNvPr id="472" name="Rectangle 34"/>
          <p:cNvSpPr txBox="1"/>
          <p:nvPr/>
        </p:nvSpPr>
        <p:spPr>
          <a:xfrm>
            <a:off x="5302311" y="2849621"/>
            <a:ext cx="216689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00B0F0"/>
                </a:solidFill>
              </a:defRPr>
            </a:lvl1pPr>
          </a:lstStyle>
          <a:p>
            <a:r>
              <a:t>С Класически</a:t>
            </a:r>
          </a:p>
        </p:txBody>
      </p:sp>
      <p:sp>
        <p:nvSpPr>
          <p:cNvPr id="473" name="Rectangle 35"/>
          <p:cNvSpPr txBox="1"/>
          <p:nvPr/>
        </p:nvSpPr>
        <p:spPr>
          <a:xfrm>
            <a:off x="5075390" y="1988840"/>
            <a:ext cx="2462174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 b="1">
                <a:solidFill>
                  <a:srgbClr val="002060"/>
                </a:solidFill>
              </a:defRPr>
            </a:pPr>
            <a:r>
              <a:t>D Влошаващ се</a:t>
            </a:r>
          </a:p>
        </p:txBody>
      </p:sp>
      <p:sp>
        <p:nvSpPr>
          <p:cNvPr id="474" name="Rectangle 40"/>
          <p:cNvSpPr txBox="1"/>
          <p:nvPr/>
        </p:nvSpPr>
        <p:spPr>
          <a:xfrm>
            <a:off x="5549880" y="1091394"/>
            <a:ext cx="1993514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t>Е Екстремен</a:t>
            </a:r>
          </a:p>
        </p:txBody>
      </p:sp>
      <p:sp>
        <p:nvSpPr>
          <p:cNvPr id="475" name="Rectangle 1"/>
          <p:cNvSpPr txBox="1"/>
          <p:nvPr/>
        </p:nvSpPr>
        <p:spPr>
          <a:xfrm>
            <a:off x="2869072" y="5148684"/>
            <a:ext cx="849572" cy="1350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800">
                <a:ln w="1841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t>A</a:t>
            </a:r>
          </a:p>
        </p:txBody>
      </p:sp>
      <p:sp>
        <p:nvSpPr>
          <p:cNvPr id="476" name="Rectangle 2"/>
          <p:cNvSpPr txBox="1"/>
          <p:nvPr/>
        </p:nvSpPr>
        <p:spPr>
          <a:xfrm>
            <a:off x="3148345" y="2132856"/>
            <a:ext cx="434317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ln w="1841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t>D</a:t>
            </a:r>
          </a:p>
        </p:txBody>
      </p:sp>
      <p:sp>
        <p:nvSpPr>
          <p:cNvPr id="477" name="Rectangle 25"/>
          <p:cNvSpPr txBox="1"/>
          <p:nvPr/>
        </p:nvSpPr>
        <p:spPr>
          <a:xfrm>
            <a:off x="3172935" y="1342509"/>
            <a:ext cx="341324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>
                <a:ln w="1841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1270151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77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99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Детерминанти на кардиогенния шок</a:t>
            </a:r>
          </a:p>
        </p:txBody>
      </p:sp>
      <p:sp>
        <p:nvSpPr>
          <p:cNvPr id="200" name="Rectangle 3"/>
          <p:cNvSpPr txBox="1">
            <a:spLocks noGrp="1"/>
          </p:cNvSpPr>
          <p:nvPr>
            <p:ph type="body" idx="4294967295"/>
          </p:nvPr>
        </p:nvSpPr>
        <p:spPr>
          <a:xfrm>
            <a:off x="611560" y="1628800"/>
            <a:ext cx="8075239" cy="4729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1950" indent="-361950">
              <a:buChar char="▪"/>
            </a:pPr>
            <a:r>
              <a:rPr dirty="0" err="1"/>
              <a:t>Адекватно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повишено</a:t>
            </a:r>
            <a:r>
              <a:rPr dirty="0"/>
              <a:t> </a:t>
            </a:r>
            <a:r>
              <a:rPr dirty="0" err="1"/>
              <a:t>пълнещо</a:t>
            </a:r>
            <a:r>
              <a:rPr dirty="0"/>
              <a:t> </a:t>
            </a:r>
            <a:r>
              <a:rPr dirty="0" err="1"/>
              <a:t>налягане</a:t>
            </a:r>
            <a:r>
              <a:rPr dirty="0"/>
              <a:t>:</a:t>
            </a:r>
          </a:p>
          <a:p>
            <a:pPr marL="762000" lvl="1" indent="-361950"/>
            <a:r>
              <a:rPr dirty="0" err="1"/>
              <a:t>Крайно</a:t>
            </a:r>
            <a:r>
              <a:rPr dirty="0"/>
              <a:t> </a:t>
            </a:r>
            <a:r>
              <a:rPr dirty="0" err="1"/>
              <a:t>диастолично</a:t>
            </a:r>
            <a:r>
              <a:rPr dirty="0"/>
              <a:t> </a:t>
            </a:r>
            <a:r>
              <a:rPr dirty="0" err="1"/>
              <a:t>налягане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лява</a:t>
            </a:r>
            <a:r>
              <a:rPr dirty="0"/>
              <a:t> </a:t>
            </a:r>
            <a:r>
              <a:rPr dirty="0" err="1"/>
              <a:t>камера</a:t>
            </a:r>
            <a:r>
              <a:rPr dirty="0"/>
              <a:t> </a:t>
            </a:r>
            <a:r>
              <a:rPr dirty="0" err="1"/>
              <a:t>над</a:t>
            </a:r>
            <a:r>
              <a:rPr dirty="0"/>
              <a:t> 18 mmHg;</a:t>
            </a:r>
          </a:p>
          <a:p>
            <a:pPr marL="762000" lvl="1" indent="-361950"/>
            <a:r>
              <a:rPr dirty="0" err="1"/>
              <a:t>Крайно</a:t>
            </a:r>
            <a:r>
              <a:rPr dirty="0"/>
              <a:t> </a:t>
            </a:r>
            <a:r>
              <a:rPr dirty="0" err="1"/>
              <a:t>диастолично</a:t>
            </a:r>
            <a:r>
              <a:rPr dirty="0"/>
              <a:t> </a:t>
            </a:r>
            <a:r>
              <a:rPr dirty="0" err="1"/>
              <a:t>налягане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дясна</a:t>
            </a:r>
            <a:r>
              <a:rPr dirty="0"/>
              <a:t> </a:t>
            </a:r>
            <a:r>
              <a:rPr dirty="0" err="1"/>
              <a:t>камера</a:t>
            </a:r>
            <a:r>
              <a:rPr dirty="0"/>
              <a:t> </a:t>
            </a:r>
            <a:r>
              <a:rPr dirty="0" err="1"/>
              <a:t>над</a:t>
            </a:r>
            <a:r>
              <a:rPr dirty="0"/>
              <a:t> 10-15 mmHg.</a:t>
            </a:r>
          </a:p>
          <a:p>
            <a:pPr marL="361950" indent="-361950">
              <a:buChar char="▪"/>
            </a:pPr>
            <a:r>
              <a:rPr dirty="0" err="1"/>
              <a:t>Сърдечна</a:t>
            </a:r>
            <a:r>
              <a:rPr dirty="0"/>
              <a:t> </a:t>
            </a:r>
            <a:r>
              <a:rPr dirty="0" err="1"/>
              <a:t>честота</a:t>
            </a:r>
            <a:r>
              <a:rPr dirty="0"/>
              <a:t> </a:t>
            </a:r>
            <a:r>
              <a:rPr dirty="0" err="1"/>
              <a:t>над</a:t>
            </a:r>
            <a:r>
              <a:rPr dirty="0"/>
              <a:t> </a:t>
            </a:r>
            <a:r>
              <a:rPr lang="en-US" dirty="0" smtClean="0"/>
              <a:t>10</a:t>
            </a:r>
            <a:r>
              <a:rPr dirty="0" smtClean="0"/>
              <a:t>0/min</a:t>
            </a:r>
            <a:endParaRPr dirty="0"/>
          </a:p>
          <a:p>
            <a:pPr marL="361950" indent="-361950">
              <a:buChar char="▪"/>
            </a:pPr>
            <a:r>
              <a:rPr dirty="0" err="1"/>
              <a:t>Симптоматика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тъканна</a:t>
            </a:r>
            <a:r>
              <a:rPr dirty="0"/>
              <a:t> </a:t>
            </a:r>
            <a:r>
              <a:rPr dirty="0" err="1"/>
              <a:t>хипоперфузия</a:t>
            </a:r>
            <a:r>
              <a:rPr dirty="0"/>
              <a:t>:</a:t>
            </a:r>
          </a:p>
          <a:p>
            <a:pPr marL="722312" lvl="1" indent="-360363"/>
            <a:r>
              <a:rPr dirty="0" err="1"/>
              <a:t>Степенни</a:t>
            </a:r>
            <a:r>
              <a:rPr dirty="0"/>
              <a:t> </a:t>
            </a:r>
            <a:r>
              <a:rPr dirty="0" err="1"/>
              <a:t>промени</a:t>
            </a:r>
            <a:r>
              <a:rPr dirty="0"/>
              <a:t> в </a:t>
            </a:r>
            <a:r>
              <a:rPr dirty="0" err="1"/>
              <a:t>съзнанието</a:t>
            </a:r>
            <a:r>
              <a:rPr dirty="0"/>
              <a:t>;</a:t>
            </a:r>
          </a:p>
          <a:p>
            <a:pPr marL="722312" lvl="1" indent="-360363"/>
            <a:r>
              <a:rPr dirty="0" err="1"/>
              <a:t>Часова</a:t>
            </a:r>
            <a:r>
              <a:rPr dirty="0"/>
              <a:t> </a:t>
            </a:r>
            <a:r>
              <a:rPr dirty="0" err="1"/>
              <a:t>диуреза</a:t>
            </a:r>
            <a:r>
              <a:rPr dirty="0"/>
              <a:t> </a:t>
            </a:r>
            <a:r>
              <a:rPr dirty="0" err="1"/>
              <a:t>под</a:t>
            </a:r>
            <a:r>
              <a:rPr dirty="0"/>
              <a:t> 0.5 ml/kg/h;</a:t>
            </a:r>
          </a:p>
          <a:p>
            <a:pPr marL="722312" lvl="1" indent="-360363"/>
            <a:r>
              <a:rPr dirty="0" err="1"/>
              <a:t>Студени</a:t>
            </a:r>
            <a:r>
              <a:rPr dirty="0"/>
              <a:t> </a:t>
            </a:r>
            <a:r>
              <a:rPr dirty="0" err="1"/>
              <a:t>крайници</a:t>
            </a:r>
            <a:r>
              <a:rPr dirty="0"/>
              <a:t>/</a:t>
            </a:r>
            <a:r>
              <a:rPr dirty="0" err="1"/>
              <a:t>кожа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05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Етиология</a:t>
            </a:r>
          </a:p>
        </p:txBody>
      </p:sp>
      <p:sp>
        <p:nvSpPr>
          <p:cNvPr id="206" name="Rectangle 3"/>
          <p:cNvSpPr txBox="1">
            <a:spLocks noGrp="1"/>
          </p:cNvSpPr>
          <p:nvPr>
            <p:ph type="body" idx="4294967295"/>
          </p:nvPr>
        </p:nvSpPr>
        <p:spPr>
          <a:xfrm>
            <a:off x="611560" y="1628799"/>
            <a:ext cx="8348289" cy="41195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▪"/>
            </a:pPr>
            <a:r>
              <a:t>Остри коронарни синдроми – най-често ОИМ</a:t>
            </a:r>
          </a:p>
          <a:p>
            <a:pPr>
              <a:buChar char="▪"/>
            </a:pPr>
            <a:r>
              <a:t>Инфекциозни – миокардити</a:t>
            </a:r>
          </a:p>
          <a:p>
            <a:pPr>
              <a:buChar char="▪"/>
            </a:pPr>
            <a:r>
              <a:t>Токсични - медикаментозни интоксикации</a:t>
            </a:r>
          </a:p>
          <a:p>
            <a:pPr>
              <a:buChar char="▪"/>
            </a:pPr>
            <a:r>
              <a:t>Животозастрашаващи ритъмни нарушения</a:t>
            </a:r>
          </a:p>
          <a:p>
            <a:pPr>
              <a:buChar char="▪"/>
            </a:pPr>
            <a:r>
              <a:t>Обструктивни – стенози</a:t>
            </a:r>
          </a:p>
          <a:p>
            <a:pPr>
              <a:buChar char="▪"/>
            </a:pPr>
            <a:r>
              <a:t>Травматични</a:t>
            </a:r>
          </a:p>
          <a:p>
            <a:pPr>
              <a:buChar char="▪"/>
            </a:pPr>
            <a:r>
              <a:t>Възпалителни – СЛЕ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09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Честота</a:t>
            </a:r>
          </a:p>
        </p:txBody>
      </p:sp>
      <p:sp>
        <p:nvSpPr>
          <p:cNvPr id="210" name="Rectangle 3"/>
          <p:cNvSpPr txBox="1">
            <a:spLocks noGrp="1"/>
          </p:cNvSpPr>
          <p:nvPr>
            <p:ph type="body" idx="4294967295"/>
          </p:nvPr>
        </p:nvSpPr>
        <p:spPr>
          <a:xfrm>
            <a:off x="611559" y="1600200"/>
            <a:ext cx="835293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▪"/>
            </a:pPr>
            <a:r>
              <a:t>Най-чест при пациентите с ОИМ</a:t>
            </a:r>
          </a:p>
          <a:p>
            <a:pPr>
              <a:buChar char="▪"/>
            </a:pPr>
            <a:r>
              <a:t>При 5-10% от пациентите с ОИМ</a:t>
            </a:r>
          </a:p>
          <a:p>
            <a:pPr>
              <a:buChar char="▪"/>
            </a:pPr>
            <a:r>
              <a:t>Смъртността е над 70%.</a:t>
            </a:r>
          </a:p>
          <a:p>
            <a:pPr>
              <a:buChar char="▪"/>
            </a:pPr>
            <a:r>
              <a:t>Съвременните терапевтични насоки като перкутанна транслуминална коронарна ангиопластика, поставяне на стент и тромболитична терапия я намаляват до 30-50%.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15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Патофизиология</a:t>
            </a:r>
          </a:p>
        </p:txBody>
      </p:sp>
      <p:sp>
        <p:nvSpPr>
          <p:cNvPr id="216" name="Rectangle 3"/>
          <p:cNvSpPr txBox="1">
            <a:spLocks noGrp="1"/>
          </p:cNvSpPr>
          <p:nvPr>
            <p:ph type="body" idx="4294967295"/>
          </p:nvPr>
        </p:nvSpPr>
        <p:spPr>
          <a:xfrm>
            <a:off x="971600" y="1981200"/>
            <a:ext cx="7453263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1100"/>
              </a:spcBef>
              <a:buSzTx/>
              <a:buNone/>
              <a:defRPr sz="4800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АКН = ƒ МОС х ПСС</a:t>
            </a:r>
          </a:p>
          <a:p>
            <a:pPr algn="ctr">
              <a:buSzTx/>
              <a:buNone/>
              <a:defRPr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  <a:p>
            <a:pPr>
              <a:buSzTx/>
              <a:buNone/>
            </a:pPr>
            <a:r>
              <a:t>АКН - Артериално Кръвно Налягане</a:t>
            </a:r>
          </a:p>
          <a:p>
            <a:pPr>
              <a:buSzTx/>
              <a:buNone/>
            </a:pPr>
            <a:r>
              <a:t>ƒ – Функция</a:t>
            </a:r>
          </a:p>
          <a:p>
            <a:pPr>
              <a:buSzTx/>
              <a:buNone/>
            </a:pPr>
            <a:r>
              <a:t>МОС - Минутен Обем на Сърцето</a:t>
            </a:r>
          </a:p>
          <a:p>
            <a:pPr>
              <a:buSzTx/>
              <a:buNone/>
            </a:pPr>
            <a:r>
              <a:t>ПСС - Периферно Съдово Съпротивление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21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Пaтофизиология</a:t>
            </a:r>
          </a:p>
        </p:txBody>
      </p:sp>
      <p:sp>
        <p:nvSpPr>
          <p:cNvPr id="22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187625" y="1600200"/>
            <a:ext cx="7494414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1100"/>
              </a:spcBef>
              <a:buSzTx/>
              <a:buNone/>
              <a:defRPr sz="4800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МОС = УО х СЧ</a:t>
            </a:r>
          </a:p>
          <a:p>
            <a:pPr>
              <a:buSzTx/>
              <a:buNone/>
            </a:pPr>
            <a:endParaRPr/>
          </a:p>
          <a:p>
            <a:pPr>
              <a:buSzTx/>
              <a:buNone/>
            </a:pPr>
            <a:r>
              <a:t>УО - Ударен Обем</a:t>
            </a:r>
          </a:p>
          <a:p>
            <a:pPr>
              <a:buSzTx/>
              <a:buNone/>
            </a:pPr>
            <a:r>
              <a:t>СЧ - Сърдечна Честота</a:t>
            </a:r>
          </a:p>
        </p:txBody>
      </p:sp>
      <p:pic>
        <p:nvPicPr>
          <p:cNvPr id="22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36096" y="2292350"/>
            <a:ext cx="3581401" cy="4429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28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>
                  <a:outerShdw blurRad="38100" dist="38100" dir="2700000" rotWithShape="0">
                    <a:srgbClr val="FFFFFF"/>
                  </a:outerShdw>
                </a:effectLst>
              </a:defRPr>
            </a:lvl1pPr>
          </a:lstStyle>
          <a:p>
            <a:r>
              <a:t>Фактори които определят УО</a:t>
            </a:r>
          </a:p>
        </p:txBody>
      </p:sp>
      <p:sp>
        <p:nvSpPr>
          <p:cNvPr id="229" name="Rectangle 3"/>
          <p:cNvSpPr txBox="1">
            <a:spLocks noGrp="1"/>
          </p:cNvSpPr>
          <p:nvPr>
            <p:ph type="body" idx="4294967295"/>
          </p:nvPr>
        </p:nvSpPr>
        <p:spPr>
          <a:xfrm>
            <a:off x="611560" y="1752600"/>
            <a:ext cx="7603753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▪"/>
            </a:pPr>
            <a:r>
              <a:rPr dirty="0" err="1"/>
              <a:t>Преднатоварване</a:t>
            </a:r>
            <a:endParaRPr dirty="0"/>
          </a:p>
          <a:p>
            <a:pPr>
              <a:buChar char="▪"/>
            </a:pPr>
            <a:r>
              <a:rPr dirty="0" err="1"/>
              <a:t>Следнатоварване</a:t>
            </a:r>
            <a:endParaRPr dirty="0"/>
          </a:p>
          <a:p>
            <a:pPr>
              <a:buChar char="▪"/>
            </a:pPr>
            <a:r>
              <a:rPr dirty="0" err="1"/>
              <a:t>Контрактилитет</a:t>
            </a:r>
            <a:endParaRPr dirty="0"/>
          </a:p>
          <a:p>
            <a:pPr>
              <a:buChar char="▪"/>
            </a:pPr>
            <a:r>
              <a:rPr dirty="0" err="1"/>
              <a:t>Синергизъм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контракциите</a:t>
            </a:r>
            <a:endParaRPr dirty="0"/>
          </a:p>
          <a:p>
            <a:pPr>
              <a:buChar char="▪"/>
            </a:pPr>
            <a:r>
              <a:rPr dirty="0" err="1" smtClean="0"/>
              <a:t>Къмплай</a:t>
            </a:r>
            <a:r>
              <a:rPr lang="bg-BG" dirty="0"/>
              <a:t>ъ</a:t>
            </a:r>
            <a:r>
              <a:rPr dirty="0" err="1" smtClean="0"/>
              <a:t>нс</a:t>
            </a:r>
            <a:r>
              <a:rPr dirty="0" smtClean="0"/>
              <a:t> </a:t>
            </a:r>
            <a:r>
              <a:rPr dirty="0"/>
              <a:t>(</a:t>
            </a:r>
            <a:r>
              <a:rPr dirty="0" err="1"/>
              <a:t>разтегливост</a:t>
            </a:r>
            <a:r>
              <a:rPr dirty="0"/>
              <a:t>)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сърцето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диогенен шок">
  <a:themeElements>
    <a:clrScheme name="med_0018_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05900"/>
      </a:accent1>
      <a:accent2>
        <a:srgbClr val="99371F"/>
      </a:accent2>
      <a:accent3>
        <a:srgbClr val="FFCAAD"/>
      </a:accent3>
      <a:accent4>
        <a:srgbClr val="707070"/>
      </a:accent4>
      <a:accent5>
        <a:srgbClr val="C0B5AA"/>
      </a:accent5>
      <a:accent6>
        <a:srgbClr val="8A311B"/>
      </a:accent6>
      <a:hlink>
        <a:srgbClr val="0000FF"/>
      </a:hlink>
      <a:folHlink>
        <a:srgbClr val="FF00FF"/>
      </a:folHlink>
    </a:clrScheme>
    <a:fontScheme name="med_0018_slid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ed_0018_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9933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ed_0018_slide">
  <a:themeElements>
    <a:clrScheme name="med_0018_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05900"/>
      </a:accent1>
      <a:accent2>
        <a:srgbClr val="99371F"/>
      </a:accent2>
      <a:accent3>
        <a:srgbClr val="FFCAAD"/>
      </a:accent3>
      <a:accent4>
        <a:srgbClr val="707070"/>
      </a:accent4>
      <a:accent5>
        <a:srgbClr val="C0B5AA"/>
      </a:accent5>
      <a:accent6>
        <a:srgbClr val="8A311B"/>
      </a:accent6>
      <a:hlink>
        <a:srgbClr val="0000FF"/>
      </a:hlink>
      <a:folHlink>
        <a:srgbClr val="FF00FF"/>
      </a:folHlink>
    </a:clrScheme>
    <a:fontScheme name="med_0018_slid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ed_0018_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9933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Кардиогенен шок</Template>
  <TotalTime>65</TotalTime>
  <Words>2792</Words>
  <Application>Microsoft Office PowerPoint</Application>
  <PresentationFormat>On-screen Show (4:3)</PresentationFormat>
  <Paragraphs>474</Paragraphs>
  <Slides>36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Кардиогенен шок</vt:lpstr>
      <vt:lpstr>КАРДИОГЕНЕН ШОК    доцент д-р Господин ДИМОВ, дм</vt:lpstr>
      <vt:lpstr>Определение</vt:lpstr>
      <vt:lpstr>Детерминанти на кардиогенния шок</vt:lpstr>
      <vt:lpstr>Детерминанти на кардиогенния шок</vt:lpstr>
      <vt:lpstr>Етиология</vt:lpstr>
      <vt:lpstr>Честота</vt:lpstr>
      <vt:lpstr>Патофизиология</vt:lpstr>
      <vt:lpstr>Пaтофизиология</vt:lpstr>
      <vt:lpstr>Фактори които определят УО</vt:lpstr>
      <vt:lpstr>Патофизиология</vt:lpstr>
      <vt:lpstr>PowerPoint Presentation</vt:lpstr>
      <vt:lpstr>Клинична картина</vt:lpstr>
      <vt:lpstr>Клинична картина</vt:lpstr>
      <vt:lpstr>Клинична картина</vt:lpstr>
      <vt:lpstr>Клинична картина</vt:lpstr>
      <vt:lpstr>Хемодинамични критерии</vt:lpstr>
      <vt:lpstr>Хемодинамични критерии</vt:lpstr>
      <vt:lpstr>Лабораторен скрининг</vt:lpstr>
      <vt:lpstr>Лабораторен скрининг</vt:lpstr>
      <vt:lpstr>Към диагнозата</vt:lpstr>
      <vt:lpstr>Допълнителни изследвания</vt:lpstr>
      <vt:lpstr>Допълнителни изследвания</vt:lpstr>
      <vt:lpstr>Диференциална диагноза</vt:lpstr>
      <vt:lpstr>Нашите задачи</vt:lpstr>
      <vt:lpstr>Видове кардиогенен шок Клинична класификация</vt:lpstr>
      <vt:lpstr>Видове кардиогенен шок Клинична класификация</vt:lpstr>
      <vt:lpstr>Видове кардиогенен шок Хемодинамична класификация</vt:lpstr>
      <vt:lpstr>PowerPoint Presentation</vt:lpstr>
      <vt:lpstr>Степен А: Рисков</vt:lpstr>
      <vt:lpstr>Степен B: Начален</vt:lpstr>
      <vt:lpstr>Степен C: Класически</vt:lpstr>
      <vt:lpstr>Стадий D: Влошаване</vt:lpstr>
      <vt:lpstr>Стадий E: Екстремен</vt:lpstr>
      <vt:lpstr>Класификация на SCAI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Кардиогенен шок</dc:title>
  <dc:creator>доцент д-р Господин ДИМОВ;дм</dc:creator>
  <cp:lastModifiedBy>OAILDOC</cp:lastModifiedBy>
  <cp:revision>7</cp:revision>
  <dcterms:created xsi:type="dcterms:W3CDTF">2022-11-15T05:42:24Z</dcterms:created>
  <dcterms:modified xsi:type="dcterms:W3CDTF">2024-11-04T11:41:38Z</dcterms:modified>
  <cp:category>Лекция по АИм за студенти по медицина</cp:category>
</cp:coreProperties>
</file>