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2E4"/>
          </a:solidFill>
        </a:fill>
      </a:tcStyle>
    </a:wholeTbl>
    <a:band2H>
      <a:tcTxStyle/>
      <a:tcStyle>
        <a:tcBdr/>
        <a:fill>
          <a:solidFill>
            <a:srgbClr val="FAEA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2E2"/>
          </a:solidFill>
        </a:fill>
      </a:tcStyle>
    </a:wholeTbl>
    <a:band2H>
      <a:tcTxStyle/>
      <a:tcStyle>
        <a:tcBdr/>
        <a:fill>
          <a:solidFill>
            <a:srgbClr val="F3F1F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D8CF"/>
          </a:solidFill>
        </a:fill>
      </a:tcStyle>
    </a:wholeTbl>
    <a:band2H>
      <a:tcTxStyle/>
      <a:tcStyle>
        <a:tcBdr/>
        <a:fill>
          <a:solidFill>
            <a:srgbClr val="F6ED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76986" autoAdjust="0"/>
  </p:normalViewPr>
  <p:slideViewPr>
    <p:cSldViewPr>
      <p:cViewPr varScale="1">
        <p:scale>
          <a:sx n="58" d="100"/>
          <a:sy n="58" d="100"/>
        </p:scale>
        <p:origin x="17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98274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 algn="just">
              <a:buSzPct val="100000"/>
              <a:buChar char="▪"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bg-BG" err="1"/>
              <a:t>Мозъч</a:t>
            </a:r>
            <a:r>
              <a:rPr err="1"/>
              <a:t>ната</a:t>
            </a:r>
            <a:r>
              <a:t> </a:t>
            </a:r>
            <a:r>
              <a:rPr lang="bg-BG"/>
              <a:t>гама</a:t>
            </a:r>
            <a:r>
              <a:rPr err="1"/>
              <a:t>графия</a:t>
            </a:r>
            <a:r>
              <a:t> </a:t>
            </a:r>
            <a:r>
              <a:rPr err="1"/>
              <a:t>доказва</a:t>
            </a:r>
            <a:r>
              <a:t> </a:t>
            </a:r>
            <a:r>
              <a:rPr err="1"/>
              <a:t>липсата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ефективна</a:t>
            </a:r>
            <a:r>
              <a:t> </a:t>
            </a:r>
            <a:r>
              <a:rPr err="1"/>
              <a:t>мозъчна</a:t>
            </a:r>
            <a:r>
              <a:t> </a:t>
            </a:r>
            <a:r>
              <a:rPr err="1"/>
              <a:t>перфузия</a:t>
            </a:r>
            <a: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just"/>
          </a:lstStyle>
          <a:p>
            <a:r>
              <a:rPr err="1"/>
              <a:t>Според</a:t>
            </a:r>
            <a:r>
              <a:t> </a:t>
            </a:r>
            <a:r>
              <a:rPr err="1"/>
              <a:t>испанско</a:t>
            </a:r>
            <a:r>
              <a:t> </a:t>
            </a:r>
            <a:r>
              <a:rPr err="1"/>
              <a:t>проучване</a:t>
            </a:r>
            <a:r>
              <a:t> 2,3% </a:t>
            </a:r>
            <a:r>
              <a:rPr err="1"/>
              <a:t>от</a:t>
            </a:r>
            <a:r>
              <a:t> </a:t>
            </a:r>
            <a:r>
              <a:rPr err="1"/>
              <a:t>смъртните</a:t>
            </a:r>
            <a:r>
              <a:t> </a:t>
            </a:r>
            <a:r>
              <a:rPr err="1"/>
              <a:t>случаи</a:t>
            </a:r>
            <a:r>
              <a:t> </a:t>
            </a:r>
            <a:r>
              <a:rPr err="1"/>
              <a:t>в</a:t>
            </a:r>
            <a:r>
              <a:t> </a:t>
            </a:r>
            <a:r>
              <a:rPr err="1"/>
              <a:t>болницата</a:t>
            </a:r>
            <a:r>
              <a:t> </a:t>
            </a:r>
            <a:r>
              <a:rPr err="1"/>
              <a:t>и</a:t>
            </a:r>
            <a:r>
              <a:t> 12,4% </a:t>
            </a:r>
            <a:r>
              <a:rPr err="1"/>
              <a:t>от</a:t>
            </a:r>
            <a:r>
              <a:t> </a:t>
            </a:r>
            <a:r>
              <a:rPr err="1"/>
              <a:t>тези</a:t>
            </a:r>
            <a:r>
              <a:t> </a:t>
            </a:r>
            <a:r>
              <a:rPr err="1"/>
              <a:t>в</a:t>
            </a:r>
            <a:r>
              <a:t> </a:t>
            </a:r>
            <a:r>
              <a:rPr lang="bg-BG"/>
              <a:t>И</a:t>
            </a:r>
            <a:r>
              <a:rPr err="1"/>
              <a:t>нтезивните</a:t>
            </a:r>
            <a:r>
              <a:t> </a:t>
            </a:r>
            <a:r>
              <a:rPr err="1"/>
              <a:t>отделения</a:t>
            </a:r>
            <a:r>
              <a:t> </a:t>
            </a:r>
            <a:r>
              <a:rPr err="1"/>
              <a:t>са</a:t>
            </a:r>
            <a:r>
              <a:t> </a:t>
            </a:r>
            <a:r>
              <a:rPr err="1"/>
              <a:t>такива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потенциални</a:t>
            </a:r>
            <a:r>
              <a:t> </a:t>
            </a:r>
            <a:r>
              <a:rPr err="1"/>
              <a:t>донори</a:t>
            </a:r>
            <a:r>
              <a:t> </a:t>
            </a:r>
            <a:r>
              <a:rPr err="1"/>
              <a:t>и</a:t>
            </a:r>
            <a:r>
              <a:t> </a:t>
            </a:r>
            <a:r>
              <a:rPr err="1"/>
              <a:t>ако</a:t>
            </a:r>
            <a:r>
              <a:t> </a:t>
            </a:r>
            <a:r>
              <a:rPr err="1"/>
              <a:t>всички</a:t>
            </a:r>
            <a:r>
              <a:t> </a:t>
            </a:r>
            <a:r>
              <a:rPr err="1"/>
              <a:t>те</a:t>
            </a:r>
            <a:r>
              <a:t> </a:t>
            </a:r>
            <a:r>
              <a:rPr err="1"/>
              <a:t>се</a:t>
            </a:r>
            <a:r>
              <a:t> </a:t>
            </a:r>
            <a:r>
              <a:rPr err="1"/>
              <a:t>идентифицират</a:t>
            </a:r>
            <a:r>
              <a:t> </a:t>
            </a:r>
            <a:r>
              <a:rPr err="1"/>
              <a:t>и</a:t>
            </a:r>
            <a:r>
              <a:t> </a:t>
            </a:r>
            <a:r>
              <a:rPr err="1"/>
              <a:t>проследят</a:t>
            </a:r>
            <a:r>
              <a:t>, </a:t>
            </a:r>
            <a:r>
              <a:rPr err="1"/>
              <a:t>актуалните</a:t>
            </a:r>
            <a:r>
              <a:t> </a:t>
            </a:r>
            <a:r>
              <a:rPr err="1"/>
              <a:t>донори</a:t>
            </a:r>
            <a:r>
              <a:t> </a:t>
            </a:r>
            <a:r>
              <a:rPr err="1"/>
              <a:t>биха</a:t>
            </a:r>
            <a:r>
              <a:t> </a:t>
            </a:r>
            <a:r>
              <a:rPr err="1"/>
              <a:t>се</a:t>
            </a:r>
            <a:r>
              <a:t> </a:t>
            </a:r>
            <a:r>
              <a:rPr err="1"/>
              <a:t>увеличили</a:t>
            </a:r>
            <a:r>
              <a:t> </a:t>
            </a:r>
            <a:r>
              <a:rPr err="1"/>
              <a:t>с</a:t>
            </a:r>
            <a:r>
              <a:t> 21%. </a:t>
            </a:r>
            <a:r>
              <a:rPr err="1"/>
              <a:t>Поради</a:t>
            </a:r>
            <a:r>
              <a:t> </a:t>
            </a:r>
            <a:r>
              <a:rPr err="1"/>
              <a:t>тези</a:t>
            </a:r>
            <a:r>
              <a:t> </a:t>
            </a:r>
            <a:r>
              <a:rPr err="1"/>
              <a:t>факти</a:t>
            </a:r>
            <a:r>
              <a:t> </a:t>
            </a:r>
            <a:r>
              <a:rPr err="1"/>
              <a:t>детекцията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всички</a:t>
            </a:r>
            <a:r>
              <a:t> </a:t>
            </a:r>
            <a:r>
              <a:rPr err="1"/>
              <a:t>потенциални</a:t>
            </a:r>
            <a:r>
              <a:t> </a:t>
            </a:r>
            <a:r>
              <a:rPr err="1"/>
              <a:t>донори</a:t>
            </a:r>
            <a:r>
              <a:t> </a:t>
            </a:r>
            <a:r>
              <a:rPr err="1"/>
              <a:t>в</a:t>
            </a:r>
            <a:r>
              <a:t> </a:t>
            </a:r>
            <a:r>
              <a:rPr err="1"/>
              <a:t>болницата</a:t>
            </a:r>
            <a:r>
              <a:t> </a:t>
            </a:r>
            <a:r>
              <a:rPr err="1"/>
              <a:t>е</a:t>
            </a:r>
            <a:r>
              <a:t> </a:t>
            </a:r>
            <a:r>
              <a:rPr err="1"/>
              <a:t>от</a:t>
            </a:r>
            <a:r>
              <a:t> </a:t>
            </a:r>
            <a:r>
              <a:rPr err="1"/>
              <a:t>решаващо</a:t>
            </a:r>
            <a:r>
              <a:t> </a:t>
            </a:r>
            <a:r>
              <a:rPr err="1"/>
              <a:t>значение</a:t>
            </a:r>
            <a:r>
              <a:t> </a:t>
            </a:r>
            <a:r>
              <a:rPr err="1"/>
              <a:t>за</a:t>
            </a:r>
            <a:r>
              <a:t> </a:t>
            </a:r>
            <a:r>
              <a:rPr err="1"/>
              <a:t>увеличаване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така</a:t>
            </a:r>
            <a:r>
              <a:t> </a:t>
            </a:r>
            <a:r>
              <a:rPr err="1"/>
              <a:t>нареченият</a:t>
            </a:r>
            <a:r>
              <a:t> </a:t>
            </a:r>
            <a:r>
              <a:rPr err="1"/>
              <a:t>органен</a:t>
            </a:r>
            <a:r>
              <a:t> „</a:t>
            </a:r>
            <a:r>
              <a:rPr err="1"/>
              <a:t>пул</a:t>
            </a:r>
            <a:r>
              <a:t>“.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114688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DBD – Donation after Brain Death – </a:t>
            </a:r>
            <a:r>
              <a:rPr lang="bg-BG"/>
              <a:t>Донор след мозъчна смърт.</a:t>
            </a:r>
          </a:p>
        </p:txBody>
      </p:sp>
    </p:spTree>
    <p:extLst>
      <p:ext uri="{BB962C8B-B14F-4D97-AF65-F5344CB8AC3E}">
        <p14:creationId xmlns:p14="http://schemas.microsoft.com/office/powerpoint/2010/main" val="2512916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037810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5" name="Shape 4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 defTabSz="822325">
              <a:lnSpc>
                <a:spcPct val="90000"/>
              </a:lnSpc>
              <a:spcBef>
                <a:spcPts val="500"/>
              </a:spcBef>
              <a:defRPr sz="1100"/>
            </a:pPr>
            <a:r>
              <a:t>Множество проучвания доказват връзките между ЦНС и ССС. Автономната нервна система и ЦНС играят основна роля в нарушенията във функцията на ССС при мозъчна смърт. Различават се три фази:</a:t>
            </a:r>
          </a:p>
          <a:p>
            <a:pPr algn="just" defTabSz="822325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100"/>
            </a:pPr>
            <a:r>
              <a:t> Фаза на повишено вътречерепно налягане, която се характеризира с парасимпатикусова хипертония, понякога “оцветена” с невровегетативни кризи;</a:t>
            </a:r>
          </a:p>
          <a:p>
            <a:pPr algn="just" defTabSz="822325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100"/>
            </a:pPr>
            <a:r>
              <a:t> Фаза на терминална агония, предшестваща мозъчната смърт, която се характеризира с симпатикусова хипертония. Този период може да доведе до миокардни увреждания, които се наблюдават при някои от пациентите с МС;</a:t>
            </a:r>
          </a:p>
          <a:p>
            <a:pPr algn="just" defTabSz="822325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100"/>
            </a:pPr>
            <a:r>
              <a:t> Самата мозъчна смърт се характеризира с прекъсване на аферентните връзки в ЦНС, с пълно отстраняване на парасимпатикусовия тонус, намаляване на симпатикусовия тонус и загуба на централната регулация на АКН. Така тахикардията е резултат прекъсването на кардиомодераторната функция на ЦНС и артериалната хипотония е свързана с вазодилатация на базата на централна симпатиколиза. Установяват се ранни хистологични промени в миокардиоцитите с характеристика на исхемия. Много чести са уврежданията на проводящата тъкан, гладкомускулните влакна на коронарните артерии, водещи до ваоспазъм и миоцитна некроза. Помпената недостатъчност не е задължителна по време на МС, но може да се предизвика от рязкото повишаване на ВЧН.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5" name="Shape 4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 defTabSz="822325">
              <a:lnSpc>
                <a:spcPct val="90000"/>
              </a:lnSpc>
              <a:spcBef>
                <a:spcPts val="300"/>
              </a:spcBef>
              <a:defRPr sz="1100"/>
            </a:pPr>
            <a:r>
              <a:t>При МС се отчита хипотермия, поради увеличените загуби на телесна температура  (периферна вазодилатация) и потисната термогенеза. Хипотермията усилва сърдечносъдовите нарушения и аномалиите в кръвосъсирването. Ето защо е наложителен мониторинг на телесната температура и при стойности под 36,5</a:t>
            </a:r>
            <a:r>
              <a:rPr baseline="30000"/>
              <a:t>0</a:t>
            </a:r>
            <a:r>
              <a:t>С да се започне активно затопляне. При мозъчна смърт хипергликемията е често явление. Необходимо е да се коригира, тъй като може да доведе до хиперосмоларитет и до значими загуби на течности. Стратегията за провеждане на парентерално/ентерално хранене на донора не е напълно разработена и не се прилага в клиничната практика.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43507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>
              <a:buSzPct val="1000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40229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Специална комисия от няколко специалиста удостоверява клиничните данни за настъпила мозъчна смърт. Налице е кома без никакви моторни рефлекси.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Зениците са широки (4-6 мм), централно разположени и без фотореакция.</a:t>
            </a:r>
          </a:p>
          <a:p>
            <a:r>
              <a:t>Липсват корнеални рефлекси.</a:t>
            </a:r>
          </a:p>
          <a:p>
            <a:r>
              <a:t>Калоричната проба е отрицателна.</a:t>
            </a:r>
          </a:p>
          <a:p>
            <a:r>
              <a:t>Липсват рефлекси от ГДП – кашлични, трахеални и други.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t>При апнеичния тест пациента се оставя да диша сам, като се подава кислород. Кислородът достига по дифузионен път до белия дроб. След определено време се проследяват газовете в артериалната кръв. При РаСО</a:t>
            </a:r>
            <a:r>
              <a:rPr baseline="-25000"/>
              <a:t>2</a:t>
            </a:r>
            <a:r>
              <a:t> над 60 mmHg или с 20 по-високо от нормалното за пациента и липса на дихателни движения, се счита, че мозъкът (дихателният център) е загинал.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just"/>
          </a:lstStyle>
          <a:p>
            <a:r>
              <a:t>Електроенцефалографията проведена двукратно през 6 часа показва липсваща електрическа активност на мозъчните неврони.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Каротидната ангиография доказва липсата на ефективна мозъчна перфузия.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err="1"/>
              <a:t>К</a:t>
            </a:r>
            <a:r>
              <a:rPr lang="bg-BG" err="1"/>
              <a:t>Т</a:t>
            </a:r>
            <a:r>
              <a:rPr lang="bg-BG"/>
              <a:t> мозъчна </a:t>
            </a:r>
            <a:r>
              <a:rPr err="1"/>
              <a:t>ангиография</a:t>
            </a:r>
            <a:r>
              <a:t> </a:t>
            </a:r>
            <a:r>
              <a:rPr err="1"/>
              <a:t>доказва</a:t>
            </a:r>
            <a:r>
              <a:t> </a:t>
            </a:r>
            <a:r>
              <a:rPr err="1"/>
              <a:t>липсата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ефективна</a:t>
            </a:r>
            <a:r>
              <a:t> </a:t>
            </a:r>
            <a:r>
              <a:rPr err="1"/>
              <a:t>мозъчна</a:t>
            </a:r>
            <a:r>
              <a:t> </a:t>
            </a:r>
            <a:r>
              <a:rPr err="1"/>
              <a:t>перфузия</a:t>
            </a:r>
            <a: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701925" y="2130425"/>
            <a:ext cx="4800600" cy="1470025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01925" y="3886200"/>
            <a:ext cx="4114800" cy="1752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2"/>
          <p:cNvSpPr/>
          <p:nvPr/>
        </p:nvSpPr>
        <p:spPr>
          <a:xfrm>
            <a:off x="136524" y="136525"/>
            <a:ext cx="8866190" cy="6581775"/>
          </a:xfrm>
          <a:prstGeom prst="rect">
            <a:avLst/>
          </a:prstGeom>
          <a:solidFill>
            <a:srgbClr val="660000">
              <a:alpha val="5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455612" y="2130425"/>
            <a:ext cx="7313615" cy="1470025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5612" y="3886200"/>
            <a:ext cx="7313615" cy="1752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2"/>
          <p:cNvSpPr/>
          <p:nvPr/>
        </p:nvSpPr>
        <p:spPr>
          <a:xfrm>
            <a:off x="136524" y="136525"/>
            <a:ext cx="8866190" cy="6581775"/>
          </a:xfrm>
          <a:prstGeom prst="rect">
            <a:avLst/>
          </a:prstGeom>
          <a:solidFill>
            <a:srgbClr val="660000">
              <a:alpha val="5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2000"/>
            </a:lvl1pPr>
            <a:lvl2pPr marL="0" indent="0">
              <a:spcBef>
                <a:spcPts val="400"/>
              </a:spcBef>
              <a:buClrTx/>
              <a:buSzTx/>
              <a:buNone/>
              <a:defRPr sz="2000"/>
            </a:lvl2pPr>
            <a:lvl3pPr marL="0" indent="0">
              <a:spcBef>
                <a:spcPts val="400"/>
              </a:spcBef>
              <a:buClrTx/>
              <a:buSzTx/>
              <a:buNone/>
              <a:defRPr sz="2000"/>
            </a:lvl3pPr>
            <a:lvl4pPr marL="0" indent="0">
              <a:spcBef>
                <a:spcPts val="400"/>
              </a:spcBef>
              <a:buClrTx/>
              <a:buSzTx/>
              <a:buNone/>
              <a:defRPr sz="2000"/>
            </a:lvl4pPr>
            <a:lvl5pPr marL="0" indent="0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2"/>
          <p:cNvSpPr/>
          <p:nvPr/>
        </p:nvSpPr>
        <p:spPr>
          <a:xfrm>
            <a:off x="136524" y="136525"/>
            <a:ext cx="8866190" cy="6581775"/>
          </a:xfrm>
          <a:prstGeom prst="rect">
            <a:avLst/>
          </a:prstGeom>
          <a:solidFill>
            <a:srgbClr val="660000">
              <a:alpha val="5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5612" y="1600200"/>
            <a:ext cx="4037015" cy="4525963"/>
          </a:xfrm>
          <a:prstGeom prst="rect">
            <a:avLst/>
          </a:prstGeom>
        </p:spPr>
        <p:txBody>
          <a:bodyPr/>
          <a:lstStyle>
            <a:lvl1pPr marL="293912" indent="-293912" algn="ctr"/>
            <a:lvl2pPr algn="ctr">
              <a:buChar char="▪"/>
            </a:lvl2pPr>
            <a:lvl3pPr marL="1188719" indent="-274319" algn="ctr"/>
            <a:lvl4pPr marL="1676400" indent="-304800" algn="ctr"/>
            <a:lvl5pPr marL="2133600" indent="-304800" algn="ctr"/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2"/>
          <p:cNvSpPr/>
          <p:nvPr/>
        </p:nvSpPr>
        <p:spPr>
          <a:xfrm>
            <a:off x="136524" y="136525"/>
            <a:ext cx="8866190" cy="6581775"/>
          </a:xfrm>
          <a:prstGeom prst="rect">
            <a:avLst/>
          </a:prstGeom>
          <a:solidFill>
            <a:srgbClr val="660000">
              <a:alpha val="5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b="1"/>
            </a:lvl1pPr>
            <a:lvl2pPr marL="0" indent="0">
              <a:buClrTx/>
              <a:buSzTx/>
              <a:buNone/>
              <a:defRPr b="1"/>
            </a:lvl2pPr>
            <a:lvl3pPr marL="0" indent="0">
              <a:buClrTx/>
              <a:buSzTx/>
              <a:buNone/>
              <a:defRPr b="1"/>
            </a:lvl3pPr>
            <a:lvl4pPr marL="0" indent="0">
              <a:buClrTx/>
              <a:buSzTx/>
              <a:buNone/>
              <a:defRPr b="1"/>
            </a:lvl4pPr>
            <a:lvl5pPr marL="0" indent="0">
              <a:buClrTx/>
              <a:buSzTx/>
              <a:buNone/>
              <a:defRPr b="1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3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2"/>
          <p:cNvSpPr/>
          <p:nvPr/>
        </p:nvSpPr>
        <p:spPr>
          <a:xfrm>
            <a:off x="136524" y="136525"/>
            <a:ext cx="8866190" cy="6581775"/>
          </a:xfrm>
          <a:prstGeom prst="rect">
            <a:avLst/>
          </a:prstGeom>
          <a:solidFill>
            <a:srgbClr val="660000">
              <a:alpha val="5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2"/>
          <p:cNvSpPr/>
          <p:nvPr/>
        </p:nvSpPr>
        <p:spPr>
          <a:xfrm>
            <a:off x="136524" y="136525"/>
            <a:ext cx="8866190" cy="6581775"/>
          </a:xfrm>
          <a:prstGeom prst="rect">
            <a:avLst/>
          </a:prstGeom>
          <a:solidFill>
            <a:srgbClr val="660000">
              <a:alpha val="5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2"/>
          <p:cNvSpPr/>
          <p:nvPr/>
        </p:nvSpPr>
        <p:spPr>
          <a:xfrm>
            <a:off x="136524" y="136525"/>
            <a:ext cx="8866190" cy="6581775"/>
          </a:xfrm>
          <a:prstGeom prst="rect">
            <a:avLst/>
          </a:prstGeom>
          <a:solidFill>
            <a:srgbClr val="660000">
              <a:alpha val="5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6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buChar char="▪"/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6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2"/>
          <p:cNvSpPr/>
          <p:nvPr/>
        </p:nvSpPr>
        <p:spPr>
          <a:xfrm>
            <a:off x="136524" y="136525"/>
            <a:ext cx="8866190" cy="6581775"/>
          </a:xfrm>
          <a:prstGeom prst="rect">
            <a:avLst/>
          </a:prstGeom>
          <a:solidFill>
            <a:srgbClr val="660000">
              <a:alpha val="5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7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0">
              <a:spcBef>
                <a:spcPts val="300"/>
              </a:spcBef>
              <a:buClrTx/>
              <a:buSzTx/>
              <a:buNone/>
              <a:defRPr sz="1400"/>
            </a:lvl2pPr>
            <a:lvl3pPr marL="0" indent="0">
              <a:spcBef>
                <a:spcPts val="300"/>
              </a:spcBef>
              <a:buClrTx/>
              <a:buSzTx/>
              <a:buNone/>
              <a:defRPr sz="1400"/>
            </a:lvl3pPr>
            <a:lvl4pPr marL="0" indent="0">
              <a:spcBef>
                <a:spcPts val="300"/>
              </a:spcBef>
              <a:buClrTx/>
              <a:buSzTx/>
              <a:buNone/>
              <a:defRPr sz="1400"/>
            </a:lvl4pPr>
            <a:lvl5pPr marL="0" indent="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703513" y="274638"/>
            <a:ext cx="6316663" cy="1143001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2693988" y="1600200"/>
            <a:ext cx="6326188" cy="4525963"/>
          </a:xfrm>
          <a:prstGeom prst="rect">
            <a:avLst/>
          </a:prstGeom>
        </p:spPr>
        <p:txBody>
          <a:bodyPr/>
          <a:lstStyle>
            <a:lvl2pPr>
              <a:buChar char="▪"/>
            </a:lvl2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2000"/>
            </a:lvl1pPr>
            <a:lvl2pPr marL="0" indent="0">
              <a:spcBef>
                <a:spcPts val="400"/>
              </a:spcBef>
              <a:buClrTx/>
              <a:buSzTx/>
              <a:buNone/>
              <a:defRPr sz="2000"/>
            </a:lvl2pPr>
            <a:lvl3pPr marL="0" indent="0">
              <a:spcBef>
                <a:spcPts val="400"/>
              </a:spcBef>
              <a:buClrTx/>
              <a:buSzTx/>
              <a:buNone/>
              <a:defRPr sz="2000"/>
            </a:lvl3pPr>
            <a:lvl4pPr marL="0" indent="0">
              <a:spcBef>
                <a:spcPts val="400"/>
              </a:spcBef>
              <a:buClrTx/>
              <a:buSzTx/>
              <a:buNone/>
              <a:defRPr sz="2000"/>
            </a:lvl4pPr>
            <a:lvl5pPr marL="0" indent="0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2703513" y="274638"/>
            <a:ext cx="6316663" cy="1143001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93988" y="1600200"/>
            <a:ext cx="3086103" cy="4525963"/>
          </a:xfrm>
          <a:prstGeom prst="rect">
            <a:avLst/>
          </a:prstGeom>
        </p:spPr>
        <p:txBody>
          <a:bodyPr/>
          <a:lstStyle>
            <a:lvl1pPr marL="293912" indent="-293912" algn="ctr"/>
            <a:lvl2pPr algn="ctr">
              <a:buChar char="▪"/>
            </a:lvl2pPr>
            <a:lvl3pPr marL="1188719" indent="-274319" algn="ctr"/>
            <a:lvl4pPr marL="1676400" indent="-304800" algn="ctr"/>
            <a:lvl5pPr marL="2133600" indent="-304800" algn="ctr"/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b="1"/>
            </a:lvl1pPr>
            <a:lvl2pPr marL="0" indent="0">
              <a:buClrTx/>
              <a:buSzTx/>
              <a:buNone/>
              <a:defRPr b="1"/>
            </a:lvl2pPr>
            <a:lvl3pPr marL="0" indent="0">
              <a:buClrTx/>
              <a:buSzTx/>
              <a:buNone/>
              <a:defRPr b="1"/>
            </a:lvl3pPr>
            <a:lvl4pPr marL="0" indent="0">
              <a:buClrTx/>
              <a:buSzTx/>
              <a:buNone/>
              <a:defRPr b="1"/>
            </a:lvl4pPr>
            <a:lvl5pPr marL="0" indent="0">
              <a:buClrTx/>
              <a:buSzTx/>
              <a:buNone/>
              <a:defRPr b="1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2703513" y="274638"/>
            <a:ext cx="6316663" cy="1143001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buChar char="▪"/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4" cy="8048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0">
              <a:spcBef>
                <a:spcPts val="300"/>
              </a:spcBef>
              <a:buClrTx/>
              <a:buSzTx/>
              <a:buNone/>
              <a:defRPr sz="1400"/>
            </a:lvl2pPr>
            <a:lvl3pPr marL="0" indent="0">
              <a:spcBef>
                <a:spcPts val="300"/>
              </a:spcBef>
              <a:buClrTx/>
              <a:buSzTx/>
              <a:buNone/>
              <a:defRPr sz="1400"/>
            </a:lvl3pPr>
            <a:lvl4pPr marL="0" indent="0">
              <a:spcBef>
                <a:spcPts val="300"/>
              </a:spcBef>
              <a:buClrTx/>
              <a:buSzTx/>
              <a:buNone/>
              <a:defRPr sz="1400"/>
            </a:lvl4pPr>
            <a:lvl5pPr marL="0" indent="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5612" y="274638"/>
            <a:ext cx="822642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5612" y="1600200"/>
            <a:ext cx="8226426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7" y="6245225"/>
            <a:ext cx="301904" cy="28882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sz="24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742950" marR="0" indent="-2857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11430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16002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20574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25146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29718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34290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38862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2"/>
          <p:cNvSpPr txBox="1">
            <a:spLocks noGrp="1"/>
          </p:cNvSpPr>
          <p:nvPr>
            <p:ph type="title"/>
          </p:nvPr>
        </p:nvSpPr>
        <p:spPr>
          <a:xfrm>
            <a:off x="2699790" y="2895076"/>
            <a:ext cx="5527681" cy="1470029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dirty="0" err="1"/>
              <a:t>Мозъчна</a:t>
            </a:r>
            <a:r>
              <a:t> смърт</a:t>
            </a:r>
            <a:br>
              <a:rPr/>
            </a:br>
            <a:r>
              <a:t>Кондициониране на донора</a:t>
            </a:r>
          </a:p>
        </p:txBody>
      </p:sp>
      <p:sp>
        <p:nvSpPr>
          <p:cNvPr id="18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701922" y="4772743"/>
            <a:ext cx="5347059" cy="1752603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доцент д-р Господин ДИМОВ, дм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 Box 1"/>
          <p:cNvSpPr txBox="1"/>
          <p:nvPr/>
        </p:nvSpPr>
        <p:spPr>
          <a:xfrm>
            <a:off x="611560" y="1250985"/>
            <a:ext cx="8194110" cy="4893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Основна</a:t>
            </a:r>
            <a:r>
              <a:t> </a:t>
            </a:r>
            <a:r>
              <a:rPr err="1"/>
              <a:t>предпоставка</a:t>
            </a:r>
            <a:r>
              <a:t> – </a:t>
            </a:r>
            <a:r>
              <a:rPr err="1"/>
              <a:t>комата</a:t>
            </a:r>
            <a:r>
              <a:t> </a:t>
            </a:r>
            <a:r>
              <a:rPr err="1"/>
              <a:t>да</a:t>
            </a:r>
            <a:r>
              <a:t> е с </a:t>
            </a:r>
            <a:r>
              <a:rPr err="1"/>
              <a:t>ясен</a:t>
            </a:r>
            <a:r>
              <a:t> </a:t>
            </a:r>
            <a:r>
              <a:rPr err="1"/>
              <a:t>произход</a:t>
            </a:r>
            <a:r>
              <a:t>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Попълнете</a:t>
            </a:r>
            <a:r>
              <a:t> </a:t>
            </a:r>
            <a:r>
              <a:rPr err="1"/>
              <a:t>точната</a:t>
            </a:r>
            <a:r>
              <a:t> </a:t>
            </a:r>
            <a:r>
              <a:rPr err="1"/>
              <a:t>диагноза</a:t>
            </a:r>
            <a:r>
              <a:t>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Задължителни</a:t>
            </a:r>
            <a:r>
              <a:t> </a:t>
            </a:r>
            <a:r>
              <a:rPr err="1"/>
              <a:t>условия</a:t>
            </a:r>
            <a:r>
              <a:t>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lvl="1" indent="-342900" algn="just"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Нормално</a:t>
            </a:r>
            <a:r>
              <a:t> </a:t>
            </a:r>
            <a:r>
              <a:rPr err="1"/>
              <a:t>Систолично</a:t>
            </a:r>
            <a:r>
              <a:t> </a:t>
            </a:r>
            <a:r>
              <a:rPr err="1"/>
              <a:t>АКНалягане</a:t>
            </a:r>
            <a:r>
              <a:rPr lang="bg-BG"/>
              <a:t> </a:t>
            </a:r>
            <a:r>
              <a:t>&gt;</a:t>
            </a:r>
            <a:r>
              <a:rPr lang="bg-BG"/>
              <a:t> </a:t>
            </a:r>
            <a:r>
              <a:t>90 mmHg и </a:t>
            </a:r>
            <a:r>
              <a:rPr err="1"/>
              <a:t>Средно</a:t>
            </a:r>
            <a:r>
              <a:t> </a:t>
            </a:r>
            <a:r>
              <a:rPr err="1"/>
              <a:t>АКНалягане</a:t>
            </a:r>
            <a:r>
              <a:t> &gt; 60 mmHg  </a:t>
            </a:r>
            <a:r>
              <a:rPr err="1"/>
              <a:t>при</a:t>
            </a:r>
            <a:r>
              <a:t> </a:t>
            </a:r>
            <a:r>
              <a:rPr err="1"/>
              <a:t>възрастни</a:t>
            </a:r>
            <a:r>
              <a:t>.</a:t>
            </a:r>
          </a:p>
          <a:p>
            <a:pPr marL="800100" lvl="1" indent="-342900" algn="just"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тежка</a:t>
            </a:r>
            <a:r>
              <a:t> </a:t>
            </a:r>
            <a:r>
              <a:rPr err="1"/>
              <a:t>хипотермия</a:t>
            </a:r>
            <a:r>
              <a:t> - </a:t>
            </a:r>
            <a:r>
              <a:rPr err="1"/>
              <a:t>телесна</a:t>
            </a:r>
            <a:r>
              <a:t> </a:t>
            </a:r>
            <a:r>
              <a:rPr err="1"/>
              <a:t>температура</a:t>
            </a:r>
            <a:r>
              <a:t> </a:t>
            </a:r>
            <a:r>
              <a:rPr err="1"/>
              <a:t>не</a:t>
            </a:r>
            <a:r>
              <a:t> </a:t>
            </a:r>
            <a:r>
              <a:rPr err="1"/>
              <a:t>по-ниска</a:t>
            </a:r>
            <a:r>
              <a:t> </a:t>
            </a:r>
            <a:r>
              <a:rPr err="1"/>
              <a:t>от</a:t>
            </a:r>
            <a:r>
              <a:t> 35</a:t>
            </a:r>
            <a:r>
              <a:rPr baseline="30000"/>
              <a:t>0</a:t>
            </a:r>
            <a:r>
              <a:t>С.</a:t>
            </a:r>
          </a:p>
          <a:p>
            <a:pPr marL="800100" lvl="1" indent="-342900" algn="just"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ефект</a:t>
            </a:r>
            <a:r>
              <a:t> </a:t>
            </a:r>
            <a:r>
              <a:rPr err="1"/>
              <a:t>от</a:t>
            </a:r>
            <a:r>
              <a:rPr lang="bg-BG"/>
              <a:t> приложени</a:t>
            </a:r>
            <a:r>
              <a:rPr lang="en-US"/>
              <a:t>:</a:t>
            </a:r>
          </a:p>
          <a:p>
            <a:pPr marL="457200" lvl="2" algn="just"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/>
              <a:t>	- </a:t>
            </a:r>
            <a:r>
              <a:rPr lang="bg-BG" err="1"/>
              <a:t>Н</a:t>
            </a:r>
            <a:r>
              <a:rPr err="1"/>
              <a:t>евродепресивни</a:t>
            </a:r>
            <a:r>
              <a:t> </a:t>
            </a:r>
            <a:r>
              <a:rPr err="1"/>
              <a:t>медикаменти</a:t>
            </a:r>
            <a:endParaRPr lang="bg-BG"/>
          </a:p>
          <a:p>
            <a:pPr marL="457200" lvl="2" algn="just"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bg-BG"/>
              <a:t>	- </a:t>
            </a:r>
            <a:r>
              <a:rPr lang="bg-BG" err="1"/>
              <a:t>Н</a:t>
            </a:r>
            <a:r>
              <a:rPr err="1"/>
              <a:t>евромускулни</a:t>
            </a:r>
            <a:r>
              <a:t> </a:t>
            </a:r>
            <a:r>
              <a:rPr err="1"/>
              <a:t>блокери</a:t>
            </a:r>
            <a:endParaRPr lang="bg-BG">
              <a:solidFill>
                <a:srgbClr val="000000"/>
              </a:solidFill>
              <a:latin typeface="Times New Roman"/>
              <a:cs typeface="Times New Roman"/>
              <a:sym typeface="Times New Roman"/>
            </a:endParaRPr>
          </a:p>
          <a:p>
            <a:pPr marL="457200" lvl="2" algn="just"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/>
              <a:t>	</a:t>
            </a:r>
            <a:r>
              <a:rPr lang="bg-BG"/>
              <a:t>- А</a:t>
            </a:r>
            <a:r>
              <a:rPr err="1"/>
              <a:t>нтихолинергични</a:t>
            </a:r>
            <a:r>
              <a:t> </a:t>
            </a:r>
            <a:r>
              <a:rPr err="1"/>
              <a:t>медикаменти</a:t>
            </a:r>
            <a:endParaRPr/>
          </a:p>
          <a:p>
            <a:pPr marL="800100" lvl="1" indent="-342900" algn="just"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тежки</a:t>
            </a:r>
            <a:r>
              <a:t> </a:t>
            </a:r>
            <a:r>
              <a:rPr err="1"/>
              <a:t>електролитни</a:t>
            </a:r>
            <a:r>
              <a:t>, </a:t>
            </a:r>
            <a:r>
              <a:rPr err="1"/>
              <a:t>метаболитни</a:t>
            </a:r>
            <a:r>
              <a:t> </a:t>
            </a:r>
            <a:r>
              <a:rPr lang="bg-BG" err="1"/>
              <a:t>ил</a:t>
            </a:r>
            <a:r>
              <a:rPr err="1"/>
              <a:t>и</a:t>
            </a:r>
            <a:r>
              <a:t> </a:t>
            </a:r>
            <a:r>
              <a:rPr err="1"/>
              <a:t>ендокринни</a:t>
            </a:r>
            <a:r>
              <a:t> </a:t>
            </a:r>
            <a:r>
              <a:rPr err="1"/>
              <a:t>нарушения</a:t>
            </a:r>
            <a:r>
              <a:t>.</a:t>
            </a:r>
          </a:p>
        </p:txBody>
      </p:sp>
      <p:sp>
        <p:nvSpPr>
          <p:cNvPr id="221" name="Title 1"/>
          <p:cNvSpPr txBox="1"/>
          <p:nvPr/>
        </p:nvSpPr>
        <p:spPr>
          <a:xfrm>
            <a:off x="-1" y="12878"/>
            <a:ext cx="9144001" cy="1255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err="1"/>
              <a:t>Основна</a:t>
            </a:r>
            <a:r>
              <a:t> </a:t>
            </a:r>
            <a:r>
              <a:rPr err="1"/>
              <a:t>предпоставка</a:t>
            </a:r>
            <a:r>
              <a:t> </a:t>
            </a:r>
            <a:r>
              <a:rPr err="1"/>
              <a:t>и</a:t>
            </a:r>
            <a:r>
              <a:t> </a:t>
            </a:r>
            <a:r>
              <a:rPr err="1"/>
              <a:t>задължителни</a:t>
            </a:r>
            <a:r>
              <a:t> </a:t>
            </a:r>
            <a:r>
              <a:rPr err="1"/>
              <a:t>условия</a:t>
            </a:r>
            <a:r>
              <a:t> </a:t>
            </a:r>
            <a:r>
              <a:rPr err="1"/>
              <a:t>за</a:t>
            </a:r>
            <a:r>
              <a:t> </a:t>
            </a:r>
            <a:r>
              <a:rPr err="1"/>
              <a:t>диагнозата</a:t>
            </a:r>
            <a:r>
              <a:t> МС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 Box 1"/>
          <p:cNvSpPr txBox="1"/>
          <p:nvPr/>
        </p:nvSpPr>
        <p:spPr>
          <a:xfrm>
            <a:off x="611560" y="1412776"/>
            <a:ext cx="8230688" cy="4524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спонтанни</a:t>
            </a:r>
            <a:r>
              <a:t> </a:t>
            </a:r>
            <a:r>
              <a:rPr err="1"/>
              <a:t>движения</a:t>
            </a:r>
            <a:r>
              <a:t>, </a:t>
            </a:r>
            <a:r>
              <a:rPr err="1"/>
              <a:t>децеребрационна</a:t>
            </a:r>
            <a:r>
              <a:t> </a:t>
            </a:r>
            <a:r>
              <a:rPr err="1"/>
              <a:t>или</a:t>
            </a:r>
            <a:r>
              <a:t> </a:t>
            </a:r>
            <a:r>
              <a:rPr err="1"/>
              <a:t>декортикационна</a:t>
            </a:r>
            <a:r>
              <a:t> </a:t>
            </a:r>
            <a:r>
              <a:rPr err="1"/>
              <a:t>ригидност</a:t>
            </a:r>
            <a:r>
              <a:t>, </a:t>
            </a:r>
            <a:r>
              <a:rPr err="1"/>
              <a:t>гърчове</a:t>
            </a:r>
            <a:r>
              <a:t>, </a:t>
            </a:r>
            <a:r>
              <a:rPr err="1"/>
              <a:t>треперене</a:t>
            </a:r>
            <a:r>
              <a:t> и </a:t>
            </a:r>
            <a:r>
              <a:rPr err="1"/>
              <a:t>отговор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вербални</a:t>
            </a:r>
            <a:r>
              <a:t> </a:t>
            </a:r>
            <a:r>
              <a:rPr err="1"/>
              <a:t>стимули</a:t>
            </a:r>
            <a:r>
              <a:t>. </a:t>
            </a:r>
            <a:r>
              <a:rPr err="1"/>
              <a:t>Спиналните</a:t>
            </a:r>
            <a:r>
              <a:t> </a:t>
            </a:r>
            <a:r>
              <a:rPr err="1"/>
              <a:t>рефлекси</a:t>
            </a:r>
            <a:r>
              <a:t> </a:t>
            </a:r>
            <a:r>
              <a:rPr err="1"/>
              <a:t>могат</a:t>
            </a:r>
            <a:r>
              <a:t> </a:t>
            </a:r>
            <a:r>
              <a:rPr err="1"/>
              <a:t>да</a:t>
            </a:r>
            <a:r>
              <a:t> </a:t>
            </a:r>
            <a:r>
              <a:rPr err="1"/>
              <a:t>бъдат</a:t>
            </a:r>
            <a:r>
              <a:t> </a:t>
            </a:r>
            <a:r>
              <a:rPr err="1"/>
              <a:t>налични</a:t>
            </a:r>
            <a:r>
              <a:t>.</a:t>
            </a:r>
          </a:p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Зеници</a:t>
            </a:r>
            <a:r>
              <a:rPr lang="bg-BG"/>
              <a:t> -</a:t>
            </a:r>
            <a:r>
              <a:t> </a:t>
            </a:r>
            <a:r>
              <a:rPr err="1"/>
              <a:t>средно</a:t>
            </a:r>
            <a:r>
              <a:t> </a:t>
            </a:r>
            <a:r>
              <a:rPr err="1"/>
              <a:t>разширени</a:t>
            </a:r>
            <a:r>
              <a:t> </a:t>
            </a:r>
            <a:r>
              <a:rPr err="1"/>
              <a:t>или</a:t>
            </a:r>
            <a:r>
              <a:t> </a:t>
            </a:r>
            <a:r>
              <a:rPr err="1"/>
              <a:t>дилатирани</a:t>
            </a:r>
            <a:r>
              <a:t> - 4-9 mm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светлинен</a:t>
            </a:r>
            <a:r>
              <a:t> </a:t>
            </a:r>
            <a:r>
              <a:rPr err="1"/>
              <a:t>рефлекс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спонтанно</a:t>
            </a:r>
            <a:r>
              <a:t> </a:t>
            </a:r>
            <a:r>
              <a:rPr err="1"/>
              <a:t>мигане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корнеален</a:t>
            </a:r>
            <a:r>
              <a:t> </a:t>
            </a:r>
            <a:r>
              <a:rPr err="1"/>
              <a:t>рефлекс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лицеви</a:t>
            </a:r>
            <a:r>
              <a:t> </a:t>
            </a:r>
            <a:r>
              <a:rPr err="1"/>
              <a:t>мускулни</a:t>
            </a:r>
            <a:r>
              <a:t> </a:t>
            </a:r>
            <a:r>
              <a:rPr err="1"/>
              <a:t>движения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спонтанни</a:t>
            </a:r>
            <a:r>
              <a:t> </a:t>
            </a:r>
            <a:r>
              <a:rPr err="1"/>
              <a:t>мускулни</a:t>
            </a:r>
            <a:r>
              <a:t> </a:t>
            </a:r>
            <a:r>
              <a:rPr err="1"/>
              <a:t>движения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окуло-вестибуларен</a:t>
            </a:r>
            <a:r>
              <a:t> </a:t>
            </a:r>
            <a:r>
              <a:rPr err="1"/>
              <a:t>рефлекс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окуло-цефален</a:t>
            </a:r>
            <a:r>
              <a:t> </a:t>
            </a:r>
            <a:r>
              <a:rPr err="1"/>
              <a:t>рефлекс</a:t>
            </a:r>
            <a:endParaRPr/>
          </a:p>
        </p:txBody>
      </p:sp>
      <p:sp>
        <p:nvSpPr>
          <p:cNvPr id="224" name="Title 1"/>
          <p:cNvSpPr txBox="1"/>
          <p:nvPr/>
        </p:nvSpPr>
        <p:spPr>
          <a:xfrm>
            <a:off x="501332" y="44624"/>
            <a:ext cx="8134985" cy="1077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err="1"/>
              <a:t>Протокол</a:t>
            </a:r>
            <a:r>
              <a:t> </a:t>
            </a:r>
            <a:r>
              <a:rPr err="1"/>
              <a:t>за</a:t>
            </a:r>
            <a:r>
              <a:t> </a:t>
            </a:r>
            <a:r>
              <a:rPr err="1"/>
              <a:t>клиничен</a:t>
            </a:r>
            <a:r>
              <a:t> </a:t>
            </a:r>
            <a:r>
              <a:rPr err="1"/>
              <a:t>преглед</a:t>
            </a:r>
            <a:r>
              <a:t> </a:t>
            </a:r>
            <a:r>
              <a:rPr err="1"/>
              <a:t>за</a:t>
            </a:r>
            <a:r>
              <a:t> </a:t>
            </a:r>
            <a:r>
              <a:rPr err="1"/>
              <a:t>доказване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диагнозата</a:t>
            </a:r>
            <a:r>
              <a:t> МС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 Box 1"/>
          <p:cNvSpPr txBox="1"/>
          <p:nvPr/>
        </p:nvSpPr>
        <p:spPr>
          <a:xfrm>
            <a:off x="611560" y="1268760"/>
            <a:ext cx="8230688" cy="4524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Спонтанни</a:t>
            </a:r>
            <a:r>
              <a:t> </a:t>
            </a:r>
            <a:r>
              <a:rPr err="1"/>
              <a:t>движения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крайниците</a:t>
            </a:r>
            <a:r>
              <a:t>, </a:t>
            </a:r>
            <a:r>
              <a:rPr err="1"/>
              <a:t>различни</a:t>
            </a:r>
            <a:r>
              <a:t> </a:t>
            </a:r>
            <a:r>
              <a:rPr err="1"/>
              <a:t>от</a:t>
            </a:r>
            <a:r>
              <a:t> </a:t>
            </a:r>
            <a:r>
              <a:rPr err="1"/>
              <a:t>патологичните</a:t>
            </a:r>
            <a:r>
              <a:t> </a:t>
            </a:r>
            <a:r>
              <a:rPr err="1"/>
              <a:t>флексионни</a:t>
            </a:r>
            <a:r>
              <a:t> </a:t>
            </a:r>
            <a:r>
              <a:rPr err="1"/>
              <a:t>или</a:t>
            </a:r>
            <a:r>
              <a:t> </a:t>
            </a:r>
            <a:r>
              <a:rPr err="1"/>
              <a:t>екстензионни</a:t>
            </a:r>
            <a:r>
              <a:t> </a:t>
            </a:r>
            <a:r>
              <a:rPr err="1"/>
              <a:t>отговори</a:t>
            </a:r>
            <a:r>
              <a:t>.</a:t>
            </a:r>
          </a:p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Подобни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дихателните</a:t>
            </a:r>
            <a:r>
              <a:t> </a:t>
            </a:r>
            <a:r>
              <a:rPr err="1"/>
              <a:t>движения</a:t>
            </a:r>
            <a:r>
              <a:t> – </a:t>
            </a:r>
            <a:r>
              <a:rPr err="1"/>
              <a:t>повдигане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раменете</a:t>
            </a:r>
            <a:r>
              <a:t> и </a:t>
            </a:r>
            <a:r>
              <a:rPr err="1"/>
              <a:t>аддукция</a:t>
            </a:r>
            <a:r>
              <a:t>.</a:t>
            </a:r>
          </a:p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Изпотяване</a:t>
            </a:r>
            <a:r>
              <a:t>, </a:t>
            </a:r>
            <a:r>
              <a:rPr err="1"/>
              <a:t>зачервяване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кожата</a:t>
            </a:r>
            <a:r>
              <a:t> </a:t>
            </a:r>
            <a:r>
              <a:rPr err="1"/>
              <a:t>или</a:t>
            </a:r>
            <a:r>
              <a:t> </a:t>
            </a:r>
            <a:r>
              <a:rPr err="1"/>
              <a:t>тахикардия</a:t>
            </a:r>
            <a:r>
              <a:t>.</a:t>
            </a:r>
          </a:p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Нормално</a:t>
            </a:r>
            <a:r>
              <a:t> </a:t>
            </a:r>
            <a:r>
              <a:rPr err="1"/>
              <a:t>или</a:t>
            </a:r>
            <a:r>
              <a:t> </a:t>
            </a:r>
            <a:r>
              <a:rPr err="1"/>
              <a:t>повишено</a:t>
            </a:r>
            <a:r>
              <a:t> АКН </a:t>
            </a:r>
            <a:r>
              <a:rPr err="1"/>
              <a:t>без</a:t>
            </a:r>
            <a:r>
              <a:t> </a:t>
            </a:r>
            <a:r>
              <a:rPr err="1"/>
              <a:t>приложение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медикаменти</a:t>
            </a:r>
            <a:r>
              <a:t>.</a:t>
            </a:r>
          </a:p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полиурия</a:t>
            </a:r>
            <a:r>
              <a:t> и </a:t>
            </a:r>
            <a:r>
              <a:rPr err="1"/>
              <a:t>симптоматика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безвкусен</a:t>
            </a:r>
            <a:r>
              <a:t> </a:t>
            </a:r>
            <a:r>
              <a:rPr err="1"/>
              <a:t>диабет</a:t>
            </a:r>
            <a:r>
              <a:t>.</a:t>
            </a:r>
          </a:p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Отчитане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дълбоки</a:t>
            </a:r>
            <a:r>
              <a:t> </a:t>
            </a:r>
            <a:r>
              <a:rPr err="1"/>
              <a:t>сухожилни</a:t>
            </a:r>
            <a:r>
              <a:t> и </a:t>
            </a:r>
            <a:r>
              <a:rPr err="1"/>
              <a:t>повърхностни</a:t>
            </a:r>
            <a:r>
              <a:t> </a:t>
            </a:r>
            <a:r>
              <a:rPr err="1"/>
              <a:t>коремни</a:t>
            </a:r>
            <a:r>
              <a:t> </a:t>
            </a:r>
            <a:r>
              <a:rPr err="1"/>
              <a:t>рефлекси</a:t>
            </a:r>
            <a:r>
              <a:t> и Babinski.</a:t>
            </a:r>
          </a:p>
        </p:txBody>
      </p:sp>
      <p:sp>
        <p:nvSpPr>
          <p:cNvPr id="227" name="Title 1"/>
          <p:cNvSpPr txBox="1"/>
          <p:nvPr/>
        </p:nvSpPr>
        <p:spPr>
          <a:xfrm>
            <a:off x="327470" y="44624"/>
            <a:ext cx="8514778" cy="1077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Изброените симптоми не отхвърлят диагнозата МС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245223"/>
            <a:ext cx="301904" cy="288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30" name="Rectangle 9"/>
          <p:cNvSpPr txBox="1">
            <a:spLocks noGrp="1"/>
          </p:cNvSpPr>
          <p:nvPr>
            <p:ph type="title"/>
          </p:nvPr>
        </p:nvSpPr>
        <p:spPr>
          <a:xfrm>
            <a:off x="0" y="44624"/>
            <a:ext cx="9144000" cy="11430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>
              <a:defRPr>
                <a:effectLst/>
              </a:defRPr>
            </a:pPr>
            <a:r>
              <a:rPr err="1"/>
              <a:t>Клинично</a:t>
            </a:r>
            <a:r>
              <a:t> </a:t>
            </a:r>
            <a:r>
              <a:rPr err="1"/>
              <a:t>изследване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мозъчна</a:t>
            </a:r>
            <a:r>
              <a:t> </a:t>
            </a:r>
            <a:r>
              <a:rPr err="1"/>
              <a:t>смърт</a:t>
            </a:r>
            <a:endParaRPr/>
          </a:p>
        </p:txBody>
      </p:sp>
      <p:sp>
        <p:nvSpPr>
          <p:cNvPr id="231" name="Rectangle 11"/>
          <p:cNvSpPr txBox="1">
            <a:spLocks noGrp="1"/>
          </p:cNvSpPr>
          <p:nvPr>
            <p:ph type="body" sz="quarter" idx="1"/>
          </p:nvPr>
        </p:nvSpPr>
        <p:spPr>
          <a:xfrm>
            <a:off x="917573" y="4857750"/>
            <a:ext cx="6870704" cy="126841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>
              <a:defRPr>
                <a:effectLst/>
              </a:defRPr>
            </a:pPr>
            <a:r>
              <a:t>GCS – 3 точки*</a:t>
            </a:r>
          </a:p>
        </p:txBody>
      </p:sp>
      <p:sp>
        <p:nvSpPr>
          <p:cNvPr id="232" name="Text Box 7"/>
          <p:cNvSpPr txBox="1"/>
          <p:nvPr/>
        </p:nvSpPr>
        <p:spPr>
          <a:xfrm>
            <a:off x="4903470" y="5929312"/>
            <a:ext cx="3832951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>
                <a:solidFill>
                  <a:srgbClr val="FFFFFF"/>
                </a:solidFill>
              </a:defRPr>
            </a:lvl1pPr>
          </a:lstStyle>
          <a:p>
            <a:r>
              <a:t>*N Engl J Med, E F M Wijdicks, 2001</a:t>
            </a:r>
          </a:p>
        </p:txBody>
      </p:sp>
      <p:pic>
        <p:nvPicPr>
          <p:cNvPr id="233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28800"/>
            <a:ext cx="7456204" cy="2891410"/>
          </a:xfrm>
          <a:prstGeom prst="rect">
            <a:avLst/>
          </a:prstGeom>
          <a:ln w="12700">
            <a:solidFill>
              <a:srgbClr val="FFFFFF"/>
            </a:solidFill>
            <a:miter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 Box 1"/>
          <p:cNvSpPr txBox="1"/>
          <p:nvPr/>
        </p:nvSpPr>
        <p:spPr>
          <a:xfrm>
            <a:off x="327469" y="1414177"/>
            <a:ext cx="8514779" cy="2926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рефлекс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гадене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кашличен</a:t>
            </a:r>
            <a:r>
              <a:t> </a:t>
            </a:r>
            <a:r>
              <a:rPr err="1"/>
              <a:t>рефлекс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отговор</a:t>
            </a:r>
            <a:r>
              <a:t> </a:t>
            </a:r>
            <a:r>
              <a:rPr err="1"/>
              <a:t>при</a:t>
            </a:r>
            <a:r>
              <a:t> </a:t>
            </a:r>
            <a:r>
              <a:rPr err="1"/>
              <a:t>прилагане</a:t>
            </a:r>
            <a:r>
              <a:t> </a:t>
            </a:r>
            <a:r>
              <a:rPr err="1"/>
              <a:t>на</a:t>
            </a:r>
            <a:r>
              <a:t> Atropine 1- 2 mg iv – </a:t>
            </a:r>
            <a:r>
              <a:rPr err="1"/>
              <a:t>повишаване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сърдечната</a:t>
            </a:r>
            <a:r>
              <a:t> </a:t>
            </a:r>
            <a:r>
              <a:rPr err="1"/>
              <a:t>честота</a:t>
            </a:r>
            <a:r>
              <a:t> </a:t>
            </a:r>
            <a:r>
              <a:rPr err="1"/>
              <a:t>с</a:t>
            </a:r>
            <a:r>
              <a:t> </a:t>
            </a:r>
            <a:r>
              <a:rPr err="1"/>
              <a:t>най-малко</a:t>
            </a:r>
            <a:r>
              <a:t> 5 </a:t>
            </a:r>
            <a:r>
              <a:rPr err="1"/>
              <a:t>удара</a:t>
            </a:r>
            <a:r>
              <a:t>/min.</a:t>
            </a:r>
          </a:p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спонтанно</a:t>
            </a:r>
            <a:r>
              <a:t> </a:t>
            </a:r>
            <a:r>
              <a:rPr err="1"/>
              <a:t>дишане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rPr err="1"/>
              <a:t>Спинални</a:t>
            </a:r>
            <a:r>
              <a:t> </a:t>
            </a:r>
            <a:r>
              <a:rPr err="1"/>
              <a:t>моторни</a:t>
            </a:r>
            <a:r>
              <a:t> </a:t>
            </a:r>
            <a:r>
              <a:rPr err="1"/>
              <a:t>рефлекси</a:t>
            </a:r>
            <a:r>
              <a:t> </a:t>
            </a:r>
            <a:r>
              <a:rPr err="1"/>
              <a:t>могат</a:t>
            </a:r>
            <a:r>
              <a:t> </a:t>
            </a:r>
            <a:r>
              <a:rPr err="1"/>
              <a:t>да</a:t>
            </a:r>
            <a:r>
              <a:t> </a:t>
            </a:r>
            <a:r>
              <a:rPr err="1"/>
              <a:t>съществуват</a:t>
            </a:r>
            <a:r>
              <a:t>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rPr err="1"/>
              <a:t>Апнеичен</a:t>
            </a:r>
            <a:r>
              <a:t> </a:t>
            </a:r>
            <a:r>
              <a:rPr err="1"/>
              <a:t>тест</a:t>
            </a:r>
            <a:r>
              <a:t> </a:t>
            </a:r>
          </a:p>
        </p:txBody>
      </p:sp>
      <p:sp>
        <p:nvSpPr>
          <p:cNvPr id="238" name="Title 1"/>
          <p:cNvSpPr txBox="1"/>
          <p:nvPr/>
        </p:nvSpPr>
        <p:spPr>
          <a:xfrm>
            <a:off x="501332" y="44624"/>
            <a:ext cx="8134985" cy="1077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err="1"/>
              <a:t>Протокол</a:t>
            </a:r>
            <a:r>
              <a:t> </a:t>
            </a:r>
            <a:r>
              <a:rPr err="1"/>
              <a:t>за</a:t>
            </a:r>
            <a:r>
              <a:t> </a:t>
            </a:r>
            <a:r>
              <a:rPr err="1"/>
              <a:t>клиничен</a:t>
            </a:r>
            <a:r>
              <a:t> </a:t>
            </a:r>
            <a:r>
              <a:rPr err="1"/>
              <a:t>преглед</a:t>
            </a:r>
            <a:r>
              <a:t> </a:t>
            </a:r>
            <a:r>
              <a:rPr err="1"/>
              <a:t>за</a:t>
            </a:r>
            <a:r>
              <a:t> </a:t>
            </a:r>
            <a:r>
              <a:rPr err="1"/>
              <a:t>доказване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диагнозата</a:t>
            </a:r>
            <a:r>
              <a:t> МС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245223"/>
            <a:ext cx="301904" cy="288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241" name="Rectangle 9"/>
          <p:cNvSpPr txBox="1">
            <a:spLocks noGrp="1"/>
          </p:cNvSpPr>
          <p:nvPr>
            <p:ph type="title"/>
          </p:nvPr>
        </p:nvSpPr>
        <p:spPr>
          <a:xfrm>
            <a:off x="450030" y="44624"/>
            <a:ext cx="8226426" cy="936105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>
              <a:defRPr>
                <a:effectLst/>
              </a:defRPr>
            </a:pPr>
            <a:r>
              <a:rPr err="1"/>
              <a:t>Клинично</a:t>
            </a:r>
            <a:r>
              <a:t> </a:t>
            </a:r>
            <a:r>
              <a:rPr err="1"/>
              <a:t>изследване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мозъчна</a:t>
            </a:r>
            <a:r>
              <a:t> </a:t>
            </a:r>
            <a:r>
              <a:rPr err="1"/>
              <a:t>смърт</a:t>
            </a:r>
            <a:endParaRPr/>
          </a:p>
        </p:txBody>
      </p:sp>
      <p:sp>
        <p:nvSpPr>
          <p:cNvPr id="242" name="Rectangle 11"/>
          <p:cNvSpPr txBox="1">
            <a:spLocks noGrp="1"/>
          </p:cNvSpPr>
          <p:nvPr>
            <p:ph type="body" sz="quarter" idx="1"/>
          </p:nvPr>
        </p:nvSpPr>
        <p:spPr>
          <a:xfrm>
            <a:off x="750887" y="4714875"/>
            <a:ext cx="7570787" cy="1143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>
              <a:defRPr>
                <a:effectLst/>
              </a:defRPr>
            </a:pPr>
            <a:r>
              <a:rPr err="1"/>
              <a:t>Изследване</a:t>
            </a:r>
            <a:r>
              <a:t> </a:t>
            </a:r>
            <a:r>
              <a:rPr err="1"/>
              <a:t>на</a:t>
            </a:r>
            <a:r>
              <a:t> ЧМН - II, III, V, VI, VII, VIII, IX, X*</a:t>
            </a:r>
          </a:p>
        </p:txBody>
      </p:sp>
      <p:sp>
        <p:nvSpPr>
          <p:cNvPr id="243" name="Text Box 7"/>
          <p:cNvSpPr txBox="1"/>
          <p:nvPr/>
        </p:nvSpPr>
        <p:spPr>
          <a:xfrm>
            <a:off x="4903470" y="5929312"/>
            <a:ext cx="3832951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>
                <a:solidFill>
                  <a:srgbClr val="FFFFFF"/>
                </a:solidFill>
              </a:defRPr>
            </a:lvl1pPr>
          </a:lstStyle>
          <a:p>
            <a:r>
              <a:t>*N Engl J Med, E F M Wijdicks, 2001</a:t>
            </a:r>
          </a:p>
        </p:txBody>
      </p:sp>
      <p:pic>
        <p:nvPicPr>
          <p:cNvPr id="244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21" y="1196752"/>
            <a:ext cx="7982627" cy="3374681"/>
          </a:xfrm>
          <a:prstGeom prst="rect">
            <a:avLst/>
          </a:prstGeom>
          <a:ln w="12700">
            <a:solidFill>
              <a:srgbClr val="FFFFFF"/>
            </a:solidFill>
            <a:miter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245223"/>
            <a:ext cx="301904" cy="288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249" name="Rectangle 9"/>
          <p:cNvSpPr txBox="1">
            <a:spLocks noGrp="1"/>
          </p:cNvSpPr>
          <p:nvPr>
            <p:ph type="title"/>
          </p:nvPr>
        </p:nvSpPr>
        <p:spPr>
          <a:xfrm>
            <a:off x="455612" y="44624"/>
            <a:ext cx="8226426" cy="778102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>
              <a:defRPr>
                <a:effectLst/>
              </a:defRPr>
            </a:pPr>
            <a:r>
              <a:rPr err="1"/>
              <a:t>Клинично</a:t>
            </a:r>
            <a:r>
              <a:t> </a:t>
            </a:r>
            <a:r>
              <a:rPr err="1"/>
              <a:t>изследване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мозъчна</a:t>
            </a:r>
            <a:r>
              <a:t> </a:t>
            </a:r>
            <a:r>
              <a:rPr err="1"/>
              <a:t>смърт</a:t>
            </a:r>
            <a:endParaRPr/>
          </a:p>
        </p:txBody>
      </p:sp>
      <p:sp>
        <p:nvSpPr>
          <p:cNvPr id="250" name="Rectangle 11"/>
          <p:cNvSpPr txBox="1">
            <a:spLocks noGrp="1"/>
          </p:cNvSpPr>
          <p:nvPr>
            <p:ph type="body" sz="quarter" idx="1"/>
          </p:nvPr>
        </p:nvSpPr>
        <p:spPr>
          <a:xfrm>
            <a:off x="1180801" y="4714875"/>
            <a:ext cx="6820497" cy="100012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>
              <a:defRPr>
                <a:effectLst/>
              </a:defRPr>
            </a:pPr>
            <a:r>
              <a:t>Апнеичен тест*</a:t>
            </a:r>
          </a:p>
        </p:txBody>
      </p:sp>
      <p:sp>
        <p:nvSpPr>
          <p:cNvPr id="251" name="Text Box 7"/>
          <p:cNvSpPr txBox="1"/>
          <p:nvPr/>
        </p:nvSpPr>
        <p:spPr>
          <a:xfrm>
            <a:off x="4903470" y="5929312"/>
            <a:ext cx="3832951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>
                <a:solidFill>
                  <a:srgbClr val="FFFFFF"/>
                </a:solidFill>
              </a:defRPr>
            </a:lvl1pPr>
          </a:lstStyle>
          <a:p>
            <a:r>
              <a:t>*N Engl J Med, E F M Wijdicks, 2001</a:t>
            </a:r>
          </a:p>
        </p:txBody>
      </p:sp>
      <p:pic>
        <p:nvPicPr>
          <p:cNvPr id="25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63" y="1556792"/>
            <a:ext cx="7995885" cy="3015208"/>
          </a:xfrm>
          <a:prstGeom prst="rect">
            <a:avLst/>
          </a:prstGeom>
          <a:ln w="12700">
            <a:solidFill>
              <a:srgbClr val="FFFFFF"/>
            </a:solidFill>
            <a:miter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 Box 1"/>
          <p:cNvSpPr txBox="1"/>
          <p:nvPr/>
        </p:nvSpPr>
        <p:spPr>
          <a:xfrm>
            <a:off x="346240" y="1565741"/>
            <a:ext cx="8514779" cy="3993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rPr err="1"/>
              <a:t>Доказват</a:t>
            </a:r>
            <a:r>
              <a:t> </a:t>
            </a:r>
            <a:r>
              <a:rPr err="1"/>
              <a:t>феномени</a:t>
            </a:r>
            <a:r>
              <a:t> </a:t>
            </a:r>
            <a:r>
              <a:rPr err="1"/>
              <a:t>свързани</a:t>
            </a:r>
            <a:r>
              <a:t> </a:t>
            </a:r>
            <a:r>
              <a:rPr err="1"/>
              <a:t>с</a:t>
            </a:r>
            <a:r>
              <a:t> </a:t>
            </a:r>
            <a:r>
              <a:rPr err="1"/>
              <a:t>мозъчната</a:t>
            </a:r>
            <a:r>
              <a:t> </a:t>
            </a:r>
            <a:r>
              <a:rPr err="1"/>
              <a:t>смърт</a:t>
            </a:r>
            <a:r>
              <a:t>:</a:t>
            </a:r>
          </a:p>
          <a:p>
            <a:pPr marL="712787" lvl="3" indent="-357188">
              <a:buSzPct val="100000"/>
              <a:buFont typeface="Arial"/>
              <a:buChar char="•"/>
              <a:tabLst>
                <a:tab pos="177800" algn="l"/>
                <a:tab pos="3556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електрическа</a:t>
            </a:r>
            <a:r>
              <a:t> </a:t>
            </a:r>
            <a:r>
              <a:rPr err="1"/>
              <a:t>мозъчна</a:t>
            </a:r>
            <a:r>
              <a:t> </a:t>
            </a:r>
            <a:r>
              <a:rPr err="1"/>
              <a:t>активност</a:t>
            </a:r>
            <a:endParaRPr/>
          </a:p>
          <a:p>
            <a:pPr marL="712787" lvl="3" indent="-357188">
              <a:buSzPct val="100000"/>
              <a:buFont typeface="Arial"/>
              <a:buChar char="•"/>
              <a:tabLst>
                <a:tab pos="177800" algn="l"/>
                <a:tab pos="3556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мозъчно</a:t>
            </a:r>
            <a:r>
              <a:t> </a:t>
            </a:r>
            <a:r>
              <a:rPr err="1"/>
              <a:t>кръвообращение</a:t>
            </a:r>
            <a:endParaRPr/>
          </a:p>
          <a:p>
            <a:pPr marL="712787" lvl="3" indent="-357188">
              <a:buSzPct val="100000"/>
              <a:buFont typeface="Arial"/>
              <a:buChar char="•"/>
              <a:tabLst>
                <a:tab pos="177800" algn="l"/>
                <a:tab pos="3556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метаболитна</a:t>
            </a:r>
            <a:r>
              <a:t> </a:t>
            </a:r>
            <a:r>
              <a:rPr err="1"/>
              <a:t>мозъчна</a:t>
            </a:r>
            <a:r>
              <a:t> </a:t>
            </a:r>
            <a:r>
              <a:rPr err="1"/>
              <a:t>активност</a:t>
            </a:r>
            <a:endParaRPr/>
          </a:p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rPr err="1"/>
              <a:t>Инструменталните</a:t>
            </a:r>
            <a:r>
              <a:t> </a:t>
            </a:r>
            <a:r>
              <a:rPr err="1"/>
              <a:t>методи</a:t>
            </a:r>
            <a:r>
              <a:t> </a:t>
            </a:r>
            <a:r>
              <a:rPr err="1"/>
              <a:t>се</a:t>
            </a:r>
            <a:r>
              <a:t> </a:t>
            </a:r>
            <a:r>
              <a:rPr err="1"/>
              <a:t>използват</a:t>
            </a:r>
            <a:r>
              <a:t> </a:t>
            </a:r>
            <a:r>
              <a:rPr err="1"/>
              <a:t>за</a:t>
            </a:r>
            <a:r>
              <a:t> </a:t>
            </a:r>
            <a:r>
              <a:rPr err="1"/>
              <a:t>да</a:t>
            </a:r>
            <a:r>
              <a:t> </a:t>
            </a:r>
            <a:r>
              <a:rPr err="1"/>
              <a:t>демонстрират</a:t>
            </a:r>
            <a:r>
              <a:t> </a:t>
            </a:r>
            <a:r>
              <a:rPr err="1"/>
              <a:t>един</a:t>
            </a:r>
            <a:r>
              <a:t> </a:t>
            </a:r>
            <a:r>
              <a:rPr err="1"/>
              <a:t>от</a:t>
            </a:r>
            <a:r>
              <a:t> </a:t>
            </a:r>
            <a:r>
              <a:rPr err="1"/>
              <a:t>феномените</a:t>
            </a:r>
            <a:r>
              <a:t> </a:t>
            </a:r>
            <a:r>
              <a:rPr err="1"/>
              <a:t>свързани</a:t>
            </a:r>
            <a:r>
              <a:t> </a:t>
            </a:r>
            <a:r>
              <a:rPr err="1"/>
              <a:t>с</a:t>
            </a:r>
            <a:r>
              <a:t> </a:t>
            </a:r>
            <a:r>
              <a:rPr err="1"/>
              <a:t>мозъчната</a:t>
            </a:r>
            <a:r>
              <a:t> </a:t>
            </a:r>
            <a:r>
              <a:rPr err="1"/>
              <a:t>смърт</a:t>
            </a:r>
            <a:r>
              <a:t>.</a:t>
            </a:r>
          </a:p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rPr err="1"/>
              <a:t>При</a:t>
            </a:r>
            <a:r>
              <a:t> </a:t>
            </a:r>
            <a:r>
              <a:rPr err="1"/>
              <a:t>концепцията</a:t>
            </a:r>
            <a:r>
              <a:t> </a:t>
            </a:r>
            <a:r>
              <a:rPr err="1"/>
              <a:t>за</a:t>
            </a:r>
            <a:r>
              <a:t> </a:t>
            </a:r>
            <a:r>
              <a:rPr err="1"/>
              <a:t>смърт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мозъчния</a:t>
            </a:r>
            <a:r>
              <a:t> </a:t>
            </a:r>
            <a:r>
              <a:rPr err="1"/>
              <a:t>ствол</a:t>
            </a:r>
            <a:r>
              <a:t> </a:t>
            </a:r>
            <a:r>
              <a:rPr err="1"/>
              <a:t>те</a:t>
            </a:r>
            <a:r>
              <a:t> </a:t>
            </a:r>
            <a:r>
              <a:rPr err="1"/>
              <a:t>не</a:t>
            </a:r>
            <a:r>
              <a:t> </a:t>
            </a:r>
            <a:r>
              <a:rPr err="1"/>
              <a:t>са</a:t>
            </a:r>
            <a:r>
              <a:t> </a:t>
            </a:r>
            <a:r>
              <a:rPr err="1"/>
              <a:t>задължителни</a:t>
            </a:r>
            <a:r>
              <a:t>.</a:t>
            </a:r>
          </a:p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rPr err="1"/>
              <a:t>При</a:t>
            </a:r>
            <a:r>
              <a:t> </a:t>
            </a:r>
            <a:r>
              <a:rPr err="1"/>
              <a:t>концепцията</a:t>
            </a:r>
            <a:r>
              <a:t> </a:t>
            </a:r>
            <a:r>
              <a:rPr err="1"/>
              <a:t>за</a:t>
            </a:r>
            <a:r>
              <a:t> </a:t>
            </a:r>
            <a:r>
              <a:rPr err="1"/>
              <a:t>смърт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целия</a:t>
            </a:r>
            <a:r>
              <a:t> </a:t>
            </a:r>
            <a:r>
              <a:rPr err="1"/>
              <a:t>мозък</a:t>
            </a:r>
            <a:r>
              <a:t> </a:t>
            </a:r>
            <a:r>
              <a:rPr err="1"/>
              <a:t>е</a:t>
            </a:r>
            <a:r>
              <a:t> </a:t>
            </a:r>
            <a:r>
              <a:rPr err="1"/>
              <a:t>задължително</a:t>
            </a:r>
            <a:r>
              <a:t> </a:t>
            </a:r>
            <a:r>
              <a:rPr err="1"/>
              <a:t>да</a:t>
            </a:r>
            <a:r>
              <a:t> </a:t>
            </a:r>
            <a:r>
              <a:rPr err="1"/>
              <a:t>се</a:t>
            </a:r>
            <a:r>
              <a:t> </a:t>
            </a:r>
            <a:r>
              <a:rPr err="1"/>
              <a:t>използва</a:t>
            </a:r>
            <a:r>
              <a:t> </a:t>
            </a:r>
            <a:r>
              <a:rPr err="1"/>
              <a:t>един</a:t>
            </a:r>
            <a:r>
              <a:t> </a:t>
            </a:r>
            <a:r>
              <a:rPr err="1"/>
              <a:t>от</a:t>
            </a:r>
            <a:r>
              <a:t> </a:t>
            </a:r>
            <a:r>
              <a:rPr err="1"/>
              <a:t>тях</a:t>
            </a:r>
            <a:r>
              <a:t>.</a:t>
            </a:r>
          </a:p>
        </p:txBody>
      </p:sp>
      <p:sp>
        <p:nvSpPr>
          <p:cNvPr id="257" name="Title 1"/>
          <p:cNvSpPr txBox="1"/>
          <p:nvPr/>
        </p:nvSpPr>
        <p:spPr>
          <a:xfrm>
            <a:off x="501332" y="44624"/>
            <a:ext cx="8134985" cy="1077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algn="ctr"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Прилаганите</a:t>
            </a:r>
            <a:r>
              <a:t> </a:t>
            </a:r>
            <a:r>
              <a:rPr err="1"/>
              <a:t>инструментални</a:t>
            </a:r>
            <a:r>
              <a:t> </a:t>
            </a:r>
            <a:r>
              <a:rPr err="1"/>
              <a:t>тестове</a:t>
            </a:r>
            <a:endParaRPr/>
          </a:p>
          <a:p>
            <a:pPr algn="ctr"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за</a:t>
            </a:r>
            <a:r>
              <a:t> </a:t>
            </a:r>
            <a:r>
              <a:rPr err="1"/>
              <a:t>диагнозата</a:t>
            </a:r>
            <a:r>
              <a:t> МС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 Box 1"/>
          <p:cNvSpPr txBox="1"/>
          <p:nvPr/>
        </p:nvSpPr>
        <p:spPr>
          <a:xfrm>
            <a:off x="351311" y="1957482"/>
            <a:ext cx="8514779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rPr err="1"/>
              <a:t>Не</a:t>
            </a:r>
            <a:r>
              <a:t> </a:t>
            </a:r>
            <a:r>
              <a:rPr err="1"/>
              <a:t>съществува</a:t>
            </a:r>
            <a:r>
              <a:t> </a:t>
            </a:r>
            <a:r>
              <a:rPr err="1"/>
              <a:t>инструментален</a:t>
            </a:r>
            <a:r>
              <a:t> </a:t>
            </a:r>
            <a:r>
              <a:rPr err="1"/>
              <a:t>метод</a:t>
            </a:r>
            <a:r>
              <a:t>, </a:t>
            </a:r>
            <a:r>
              <a:rPr err="1"/>
              <a:t>чрез</a:t>
            </a:r>
            <a:r>
              <a:t> </a:t>
            </a:r>
            <a:r>
              <a:rPr err="1"/>
              <a:t>който</a:t>
            </a:r>
            <a:r>
              <a:t> </a:t>
            </a:r>
            <a:r>
              <a:rPr err="1"/>
              <a:t>да</a:t>
            </a:r>
            <a:r>
              <a:t> </a:t>
            </a:r>
            <a:r>
              <a:rPr err="1"/>
              <a:t>се</a:t>
            </a:r>
            <a:r>
              <a:t> </a:t>
            </a:r>
            <a:r>
              <a:rPr err="1"/>
              <a:t>постави</a:t>
            </a:r>
            <a:r>
              <a:t> </a:t>
            </a:r>
            <a:r>
              <a:rPr err="1"/>
              <a:t>диагнозата</a:t>
            </a:r>
            <a:r>
              <a:t> </a:t>
            </a:r>
            <a:r>
              <a:rPr err="1"/>
              <a:t>мозъчна</a:t>
            </a:r>
            <a:r>
              <a:t> </a:t>
            </a:r>
            <a:r>
              <a:rPr err="1"/>
              <a:t>смърт</a:t>
            </a:r>
            <a:r>
              <a:t>.</a:t>
            </a:r>
          </a:p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rPr err="1"/>
              <a:t>Инструменталните</a:t>
            </a:r>
            <a:r>
              <a:t> </a:t>
            </a:r>
            <a:r>
              <a:rPr err="1"/>
              <a:t>методи</a:t>
            </a:r>
            <a:r>
              <a:t> </a:t>
            </a:r>
            <a:r>
              <a:rPr err="1"/>
              <a:t>се</a:t>
            </a:r>
            <a:r>
              <a:t> </a:t>
            </a:r>
            <a:r>
              <a:rPr err="1"/>
              <a:t>използват</a:t>
            </a:r>
            <a:r>
              <a:t> </a:t>
            </a:r>
            <a:r>
              <a:rPr err="1"/>
              <a:t>само</a:t>
            </a:r>
            <a:r>
              <a:t> </a:t>
            </a:r>
            <a:r>
              <a:rPr err="1"/>
              <a:t>за</a:t>
            </a:r>
            <a:r>
              <a:t> </a:t>
            </a:r>
            <a:r>
              <a:rPr err="1"/>
              <a:t>потвърждаване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диагнозата</a:t>
            </a:r>
            <a:r>
              <a:t>.</a:t>
            </a:r>
          </a:p>
        </p:txBody>
      </p:sp>
      <p:sp>
        <p:nvSpPr>
          <p:cNvPr id="260" name="Title 1"/>
          <p:cNvSpPr txBox="1"/>
          <p:nvPr/>
        </p:nvSpPr>
        <p:spPr>
          <a:xfrm>
            <a:off x="501332" y="116632"/>
            <a:ext cx="8134985" cy="1077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algn="ctr"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bg-BG">
                <a:solidFill>
                  <a:srgbClr val="FF0000"/>
                </a:solidFill>
              </a:rPr>
              <a:t>ЗАПОМНЕТЕ: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 Box 1"/>
          <p:cNvSpPr txBox="1"/>
          <p:nvPr/>
        </p:nvSpPr>
        <p:spPr>
          <a:xfrm>
            <a:off x="502920" y="1998915"/>
            <a:ext cx="8138160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ЕЕГ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Сомат</a:t>
            </a:r>
            <a:r>
              <a:rPr lang="bg-BG"/>
              <a:t>о-</a:t>
            </a:r>
            <a:r>
              <a:rPr err="1"/>
              <a:t>сензорни</a:t>
            </a:r>
            <a:r>
              <a:t> </a:t>
            </a:r>
            <a:r>
              <a:rPr err="1"/>
              <a:t>евокирани</a:t>
            </a:r>
            <a:r>
              <a:t> </a:t>
            </a:r>
            <a:r>
              <a:rPr err="1"/>
              <a:t>потенциали</a:t>
            </a:r>
            <a:endParaRPr/>
          </a:p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Мозъчна</a:t>
            </a:r>
            <a:r>
              <a:t> </a:t>
            </a:r>
            <a:r>
              <a:rPr err="1"/>
              <a:t>ангиография</a:t>
            </a:r>
            <a:r>
              <a:t> (</a:t>
            </a:r>
            <a:r>
              <a:rPr err="1"/>
              <a:t>конвенционална</a:t>
            </a:r>
            <a:r>
              <a:t>, КТ, МР </a:t>
            </a:r>
            <a:r>
              <a:rPr err="1"/>
              <a:t>или</a:t>
            </a:r>
            <a:r>
              <a:t> </a:t>
            </a:r>
            <a:r>
              <a:rPr err="1"/>
              <a:t>радионуклидна</a:t>
            </a:r>
            <a:r>
              <a:t>) – </a:t>
            </a:r>
            <a:r>
              <a:rPr err="1"/>
              <a:t>липса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мозъчна</a:t>
            </a:r>
            <a:r>
              <a:t> </a:t>
            </a:r>
            <a:r>
              <a:rPr err="1"/>
              <a:t>перфузия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ниво</a:t>
            </a:r>
            <a:r>
              <a:t> </a:t>
            </a:r>
            <a:r>
              <a:rPr err="1"/>
              <a:t>каротидна</a:t>
            </a:r>
            <a:r>
              <a:t> </a:t>
            </a:r>
            <a:r>
              <a:rPr err="1"/>
              <a:t>бифуркация</a:t>
            </a:r>
            <a:r>
              <a:t> </a:t>
            </a:r>
            <a:r>
              <a:rPr err="1"/>
              <a:t>или</a:t>
            </a:r>
            <a:r>
              <a:t> </a:t>
            </a:r>
            <a:r>
              <a:rPr err="1"/>
              <a:t>кръга</a:t>
            </a:r>
            <a:r>
              <a:t> </a:t>
            </a:r>
            <a:r>
              <a:rPr err="1"/>
              <a:t>на</a:t>
            </a:r>
            <a:r>
              <a:t> Willis.</a:t>
            </a:r>
          </a:p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Транскраниална</a:t>
            </a:r>
            <a:r>
              <a:t> Doppler </a:t>
            </a:r>
            <a:r>
              <a:rPr err="1"/>
              <a:t>сонография</a:t>
            </a:r>
            <a:endParaRPr/>
          </a:p>
        </p:txBody>
      </p:sp>
      <p:sp>
        <p:nvSpPr>
          <p:cNvPr id="263" name="Title 1"/>
          <p:cNvSpPr txBox="1"/>
          <p:nvPr/>
        </p:nvSpPr>
        <p:spPr>
          <a:xfrm>
            <a:off x="502920" y="188640"/>
            <a:ext cx="8134985" cy="1077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algn="ctr"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Прилагани</a:t>
            </a:r>
            <a:r>
              <a:t> </a:t>
            </a:r>
            <a:r>
              <a:rPr err="1"/>
              <a:t>инструментални</a:t>
            </a:r>
            <a:r>
              <a:t> </a:t>
            </a:r>
            <a:r>
              <a:rPr err="1"/>
              <a:t>тестове</a:t>
            </a:r>
            <a:endParaRPr/>
          </a:p>
          <a:p>
            <a:pPr algn="ctr"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за</a:t>
            </a:r>
            <a:r>
              <a:t> </a:t>
            </a:r>
            <a:r>
              <a:rPr err="1"/>
              <a:t>диагнозата</a:t>
            </a:r>
            <a:r>
              <a:t> МС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t>Концепция за мозъчна смърт</a:t>
            </a:r>
          </a:p>
        </p:txBody>
      </p:sp>
      <p:sp>
        <p:nvSpPr>
          <p:cNvPr id="187" name="Rectangle 3"/>
          <p:cNvSpPr txBox="1">
            <a:spLocks noGrp="1"/>
          </p:cNvSpPr>
          <p:nvPr>
            <p:ph type="body" idx="1"/>
          </p:nvPr>
        </p:nvSpPr>
        <p:spPr>
          <a:xfrm>
            <a:off x="683568" y="1628800"/>
            <a:ext cx="7998470" cy="4497363"/>
          </a:xfrm>
          <a:prstGeom prst="rect">
            <a:avLst/>
          </a:prstGeom>
        </p:spPr>
        <p:txBody>
          <a:bodyPr/>
          <a:lstStyle/>
          <a:p>
            <a:pPr algn="just" defTabSz="896111">
              <a:lnSpc>
                <a:spcPct val="80000"/>
              </a:lnSpc>
            </a:pPr>
            <a:r>
              <a:rPr err="1"/>
              <a:t>Смърт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мозъчния</a:t>
            </a:r>
            <a:r>
              <a:t> </a:t>
            </a:r>
            <a:r>
              <a:rPr err="1"/>
              <a:t>ствол</a:t>
            </a:r>
            <a:endParaRPr/>
          </a:p>
          <a:p>
            <a:pPr algn="just" defTabSz="896111">
              <a:lnSpc>
                <a:spcPct val="80000"/>
              </a:lnSpc>
            </a:pPr>
            <a:r>
              <a:rPr err="1"/>
              <a:t>Неокортикалната</a:t>
            </a:r>
            <a:r>
              <a:t> (</a:t>
            </a:r>
            <a:r>
              <a:rPr err="1"/>
              <a:t>висока</a:t>
            </a:r>
            <a:r>
              <a:t>) </a:t>
            </a:r>
            <a:r>
              <a:rPr err="1"/>
              <a:t>мозъчна</a:t>
            </a:r>
            <a:r>
              <a:t> </a:t>
            </a:r>
            <a:r>
              <a:rPr err="1"/>
              <a:t>смърт</a:t>
            </a:r>
            <a:endParaRPr/>
          </a:p>
          <a:p>
            <a:pPr algn="just" defTabSz="896111">
              <a:lnSpc>
                <a:spcPct val="80000"/>
              </a:lnSpc>
            </a:pPr>
            <a:r>
              <a:rPr err="1"/>
              <a:t>Цялостна</a:t>
            </a:r>
            <a:r>
              <a:t> </a:t>
            </a:r>
            <a:r>
              <a:rPr err="1"/>
              <a:t>мозъчна</a:t>
            </a:r>
            <a:r>
              <a:t> </a:t>
            </a:r>
            <a:r>
              <a:rPr err="1"/>
              <a:t>смърт</a:t>
            </a:r>
            <a:endParaRPr/>
          </a:p>
        </p:txBody>
      </p:sp>
      <p:pic>
        <p:nvPicPr>
          <p:cNvPr id="188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237" y="3140966"/>
            <a:ext cx="1721845" cy="1512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065" y="3121395"/>
            <a:ext cx="1737512" cy="1512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968" y="3142185"/>
            <a:ext cx="1709409" cy="1512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le 1"/>
          <p:cNvSpPr txBox="1">
            <a:spLocks noGrp="1"/>
          </p:cNvSpPr>
          <p:nvPr>
            <p:ph type="title"/>
          </p:nvPr>
        </p:nvSpPr>
        <p:spPr>
          <a:xfrm>
            <a:off x="455612" y="116631"/>
            <a:ext cx="8226426" cy="1143004"/>
          </a:xfrm>
          <a:prstGeom prst="rect">
            <a:avLst/>
          </a:prstGeom>
        </p:spPr>
        <p:txBody>
          <a:bodyPr anchor="ctr"/>
          <a:lstStyle/>
          <a:p>
            <a:pPr algn="ctr">
              <a:defRPr>
                <a:effectLst/>
              </a:defRPr>
            </a:pPr>
            <a:r>
              <a:t>Инструментални методи</a:t>
            </a:r>
            <a:br>
              <a:rPr/>
            </a:br>
            <a:r>
              <a:t>ЕЕГ</a:t>
            </a:r>
          </a:p>
        </p:txBody>
      </p:sp>
      <p:sp>
        <p:nvSpPr>
          <p:cNvPr id="266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245223"/>
            <a:ext cx="301904" cy="288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pic>
        <p:nvPicPr>
          <p:cNvPr id="267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49438"/>
            <a:ext cx="3468691" cy="2143128"/>
          </a:xfrm>
          <a:prstGeom prst="rect">
            <a:avLst/>
          </a:prstGeom>
          <a:ln w="12700">
            <a:solidFill>
              <a:srgbClr val="FFFFFF"/>
            </a:solidFill>
            <a:miter/>
          </a:ln>
        </p:spPr>
      </p:pic>
      <p:sp>
        <p:nvSpPr>
          <p:cNvPr id="268" name="Text Box 5"/>
          <p:cNvSpPr txBox="1"/>
          <p:nvPr/>
        </p:nvSpPr>
        <p:spPr>
          <a:xfrm>
            <a:off x="3635895" y="1772816"/>
            <a:ext cx="5423793" cy="3954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FFFFFF"/>
              </a:buClr>
              <a:buSzPct val="100000"/>
              <a:buChar char="▪"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16 канална ЕЕГ</a:t>
            </a:r>
          </a:p>
          <a:p>
            <a:pPr marL="342900" indent="-342900">
              <a:spcBef>
                <a:spcPts val="500"/>
              </a:spcBef>
              <a:buClr>
                <a:srgbClr val="FFFFFF"/>
              </a:buClr>
              <a:buSzPct val="100000"/>
              <a:buChar char="▪"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Усилване x 4; 2µV /mm </a:t>
            </a:r>
          </a:p>
          <a:p>
            <a:pPr marL="342900" indent="-342900">
              <a:spcBef>
                <a:spcPts val="500"/>
              </a:spcBef>
              <a:buClr>
                <a:srgbClr val="FFFFFF"/>
              </a:buClr>
              <a:buSzPct val="100000"/>
              <a:buChar char="▪"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Запис за 30 min</a:t>
            </a:r>
          </a:p>
          <a:p>
            <a:pPr marL="342900" indent="-342900">
              <a:spcBef>
                <a:spcPts val="500"/>
              </a:spcBef>
              <a:buClr>
                <a:srgbClr val="FFFFFF"/>
              </a:buClr>
              <a:buSzPct val="100000"/>
              <a:buChar char="▪"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Липса на активност при болково или звуково стимулиране.</a:t>
            </a:r>
          </a:p>
          <a:p>
            <a:pPr marL="342900" indent="-342900">
              <a:spcBef>
                <a:spcPts val="500"/>
              </a:spcBef>
              <a:buClr>
                <a:srgbClr val="FFFFFF"/>
              </a:buClr>
              <a:buSzPct val="100000"/>
              <a:buChar char="▪"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Това е неприложимо при отравяне или лечение с медикаменти, които променят мозъчната активност.</a:t>
            </a:r>
          </a:p>
          <a:p>
            <a:pPr marL="342900" indent="-342900" algn="just">
              <a:spcBef>
                <a:spcPts val="500"/>
              </a:spcBef>
              <a:buClr>
                <a:srgbClr val="FFFFFF"/>
              </a:buClr>
              <a:buSzPct val="100000"/>
              <a:buChar char="▪"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Неприложимо при деца до 6 годишна възраст.</a:t>
            </a:r>
          </a:p>
        </p:txBody>
      </p:sp>
      <p:pic>
        <p:nvPicPr>
          <p:cNvPr id="269" name="Picture 5" descr="Picture 5"/>
          <p:cNvPicPr>
            <a:picLocks noChangeAspect="1"/>
          </p:cNvPicPr>
          <p:nvPr/>
        </p:nvPicPr>
        <p:blipFill>
          <a:blip r:embed="rId4"/>
          <a:srcRect t="4335" r="6624"/>
          <a:stretch>
            <a:fillRect/>
          </a:stretch>
        </p:blipFill>
        <p:spPr>
          <a:xfrm>
            <a:off x="107503" y="4077072"/>
            <a:ext cx="3452488" cy="1576389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1"/>
          <p:cNvSpPr txBox="1">
            <a:spLocks noGrp="1"/>
          </p:cNvSpPr>
          <p:nvPr>
            <p:ph type="title"/>
          </p:nvPr>
        </p:nvSpPr>
        <p:spPr>
          <a:xfrm>
            <a:off x="107504" y="188639"/>
            <a:ext cx="8912674" cy="1229001"/>
          </a:xfrm>
          <a:prstGeom prst="rect">
            <a:avLst/>
          </a:prstGeom>
        </p:spPr>
        <p:txBody>
          <a:bodyPr anchor="ctr"/>
          <a:lstStyle/>
          <a:p>
            <a:pPr algn="ctr">
              <a:defRPr>
                <a:effectLst/>
              </a:defRPr>
            </a:pPr>
            <a:r>
              <a:rPr err="1"/>
              <a:t>Инструментални</a:t>
            </a:r>
            <a:r>
              <a:t> </a:t>
            </a:r>
            <a:r>
              <a:rPr err="1"/>
              <a:t>методи</a:t>
            </a:r>
            <a:br>
              <a:rPr/>
            </a:br>
            <a:r>
              <a:rPr err="1"/>
              <a:t>Сомато</a:t>
            </a:r>
            <a:r>
              <a:rPr lang="bg-BG"/>
              <a:t>-</a:t>
            </a:r>
            <a:r>
              <a:rPr err="1"/>
              <a:t>сензорни</a:t>
            </a:r>
            <a:r>
              <a:t> </a:t>
            </a:r>
            <a:r>
              <a:rPr err="1"/>
              <a:t>евокирани</a:t>
            </a:r>
            <a:r>
              <a:t> </a:t>
            </a:r>
            <a:r>
              <a:rPr err="1"/>
              <a:t>потенциали</a:t>
            </a:r>
            <a:endParaRPr/>
          </a:p>
        </p:txBody>
      </p:sp>
      <p:sp>
        <p:nvSpPr>
          <p:cNvPr id="27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693986" y="1600200"/>
            <a:ext cx="6326191" cy="4525963"/>
          </a:xfrm>
          <a:prstGeom prst="rect">
            <a:avLst/>
          </a:prstGeom>
        </p:spPr>
        <p:txBody>
          <a:bodyPr/>
          <a:lstStyle>
            <a:lvl1pPr marL="0" indent="114300">
              <a:spcBef>
                <a:spcPts val="700"/>
              </a:spcBef>
              <a:buSzTx/>
              <a:buNone/>
              <a:defRPr sz="3000" i="1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                </a:t>
            </a:r>
          </a:p>
        </p:txBody>
      </p:sp>
      <p:pic>
        <p:nvPicPr>
          <p:cNvPr id="275" name="Picture 2" descr="Picture 2"/>
          <p:cNvPicPr>
            <a:picLocks noChangeAspect="1"/>
          </p:cNvPicPr>
          <p:nvPr/>
        </p:nvPicPr>
        <p:blipFill>
          <a:blip r:embed="rId2"/>
          <a:srcRect r="2443"/>
          <a:stretch>
            <a:fillRect/>
          </a:stretch>
        </p:blipFill>
        <p:spPr>
          <a:xfrm>
            <a:off x="2771801" y="3068958"/>
            <a:ext cx="3735879" cy="2862891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Rectangle 1"/>
          <p:cNvSpPr txBox="1"/>
          <p:nvPr/>
        </p:nvSpPr>
        <p:spPr>
          <a:xfrm>
            <a:off x="297238" y="1844824"/>
            <a:ext cx="7901452" cy="792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Двустранна липса на N20-P22 отговор при срединна нервна стимулация.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le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2"/>
          </a:xfrm>
          <a:prstGeom prst="rect">
            <a:avLst/>
          </a:prstGeom>
        </p:spPr>
        <p:txBody>
          <a:bodyPr anchor="ctr"/>
          <a:lstStyle/>
          <a:p>
            <a:pPr algn="ctr">
              <a:defRPr>
                <a:effectLst/>
              </a:defRPr>
            </a:pPr>
            <a:r>
              <a:t>Инструментални методи</a:t>
            </a:r>
            <a:br>
              <a:rPr/>
            </a:br>
            <a:r>
              <a:t>Транскраниален доплер</a:t>
            </a:r>
          </a:p>
        </p:txBody>
      </p:sp>
      <p:sp>
        <p:nvSpPr>
          <p:cNvPr id="27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41925" y="1916832"/>
            <a:ext cx="8074195" cy="187221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err="1"/>
              <a:t>Демонстрира</a:t>
            </a:r>
            <a:r>
              <a:t> </a:t>
            </a:r>
            <a:r>
              <a:rPr err="1"/>
              <a:t>липсата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мозъчна</a:t>
            </a:r>
            <a:r>
              <a:t> </a:t>
            </a:r>
            <a:r>
              <a:rPr err="1"/>
              <a:t>циркулация</a:t>
            </a:r>
            <a:r>
              <a:t>.</a:t>
            </a:r>
          </a:p>
          <a:p>
            <a:pPr>
              <a:defRPr>
                <a:effectLst/>
              </a:defRPr>
            </a:pPr>
            <a:r>
              <a:rPr err="1"/>
              <a:t>Лесноприложим</a:t>
            </a:r>
            <a:endParaRPr/>
          </a:p>
          <a:p>
            <a:pPr>
              <a:defRPr>
                <a:effectLst/>
              </a:defRPr>
            </a:pPr>
            <a:r>
              <a:rPr err="1"/>
              <a:t>Изисква</a:t>
            </a:r>
            <a:r>
              <a:t> </a:t>
            </a:r>
            <a:r>
              <a:rPr err="1"/>
              <a:t>квалифициран</a:t>
            </a:r>
            <a:r>
              <a:t> </a:t>
            </a:r>
            <a:r>
              <a:rPr err="1"/>
              <a:t>специалист</a:t>
            </a:r>
            <a:endParaRPr/>
          </a:p>
        </p:txBody>
      </p:sp>
      <p:pic>
        <p:nvPicPr>
          <p:cNvPr id="28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427765"/>
            <a:ext cx="2368288" cy="1729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427765"/>
            <a:ext cx="2617906" cy="1729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3427764"/>
            <a:ext cx="2617907" cy="1729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 1"/>
          <p:cNvSpPr txBox="1">
            <a:spLocks noGrp="1"/>
          </p:cNvSpPr>
          <p:nvPr>
            <p:ph type="title"/>
          </p:nvPr>
        </p:nvSpPr>
        <p:spPr>
          <a:xfrm>
            <a:off x="0" y="125757"/>
            <a:ext cx="9144000" cy="1143004"/>
          </a:xfrm>
          <a:prstGeom prst="rect">
            <a:avLst/>
          </a:prstGeom>
        </p:spPr>
        <p:txBody>
          <a:bodyPr anchor="ctr"/>
          <a:lstStyle/>
          <a:p>
            <a:pPr algn="ctr">
              <a:defRPr>
                <a:effectLst/>
              </a:defRPr>
            </a:pPr>
            <a:r>
              <a:t>Инструментални методи</a:t>
            </a:r>
            <a:br>
              <a:rPr/>
            </a:br>
            <a:r>
              <a:t>Каротидна ангиография</a:t>
            </a:r>
          </a:p>
        </p:txBody>
      </p:sp>
      <p:sp>
        <p:nvSpPr>
          <p:cNvPr id="28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251520" y="1453899"/>
            <a:ext cx="8678173" cy="1543055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defRPr>
                <a:effectLst/>
              </a:defRPr>
            </a:pPr>
            <a:r>
              <a:t>Тотална липса на контрастиране на артерии  и вени</a:t>
            </a:r>
          </a:p>
          <a:p>
            <a:pPr marL="342900" indent="-342900" algn="just">
              <a:defRPr>
                <a:effectLst/>
              </a:defRPr>
            </a:pPr>
            <a:r>
              <a:t>Контрастиране до ниво кръг на Willis</a:t>
            </a:r>
          </a:p>
          <a:p>
            <a:pPr marL="342900" indent="-342900" algn="just">
              <a:defRPr>
                <a:effectLst/>
              </a:defRPr>
            </a:pPr>
            <a:r>
              <a:t>Забавяне на артерио-венозната циркулация над 15 sec</a:t>
            </a:r>
          </a:p>
        </p:txBody>
      </p:sp>
      <p:sp>
        <p:nvSpPr>
          <p:cNvPr id="286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245223"/>
            <a:ext cx="301904" cy="288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  <p:pic>
        <p:nvPicPr>
          <p:cNvPr id="287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25" y="3140967"/>
            <a:ext cx="2842424" cy="360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983" y="3140967"/>
            <a:ext cx="4148345" cy="25680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itle 1"/>
          <p:cNvSpPr txBox="1">
            <a:spLocks noGrp="1"/>
          </p:cNvSpPr>
          <p:nvPr>
            <p:ph type="title"/>
          </p:nvPr>
        </p:nvSpPr>
        <p:spPr>
          <a:xfrm>
            <a:off x="179512" y="125757"/>
            <a:ext cx="8226426" cy="1143004"/>
          </a:xfrm>
          <a:prstGeom prst="rect">
            <a:avLst/>
          </a:prstGeom>
        </p:spPr>
        <p:txBody>
          <a:bodyPr anchor="ctr"/>
          <a:lstStyle/>
          <a:p>
            <a:pPr algn="ctr">
              <a:defRPr>
                <a:effectLst/>
              </a:defRPr>
            </a:pPr>
            <a:r>
              <a:t>Инструментални методи</a:t>
            </a:r>
            <a:br>
              <a:rPr/>
            </a:br>
            <a:r>
              <a:t>КТ мозъчна ангиография</a:t>
            </a:r>
          </a:p>
        </p:txBody>
      </p:sp>
      <p:sp>
        <p:nvSpPr>
          <p:cNvPr id="293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245223"/>
            <a:ext cx="301904" cy="288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  <p:pic>
        <p:nvPicPr>
          <p:cNvPr id="29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060848"/>
            <a:ext cx="6779584" cy="35813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1"/>
          <p:cNvSpPr txBox="1">
            <a:spLocks noGrp="1"/>
          </p:cNvSpPr>
          <p:nvPr>
            <p:ph type="title"/>
          </p:nvPr>
        </p:nvSpPr>
        <p:spPr>
          <a:xfrm>
            <a:off x="179512" y="125757"/>
            <a:ext cx="8226426" cy="1143004"/>
          </a:xfrm>
          <a:prstGeom prst="rect">
            <a:avLst/>
          </a:prstGeom>
        </p:spPr>
        <p:txBody>
          <a:bodyPr anchor="ctr"/>
          <a:lstStyle/>
          <a:p>
            <a:pPr algn="ctr">
              <a:defRPr>
                <a:effectLst/>
              </a:defRPr>
            </a:pPr>
            <a:r>
              <a:t>Инструментални методи</a:t>
            </a:r>
            <a:br>
              <a:rPr/>
            </a:br>
            <a:r>
              <a:t>Мозъчна гамаграфия</a:t>
            </a:r>
          </a:p>
        </p:txBody>
      </p:sp>
      <p:sp>
        <p:nvSpPr>
          <p:cNvPr id="299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245223"/>
            <a:ext cx="301904" cy="288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pic>
        <p:nvPicPr>
          <p:cNvPr id="30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84783"/>
            <a:ext cx="6172200" cy="4114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itle 1"/>
          <p:cNvSpPr txBox="1">
            <a:spLocks noGrp="1"/>
          </p:cNvSpPr>
          <p:nvPr>
            <p:ph type="title"/>
          </p:nvPr>
        </p:nvSpPr>
        <p:spPr>
          <a:xfrm>
            <a:off x="179511" y="116632"/>
            <a:ext cx="8552634" cy="11430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>
              <a:defRPr>
                <a:effectLst/>
              </a:defRPr>
            </a:pPr>
            <a:r>
              <a:t>Период на изчакване</a:t>
            </a:r>
          </a:p>
        </p:txBody>
      </p:sp>
      <p:sp>
        <p:nvSpPr>
          <p:cNvPr id="30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23528" y="1484782"/>
            <a:ext cx="8435280" cy="4419603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Harvard medical school – 24 h.</a:t>
            </a:r>
          </a:p>
          <a:p>
            <a:pPr>
              <a:defRPr>
                <a:effectLst/>
              </a:defRPr>
            </a:pPr>
            <a:r>
              <a:t>НАРЕДБА № 14 ОТ 15 АПРИЛ 2004 Г. – 12 h.</a:t>
            </a:r>
          </a:p>
          <a:p>
            <a:pPr>
              <a:defRPr>
                <a:effectLst/>
              </a:defRPr>
            </a:pPr>
            <a:r>
              <a:t>ЕЕГ+ клинични тестове – 6 h.</a:t>
            </a:r>
          </a:p>
          <a:p>
            <a:pPr>
              <a:defRPr>
                <a:effectLst/>
              </a:defRPr>
            </a:pPr>
            <a:r>
              <a:t>Ангиография + клинични тестове – 2 h.</a:t>
            </a:r>
          </a:p>
          <a:p>
            <a:pPr algn="just">
              <a:defRPr>
                <a:effectLst/>
              </a:defRPr>
            </a:pPr>
            <a:r>
              <a:t>Ако един от клиничните тестове или инструменталните методи НЕ потвърди диагнозата МС се налага повторно потвърждаване – 12 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 Box 1"/>
          <p:cNvSpPr txBox="1"/>
          <p:nvPr/>
        </p:nvSpPr>
        <p:spPr>
          <a:xfrm>
            <a:off x="395535" y="1667247"/>
            <a:ext cx="8424938" cy="3993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Мозъкът</a:t>
            </a:r>
            <a:r>
              <a:t> </a:t>
            </a:r>
            <a:r>
              <a:rPr err="1"/>
              <a:t>при</a:t>
            </a:r>
            <a:r>
              <a:t> </a:t>
            </a:r>
            <a:r>
              <a:rPr err="1"/>
              <a:t>деца</a:t>
            </a:r>
            <a:r>
              <a:t> </a:t>
            </a:r>
            <a:r>
              <a:rPr err="1"/>
              <a:t>е</a:t>
            </a:r>
            <a:r>
              <a:t> </a:t>
            </a:r>
            <a:r>
              <a:rPr err="1"/>
              <a:t>с</a:t>
            </a:r>
            <a:r>
              <a:t> </a:t>
            </a:r>
            <a:r>
              <a:rPr err="1"/>
              <a:t>повишена</a:t>
            </a:r>
            <a:r>
              <a:t> </a:t>
            </a:r>
            <a:r>
              <a:rPr err="1"/>
              <a:t>поносимост</a:t>
            </a:r>
            <a:r>
              <a:t> </a:t>
            </a:r>
            <a:r>
              <a:rPr err="1"/>
              <a:t>към</a:t>
            </a:r>
            <a:r>
              <a:t> </a:t>
            </a:r>
            <a:r>
              <a:rPr err="1"/>
              <a:t>увреждане</a:t>
            </a:r>
            <a:r>
              <a:t>, </a:t>
            </a:r>
            <a:r>
              <a:rPr err="1"/>
              <a:t>като</a:t>
            </a:r>
            <a:r>
              <a:t> </a:t>
            </a:r>
            <a:r>
              <a:rPr err="1"/>
              <a:t>дори</a:t>
            </a:r>
            <a:r>
              <a:t> </a:t>
            </a:r>
            <a:r>
              <a:rPr err="1"/>
              <a:t>може</a:t>
            </a:r>
            <a:r>
              <a:t> </a:t>
            </a:r>
            <a:r>
              <a:rPr err="1"/>
              <a:t>да</a:t>
            </a:r>
            <a:r>
              <a:t> </a:t>
            </a:r>
            <a:r>
              <a:rPr err="1"/>
              <a:t>възстанови</a:t>
            </a:r>
            <a:r>
              <a:t> </a:t>
            </a:r>
            <a:r>
              <a:rPr err="1"/>
              <a:t>някои</a:t>
            </a:r>
            <a:r>
              <a:t> </a:t>
            </a:r>
            <a:r>
              <a:rPr err="1"/>
              <a:t>функции</a:t>
            </a:r>
            <a:r>
              <a:t> </a:t>
            </a:r>
            <a:r>
              <a:rPr err="1"/>
              <a:t>след</a:t>
            </a:r>
            <a:r>
              <a:t> </a:t>
            </a:r>
            <a:r>
              <a:rPr err="1"/>
              <a:t>неврологичния</a:t>
            </a:r>
            <a:r>
              <a:t> </a:t>
            </a:r>
            <a:r>
              <a:rPr err="1"/>
              <a:t>преглед</a:t>
            </a:r>
            <a:r>
              <a:t>.</a:t>
            </a:r>
          </a:p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При</a:t>
            </a:r>
            <a:r>
              <a:t> </a:t>
            </a:r>
            <a:r>
              <a:rPr err="1"/>
              <a:t>деца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възраст</a:t>
            </a:r>
            <a:r>
              <a:t> </a:t>
            </a:r>
            <a:r>
              <a:rPr err="1"/>
              <a:t>под</a:t>
            </a:r>
            <a:r>
              <a:t> 7 </a:t>
            </a:r>
            <a:r>
              <a:rPr err="1"/>
              <a:t>дена</a:t>
            </a:r>
            <a:r>
              <a:t> </a:t>
            </a:r>
            <a:r>
              <a:rPr err="1"/>
              <a:t>не</a:t>
            </a:r>
            <a:r>
              <a:t> </a:t>
            </a:r>
            <a:r>
              <a:rPr err="1"/>
              <a:t>съществуват</a:t>
            </a:r>
            <a:r>
              <a:t> </a:t>
            </a:r>
            <a:r>
              <a:rPr err="1"/>
              <a:t>ефективни</a:t>
            </a:r>
            <a:r>
              <a:t> </a:t>
            </a:r>
            <a:r>
              <a:rPr err="1"/>
              <a:t>диагностични</a:t>
            </a:r>
            <a:r>
              <a:t> </a:t>
            </a:r>
            <a:r>
              <a:rPr err="1"/>
              <a:t>критерии</a:t>
            </a:r>
            <a:r>
              <a:t>.</a:t>
            </a:r>
          </a:p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При</a:t>
            </a:r>
            <a:r>
              <a:t> </a:t>
            </a:r>
            <a:r>
              <a:rPr err="1"/>
              <a:t>от</a:t>
            </a:r>
            <a:r>
              <a:t> </a:t>
            </a:r>
            <a:r>
              <a:rPr err="1"/>
              <a:t>деца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възраст</a:t>
            </a:r>
            <a:r>
              <a:t> </a:t>
            </a:r>
            <a:r>
              <a:rPr err="1"/>
              <a:t>от</a:t>
            </a:r>
            <a:r>
              <a:t> 7 </a:t>
            </a:r>
            <a:r>
              <a:rPr err="1"/>
              <a:t>дена</a:t>
            </a:r>
            <a:r>
              <a:t> </a:t>
            </a:r>
            <a:r>
              <a:rPr err="1"/>
              <a:t>до</a:t>
            </a:r>
            <a:r>
              <a:t> 2 </a:t>
            </a:r>
            <a:r>
              <a:rPr err="1"/>
              <a:t>месеца</a:t>
            </a:r>
            <a:r>
              <a:t>, </a:t>
            </a:r>
            <a:r>
              <a:rPr err="1"/>
              <a:t>интервалът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проследяване</a:t>
            </a:r>
            <a:r>
              <a:t> </a:t>
            </a:r>
            <a:r>
              <a:rPr err="1"/>
              <a:t>е</a:t>
            </a:r>
            <a:r>
              <a:t> 48 h, </a:t>
            </a:r>
            <a:r>
              <a:rPr err="1"/>
              <a:t>като</a:t>
            </a:r>
            <a:r>
              <a:t> ЕЕГ </a:t>
            </a:r>
            <a:r>
              <a:rPr err="1"/>
              <a:t>се</a:t>
            </a:r>
            <a:r>
              <a:t> </a:t>
            </a:r>
            <a:r>
              <a:rPr err="1"/>
              <a:t>прави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същия</a:t>
            </a:r>
            <a:r>
              <a:t> </a:t>
            </a:r>
            <a:r>
              <a:rPr err="1"/>
              <a:t>интервал</a:t>
            </a:r>
            <a:r>
              <a:t>.</a:t>
            </a:r>
          </a:p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При</a:t>
            </a:r>
            <a:r>
              <a:t> </a:t>
            </a:r>
            <a:r>
              <a:rPr err="1"/>
              <a:t>деца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възраст</a:t>
            </a:r>
            <a:r>
              <a:t> </a:t>
            </a:r>
            <a:r>
              <a:rPr err="1"/>
              <a:t>под</a:t>
            </a:r>
            <a:r>
              <a:t> 1 </a:t>
            </a:r>
            <a:r>
              <a:rPr err="1"/>
              <a:t>година</a:t>
            </a:r>
            <a:r>
              <a:t>, </a:t>
            </a:r>
            <a:r>
              <a:rPr err="1"/>
              <a:t>периодът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неврологично</a:t>
            </a:r>
            <a:r>
              <a:t> </a:t>
            </a:r>
            <a:r>
              <a:rPr err="1"/>
              <a:t>проследяване</a:t>
            </a:r>
            <a:r>
              <a:t> </a:t>
            </a:r>
            <a:r>
              <a:rPr err="1"/>
              <a:t>обикновено</a:t>
            </a:r>
            <a:r>
              <a:t> </a:t>
            </a:r>
            <a:r>
              <a:rPr err="1"/>
              <a:t>е</a:t>
            </a:r>
            <a:r>
              <a:t> </a:t>
            </a:r>
            <a:r>
              <a:rPr err="1"/>
              <a:t>поне</a:t>
            </a:r>
            <a:r>
              <a:t> 24 h, </a:t>
            </a:r>
            <a:r>
              <a:rPr err="1"/>
              <a:t>а</a:t>
            </a:r>
            <a:r>
              <a:t> ЕЕГ </a:t>
            </a:r>
            <a:r>
              <a:rPr err="1"/>
              <a:t>се</a:t>
            </a:r>
            <a:r>
              <a:t> </a:t>
            </a:r>
            <a:r>
              <a:rPr err="1"/>
              <a:t>прави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интервал</a:t>
            </a:r>
            <a:r>
              <a:t> </a:t>
            </a:r>
            <a:r>
              <a:rPr err="1"/>
              <a:t>от</a:t>
            </a:r>
            <a:r>
              <a:t> 24 h.</a:t>
            </a:r>
          </a:p>
        </p:txBody>
      </p:sp>
      <p:sp>
        <p:nvSpPr>
          <p:cNvPr id="308" name="Title 1"/>
          <p:cNvSpPr txBox="1"/>
          <p:nvPr/>
        </p:nvSpPr>
        <p:spPr>
          <a:xfrm>
            <a:off x="149920" y="91398"/>
            <a:ext cx="8844161" cy="1077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algn="ctr"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Особености в диагнозата</a:t>
            </a:r>
          </a:p>
          <a:p>
            <a:pPr algn="ctr"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на МС в детската възраст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 Box 1"/>
          <p:cNvSpPr txBox="1"/>
          <p:nvPr/>
        </p:nvSpPr>
        <p:spPr>
          <a:xfrm>
            <a:off x="395535" y="873689"/>
            <a:ext cx="8424938" cy="4970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342900" indent="-342900" algn="just">
              <a:spcBef>
                <a:spcPts val="600"/>
              </a:spcBef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Вероятен</a:t>
            </a:r>
            <a:r>
              <a:rPr lang="bg-BG"/>
              <a:t> (</a:t>
            </a:r>
            <a:r>
              <a:rPr err="1"/>
              <a:t>възможен</a:t>
            </a:r>
            <a:r>
              <a:rPr lang="bg-BG"/>
              <a:t>)</a:t>
            </a:r>
            <a:r>
              <a:t> </a:t>
            </a:r>
            <a:r>
              <a:rPr err="1"/>
              <a:t>донор</a:t>
            </a:r>
            <a:r>
              <a:t> - </a:t>
            </a:r>
            <a:r>
              <a:rPr err="1"/>
              <a:t>обикновено</a:t>
            </a:r>
            <a:r>
              <a:t> </a:t>
            </a:r>
            <a:r>
              <a:rPr err="1"/>
              <a:t>това</a:t>
            </a:r>
            <a:r>
              <a:t> </a:t>
            </a:r>
            <a:r>
              <a:rPr err="1"/>
              <a:t>са</a:t>
            </a:r>
            <a:r>
              <a:t> </a:t>
            </a:r>
            <a:r>
              <a:rPr err="1"/>
              <a:t>пациенти</a:t>
            </a:r>
            <a:r>
              <a:rPr lang="bg-BG"/>
              <a:t>,</a:t>
            </a:r>
            <a:r>
              <a:t> </a:t>
            </a:r>
            <a:r>
              <a:rPr err="1"/>
              <a:t>постъпили</a:t>
            </a:r>
            <a:r>
              <a:t> </a:t>
            </a:r>
            <a:r>
              <a:rPr err="1"/>
              <a:t>в</a:t>
            </a:r>
            <a:r>
              <a:t> </a:t>
            </a:r>
            <a:r>
              <a:rPr lang="bg-BG"/>
              <a:t>С</a:t>
            </a:r>
            <a:r>
              <a:rPr err="1"/>
              <a:t>пешното</a:t>
            </a:r>
            <a:r>
              <a:t> </a:t>
            </a:r>
            <a:r>
              <a:rPr err="1"/>
              <a:t>или</a:t>
            </a:r>
            <a:r>
              <a:t> </a:t>
            </a:r>
            <a:r>
              <a:rPr lang="bg-BG"/>
              <a:t>И</a:t>
            </a:r>
            <a:r>
              <a:rPr err="1"/>
              <a:t>нтензивното</a:t>
            </a:r>
            <a:r>
              <a:t> </a:t>
            </a:r>
            <a:r>
              <a:rPr err="1"/>
              <a:t>отделение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механична</a:t>
            </a:r>
            <a:r>
              <a:t> </a:t>
            </a:r>
            <a:r>
              <a:rPr err="1"/>
              <a:t>вентилация</a:t>
            </a:r>
            <a:r>
              <a:t>, с </a:t>
            </a:r>
            <a:r>
              <a:rPr err="1"/>
              <a:t>критично</a:t>
            </a:r>
            <a:r>
              <a:t> </a:t>
            </a:r>
            <a:r>
              <a:rPr err="1"/>
              <a:t>мозъчно</a:t>
            </a:r>
            <a:r>
              <a:t> </a:t>
            </a:r>
            <a:r>
              <a:rPr err="1"/>
              <a:t>увреждане</a:t>
            </a:r>
            <a:r>
              <a:t>, </a:t>
            </a:r>
            <a:r>
              <a:rPr err="1"/>
              <a:t>които</a:t>
            </a:r>
            <a:r>
              <a:t> </a:t>
            </a:r>
            <a:r>
              <a:rPr err="1"/>
              <a:t>изглеждат</a:t>
            </a:r>
            <a:r>
              <a:t> </a:t>
            </a:r>
            <a:r>
              <a:rPr err="1"/>
              <a:t>медицински</a:t>
            </a:r>
            <a:r>
              <a:t> </a:t>
            </a:r>
            <a:r>
              <a:rPr err="1"/>
              <a:t>подходящи</a:t>
            </a:r>
            <a:r>
              <a:t> </a:t>
            </a:r>
            <a:r>
              <a:rPr err="1"/>
              <a:t>за</a:t>
            </a:r>
            <a:r>
              <a:t> </a:t>
            </a:r>
            <a:r>
              <a:rPr err="1"/>
              <a:t>органни</a:t>
            </a:r>
            <a:r>
              <a:t> </a:t>
            </a:r>
            <a:r>
              <a:rPr err="1"/>
              <a:t>донори</a:t>
            </a:r>
            <a:r>
              <a:t>.</a:t>
            </a:r>
          </a:p>
          <a:p>
            <a:pPr marL="342900" indent="-342900" algn="just">
              <a:spcBef>
                <a:spcPts val="600"/>
              </a:spcBef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Потенциален</a:t>
            </a:r>
            <a:r>
              <a:t> </a:t>
            </a:r>
            <a:r>
              <a:rPr err="1"/>
              <a:t>донор</a:t>
            </a:r>
            <a:r>
              <a:t> – </a:t>
            </a:r>
            <a:r>
              <a:rPr err="1"/>
              <a:t>по</a:t>
            </a:r>
            <a:r>
              <a:t> </a:t>
            </a:r>
            <a:r>
              <a:rPr err="1"/>
              <a:t>клиничното</a:t>
            </a:r>
            <a:r>
              <a:t> </a:t>
            </a:r>
            <a:r>
              <a:rPr err="1"/>
              <a:t>състояние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пациента</a:t>
            </a:r>
            <a:r>
              <a:t> </a:t>
            </a:r>
            <a:r>
              <a:rPr err="1"/>
              <a:t>се</a:t>
            </a:r>
            <a:r>
              <a:t> </a:t>
            </a:r>
            <a:r>
              <a:rPr err="1"/>
              <a:t>съди</a:t>
            </a:r>
            <a:r>
              <a:t>, </a:t>
            </a:r>
            <a:r>
              <a:rPr err="1"/>
              <a:t>че</a:t>
            </a:r>
            <a:r>
              <a:t> </a:t>
            </a:r>
            <a:r>
              <a:rPr err="1"/>
              <a:t>той</a:t>
            </a:r>
            <a:r>
              <a:t> </a:t>
            </a:r>
            <a:r>
              <a:rPr err="1"/>
              <a:t>изпълнява</a:t>
            </a:r>
            <a:r>
              <a:t> </a:t>
            </a:r>
            <a:r>
              <a:rPr err="1"/>
              <a:t>критериите</a:t>
            </a:r>
            <a:r>
              <a:t> </a:t>
            </a:r>
            <a:r>
              <a:rPr err="1"/>
              <a:t>за</a:t>
            </a:r>
            <a:r>
              <a:t> </a:t>
            </a:r>
            <a:r>
              <a:rPr err="1"/>
              <a:t>мозъчна</a:t>
            </a:r>
            <a:r>
              <a:t> </a:t>
            </a:r>
            <a:r>
              <a:rPr err="1"/>
              <a:t>смърт</a:t>
            </a:r>
            <a:r>
              <a:t>.</a:t>
            </a:r>
          </a:p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Приемлив</a:t>
            </a:r>
            <a:r>
              <a:rPr lang="bg-BG"/>
              <a:t> (</a:t>
            </a:r>
            <a:r>
              <a:rPr err="1"/>
              <a:t>подходящ</a:t>
            </a:r>
            <a:r>
              <a:rPr lang="bg-BG"/>
              <a:t>)</a:t>
            </a:r>
            <a:r>
              <a:t> </a:t>
            </a:r>
            <a:r>
              <a:rPr err="1"/>
              <a:t>донор</a:t>
            </a:r>
            <a:r>
              <a:t> - </a:t>
            </a:r>
            <a:r>
              <a:rPr err="1"/>
              <a:t>пациент</a:t>
            </a:r>
            <a:r>
              <a:t> с </a:t>
            </a:r>
            <a:r>
              <a:rPr err="1"/>
              <a:t>доказано</a:t>
            </a:r>
            <a:r>
              <a:t> </a:t>
            </a:r>
            <a:r>
              <a:rPr err="1"/>
              <a:t>необратимо</a:t>
            </a:r>
            <a:r>
              <a:t> </a:t>
            </a:r>
            <a:r>
              <a:rPr err="1"/>
              <a:t>спиране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функциите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главния</a:t>
            </a:r>
            <a:r>
              <a:t> </a:t>
            </a:r>
            <a:r>
              <a:rPr err="1"/>
              <a:t>мозък</a:t>
            </a:r>
            <a:r>
              <a:t> и </a:t>
            </a:r>
            <a:r>
              <a:rPr err="1"/>
              <a:t>ствола</a:t>
            </a:r>
            <a:r>
              <a:t> (</a:t>
            </a:r>
            <a:r>
              <a:rPr err="1"/>
              <a:t>съгласно</a:t>
            </a:r>
            <a:r>
              <a:t> </a:t>
            </a:r>
            <a:r>
              <a:rPr err="1"/>
              <a:t>правните</a:t>
            </a:r>
            <a:r>
              <a:t> </a:t>
            </a:r>
            <a:r>
              <a:rPr err="1"/>
              <a:t>изисквания</a:t>
            </a:r>
            <a:r>
              <a:t> </a:t>
            </a:r>
            <a:r>
              <a:rPr err="1"/>
              <a:t>във</a:t>
            </a:r>
            <a:r>
              <a:t> </a:t>
            </a:r>
            <a:r>
              <a:rPr err="1"/>
              <a:t>всяка</a:t>
            </a:r>
            <a:r>
              <a:t> </a:t>
            </a:r>
            <a:r>
              <a:rPr err="1"/>
              <a:t>конкретна</a:t>
            </a:r>
            <a:r>
              <a:t> </a:t>
            </a:r>
            <a:r>
              <a:rPr err="1"/>
              <a:t>държава</a:t>
            </a:r>
            <a:r>
              <a:t>), </a:t>
            </a:r>
            <a:r>
              <a:rPr err="1"/>
              <a:t>който</a:t>
            </a:r>
            <a:r>
              <a:t> </a:t>
            </a:r>
            <a:r>
              <a:rPr err="1"/>
              <a:t>отговаря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определени</a:t>
            </a:r>
            <a:r>
              <a:t> </a:t>
            </a:r>
            <a:r>
              <a:rPr err="1"/>
              <a:t>медицински</a:t>
            </a:r>
            <a:r>
              <a:t> </a:t>
            </a:r>
            <a:r>
              <a:rPr err="1"/>
              <a:t>критерии</a:t>
            </a:r>
            <a:r>
              <a:t>.</a:t>
            </a:r>
          </a:p>
        </p:txBody>
      </p:sp>
      <p:sp>
        <p:nvSpPr>
          <p:cNvPr id="311" name="Title 1"/>
          <p:cNvSpPr txBox="1"/>
          <p:nvPr/>
        </p:nvSpPr>
        <p:spPr>
          <a:xfrm>
            <a:off x="0" y="253642"/>
            <a:ext cx="914400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Терминология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 Box 1"/>
          <p:cNvSpPr txBox="1"/>
          <p:nvPr/>
        </p:nvSpPr>
        <p:spPr>
          <a:xfrm>
            <a:off x="251519" y="1141303"/>
            <a:ext cx="8424938" cy="45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342900" indent="-342900" algn="just">
              <a:spcBef>
                <a:spcPts val="600"/>
              </a:spcBef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Актуален донор - приемлив донор, на когото е направен оперативен разрез, с цел експлантация на орган. Главна причина даден „приемлив“ донор да не стане „актуален“ такъв е изразено приживе несъгласие или отказ от близки.</a:t>
            </a:r>
          </a:p>
          <a:p>
            <a:pPr marL="342900" indent="-342900" algn="just">
              <a:spcBef>
                <a:spcPts val="600"/>
              </a:spcBef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Реализиран донор - актуален донор, от когото поне един орган е трансплантиран на реципиент.</a:t>
            </a:r>
          </a:p>
          <a:p>
            <a:pPr marL="342900" indent="-342900" algn="just">
              <a:spcBef>
                <a:spcPts val="600"/>
              </a:spcBef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Маргинален донор - към края на 90-те години на 20 век започна да се появява този термин за донори, които не отговарят на класическите критерии при изследвания, като например донори в напреднала възраст или с наличие на заразни заболявания.</a:t>
            </a:r>
          </a:p>
        </p:txBody>
      </p:sp>
      <p:sp>
        <p:nvSpPr>
          <p:cNvPr id="316" name="Title 1"/>
          <p:cNvSpPr txBox="1"/>
          <p:nvPr/>
        </p:nvSpPr>
        <p:spPr>
          <a:xfrm>
            <a:off x="0" y="290372"/>
            <a:ext cx="9144000" cy="54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Терминология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59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t>Смърт на мозъчния ствол</a:t>
            </a:r>
          </a:p>
        </p:txBody>
      </p:sp>
      <p:sp>
        <p:nvSpPr>
          <p:cNvPr id="195" name="Rectangle 3"/>
          <p:cNvSpPr txBox="1">
            <a:spLocks noGrp="1"/>
          </p:cNvSpPr>
          <p:nvPr>
            <p:ph type="body" idx="1"/>
          </p:nvPr>
        </p:nvSpPr>
        <p:spPr>
          <a:xfrm>
            <a:off x="611560" y="1556791"/>
            <a:ext cx="7982006" cy="4630498"/>
          </a:xfrm>
          <a:prstGeom prst="rect">
            <a:avLst/>
          </a:prstGeom>
        </p:spPr>
        <p:txBody>
          <a:bodyPr/>
          <a:lstStyle/>
          <a:p>
            <a:pPr algn="just" defTabSz="896111">
              <a:lnSpc>
                <a:spcPct val="80000"/>
              </a:lnSpc>
            </a:pPr>
            <a:r>
              <a:rPr err="1"/>
              <a:t>Мозъчната</a:t>
            </a:r>
            <a:r>
              <a:t> </a:t>
            </a:r>
            <a:r>
              <a:rPr err="1"/>
              <a:t>стволова</a:t>
            </a:r>
            <a:r>
              <a:t> </a:t>
            </a:r>
            <a:r>
              <a:rPr err="1"/>
              <a:t>смърт</a:t>
            </a:r>
            <a:r>
              <a:rPr lang="bg-BG"/>
              <a:t> (МСС)</a:t>
            </a:r>
            <a:r>
              <a:t> </a:t>
            </a:r>
            <a:r>
              <a:rPr err="1"/>
              <a:t>се</a:t>
            </a:r>
            <a:r>
              <a:t> </a:t>
            </a:r>
            <a:r>
              <a:rPr err="1"/>
              <a:t>определя</a:t>
            </a:r>
            <a:r>
              <a:t> </a:t>
            </a:r>
            <a:r>
              <a:rPr err="1"/>
              <a:t>като</a:t>
            </a:r>
            <a:r>
              <a:t> </a:t>
            </a:r>
            <a:r>
              <a:rPr err="1"/>
              <a:t>невъзвратима</a:t>
            </a:r>
            <a:r>
              <a:t> </a:t>
            </a:r>
            <a:r>
              <a:rPr err="1"/>
              <a:t>загуба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съзнание</a:t>
            </a:r>
            <a:r>
              <a:t>, </a:t>
            </a:r>
            <a:r>
              <a:rPr err="1"/>
              <a:t>комбинирана</a:t>
            </a:r>
            <a:r>
              <a:t> с </a:t>
            </a:r>
            <a:r>
              <a:rPr err="1"/>
              <a:t>невъзвратима</a:t>
            </a:r>
            <a:r>
              <a:t> </a:t>
            </a:r>
            <a:r>
              <a:rPr err="1"/>
              <a:t>загуба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възможността</a:t>
            </a:r>
            <a:r>
              <a:t> </a:t>
            </a:r>
            <a:r>
              <a:rPr err="1"/>
              <a:t>за</a:t>
            </a:r>
            <a:r>
              <a:t> </a:t>
            </a:r>
            <a:r>
              <a:rPr err="1"/>
              <a:t>спонтанно</a:t>
            </a:r>
            <a:r>
              <a:t> </a:t>
            </a:r>
            <a:r>
              <a:rPr err="1"/>
              <a:t>дишане</a:t>
            </a:r>
            <a:r>
              <a:t>.</a:t>
            </a:r>
          </a:p>
          <a:p>
            <a:pPr algn="just" defTabSz="896111">
              <a:lnSpc>
                <a:spcPct val="80000"/>
              </a:lnSpc>
            </a:pPr>
            <a:r>
              <a:rPr err="1"/>
              <a:t>Диагнозата</a:t>
            </a:r>
            <a:r>
              <a:t> МС</a:t>
            </a:r>
            <a:r>
              <a:rPr lang="bg-BG"/>
              <a:t>С</a:t>
            </a:r>
            <a:r>
              <a:t> </a:t>
            </a:r>
            <a:r>
              <a:rPr err="1"/>
              <a:t>може</a:t>
            </a:r>
            <a:r>
              <a:t> </a:t>
            </a:r>
            <a:r>
              <a:rPr err="1"/>
              <a:t>да</a:t>
            </a:r>
            <a:r>
              <a:t> </a:t>
            </a:r>
            <a:r>
              <a:rPr err="1"/>
              <a:t>се</a:t>
            </a:r>
            <a:r>
              <a:t> </a:t>
            </a:r>
            <a:r>
              <a:rPr err="1"/>
              <a:t>обследва</a:t>
            </a:r>
            <a:r>
              <a:t> </a:t>
            </a:r>
            <a:r>
              <a:rPr err="1"/>
              <a:t>базирайки</a:t>
            </a:r>
            <a:r>
              <a:t> </a:t>
            </a:r>
            <a:r>
              <a:rPr err="1"/>
              <a:t>се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липсата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мозъчна</a:t>
            </a:r>
            <a:r>
              <a:t> </a:t>
            </a:r>
            <a:r>
              <a:rPr err="1"/>
              <a:t>активност</a:t>
            </a:r>
            <a:r>
              <a:t> </a:t>
            </a:r>
            <a:r>
              <a:rPr err="1"/>
              <a:t>чрез</a:t>
            </a:r>
            <a:r>
              <a:t> </a:t>
            </a:r>
            <a:r>
              <a:rPr err="1"/>
              <a:t>клиничен</a:t>
            </a:r>
            <a:r>
              <a:t> </a:t>
            </a:r>
            <a:r>
              <a:rPr err="1"/>
              <a:t>преглед</a:t>
            </a:r>
            <a:r>
              <a:t>. </a:t>
            </a:r>
            <a:r>
              <a:rPr err="1"/>
              <a:t>Не</a:t>
            </a:r>
            <a:r>
              <a:t> </a:t>
            </a:r>
            <a:r>
              <a:rPr err="1"/>
              <a:t>се</a:t>
            </a:r>
            <a:r>
              <a:t> </a:t>
            </a:r>
            <a:r>
              <a:rPr err="1"/>
              <a:t>изискват</a:t>
            </a:r>
            <a:r>
              <a:t> </a:t>
            </a:r>
            <a:r>
              <a:rPr err="1"/>
              <a:t>инструментални</a:t>
            </a:r>
            <a:r>
              <a:t> </a:t>
            </a:r>
            <a:r>
              <a:rPr err="1"/>
              <a:t>тестове</a:t>
            </a:r>
            <a:r>
              <a:t> </a:t>
            </a:r>
            <a:r>
              <a:rPr err="1"/>
              <a:t>за</a:t>
            </a:r>
            <a:r>
              <a:t> </a:t>
            </a:r>
            <a:r>
              <a:rPr err="1"/>
              <a:t>диагнозата</a:t>
            </a:r>
            <a:r>
              <a:t>.</a:t>
            </a:r>
          </a:p>
        </p:txBody>
      </p:sp>
      <p:pic>
        <p:nvPicPr>
          <p:cNvPr id="19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700" y="5066676"/>
            <a:ext cx="1737513" cy="1512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"/>
          <p:cNvSpPr txBox="1">
            <a:spLocks noGrp="1"/>
          </p:cNvSpPr>
          <p:nvPr>
            <p:ph type="body" idx="1"/>
          </p:nvPr>
        </p:nvSpPr>
        <p:spPr>
          <a:xfrm>
            <a:off x="395537" y="1772816"/>
            <a:ext cx="8432374" cy="4246985"/>
          </a:xfrm>
          <a:prstGeom prst="rect">
            <a:avLst/>
          </a:prstGeom>
        </p:spPr>
        <p:txBody>
          <a:bodyPr/>
          <a:lstStyle/>
          <a:p>
            <a:pPr algn="just"/>
            <a:r>
              <a:rPr err="1"/>
              <a:t>Сепсис</a:t>
            </a:r>
            <a:r>
              <a:rPr lang="bg-BG"/>
              <a:t>?</a:t>
            </a:r>
            <a:r>
              <a:t>, </a:t>
            </a:r>
            <a:r>
              <a:rPr err="1"/>
              <a:t>инфекции</a:t>
            </a:r>
            <a:r>
              <a:t> (</a:t>
            </a:r>
            <a:r>
              <a:rPr err="1"/>
              <a:t>енцефалит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мозъчния</a:t>
            </a:r>
            <a:r>
              <a:t> </a:t>
            </a:r>
            <a:r>
              <a:rPr err="1"/>
              <a:t>ствол</a:t>
            </a:r>
            <a:r>
              <a:t>, HIV, </a:t>
            </a:r>
            <a:r>
              <a:rPr err="1"/>
              <a:t>HBsAg</a:t>
            </a:r>
            <a:r>
              <a:t>);</a:t>
            </a:r>
          </a:p>
          <a:p>
            <a:r>
              <a:rPr err="1"/>
              <a:t>Злокачествени</a:t>
            </a:r>
            <a:r>
              <a:t> </a:t>
            </a:r>
            <a:r>
              <a:rPr err="1"/>
              <a:t>тумори</a:t>
            </a:r>
            <a:r>
              <a:t>;</a:t>
            </a:r>
          </a:p>
          <a:p>
            <a:pPr algn="just"/>
            <a:r>
              <a:rPr err="1"/>
              <a:t>Тежки</a:t>
            </a:r>
            <a:r>
              <a:t> </a:t>
            </a:r>
            <a:r>
              <a:rPr err="1"/>
              <a:t>хронични</a:t>
            </a:r>
            <a:r>
              <a:t> </a:t>
            </a:r>
            <a:r>
              <a:rPr err="1"/>
              <a:t>органни</a:t>
            </a:r>
            <a:r>
              <a:t> </a:t>
            </a:r>
            <a:r>
              <a:rPr err="1"/>
              <a:t>заболявания</a:t>
            </a:r>
            <a:r>
              <a:t> – </a:t>
            </a:r>
            <a:r>
              <a:rPr err="1"/>
              <a:t>захарен</a:t>
            </a:r>
            <a:r>
              <a:t> </a:t>
            </a:r>
            <a:r>
              <a:rPr err="1"/>
              <a:t>диабет</a:t>
            </a:r>
            <a:r>
              <a:t>, </a:t>
            </a:r>
            <a:r>
              <a:rPr err="1"/>
              <a:t>хипертония</a:t>
            </a:r>
            <a:r>
              <a:t> – </a:t>
            </a:r>
            <a:r>
              <a:rPr err="1"/>
              <a:t>за</a:t>
            </a:r>
            <a:r>
              <a:t> </a:t>
            </a:r>
            <a:r>
              <a:rPr err="1"/>
              <a:t>бъбрек</a:t>
            </a:r>
            <a:r>
              <a:t>, </a:t>
            </a:r>
            <a:r>
              <a:rPr err="1"/>
              <a:t>цироза</a:t>
            </a:r>
            <a:r>
              <a:t> – </a:t>
            </a:r>
            <a:r>
              <a:rPr err="1"/>
              <a:t>за</a:t>
            </a:r>
            <a:r>
              <a:t>  </a:t>
            </a:r>
            <a:r>
              <a:rPr err="1"/>
              <a:t>черен</a:t>
            </a:r>
            <a:r>
              <a:t> </a:t>
            </a:r>
            <a:r>
              <a:rPr err="1"/>
              <a:t>дроб</a:t>
            </a:r>
            <a:r>
              <a:t>, ХИБС.</a:t>
            </a:r>
          </a:p>
          <a:p>
            <a:r>
              <a:rPr err="1"/>
              <a:t>Продължителен</a:t>
            </a:r>
            <a:r>
              <a:t> </a:t>
            </a:r>
            <a:r>
              <a:rPr err="1"/>
              <a:t>или</a:t>
            </a:r>
            <a:r>
              <a:t> </a:t>
            </a:r>
            <a:r>
              <a:rPr err="1"/>
              <a:t>персистиращ</a:t>
            </a:r>
            <a:r>
              <a:t> </a:t>
            </a:r>
            <a:r>
              <a:rPr err="1"/>
              <a:t>шок</a:t>
            </a:r>
            <a:r>
              <a:t>.</a:t>
            </a:r>
          </a:p>
        </p:txBody>
      </p:sp>
      <p:sp>
        <p:nvSpPr>
          <p:cNvPr id="319" name="Rectangle 2"/>
          <p:cNvSpPr txBox="1"/>
          <p:nvPr/>
        </p:nvSpPr>
        <p:spPr>
          <a:xfrm>
            <a:off x="220059" y="429858"/>
            <a:ext cx="8703882" cy="548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Противопоказания за донорство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3"/>
          <p:cNvSpPr txBox="1">
            <a:spLocks noGrp="1"/>
          </p:cNvSpPr>
          <p:nvPr>
            <p:ph type="body" idx="1"/>
          </p:nvPr>
        </p:nvSpPr>
        <p:spPr>
          <a:xfrm>
            <a:off x="349956" y="1600200"/>
            <a:ext cx="8670219" cy="4525963"/>
          </a:xfrm>
          <a:prstGeom prst="rect">
            <a:avLst/>
          </a:prstGeom>
        </p:spPr>
        <p:txBody>
          <a:bodyPr/>
          <a:lstStyle>
            <a:lvl1pPr marL="0" indent="355600" algn="just">
              <a:buSzTx/>
              <a:buNone/>
            </a:lvl1pPr>
          </a:lstStyle>
          <a:p>
            <a:r>
              <a:t>Съществуват клинични и радиологични „тригери“ за възможен DBD, които трябва да бъдат подготвени и препоръчани от мултидисциплинарен експертен екип и приети във всеки донорски център. Повечето от възможните DBD развиват мозъчна смърт до 72 h от увредата, което налага адекватно интензивно лечение през този период, целящо запазване на органите в максимално добро състояние.</a:t>
            </a:r>
          </a:p>
        </p:txBody>
      </p:sp>
      <p:sp>
        <p:nvSpPr>
          <p:cNvPr id="322" name="Rectangle 2"/>
          <p:cNvSpPr txBox="1">
            <a:spLocks noGrp="1"/>
          </p:cNvSpPr>
          <p:nvPr>
            <p:ph type="title"/>
          </p:nvPr>
        </p:nvSpPr>
        <p:spPr>
          <a:xfrm>
            <a:off x="323527" y="260647"/>
            <a:ext cx="8424938" cy="58477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Поведение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 3"/>
          <p:cNvSpPr txBox="1">
            <a:spLocks noGrp="1"/>
          </p:cNvSpPr>
          <p:nvPr>
            <p:ph type="body" idx="1"/>
          </p:nvPr>
        </p:nvSpPr>
        <p:spPr>
          <a:xfrm>
            <a:off x="383822" y="1600200"/>
            <a:ext cx="8636353" cy="4525963"/>
          </a:xfrm>
          <a:prstGeom prst="rect">
            <a:avLst/>
          </a:prstGeom>
        </p:spPr>
        <p:txBody>
          <a:bodyPr/>
          <a:lstStyle/>
          <a:p>
            <a:pPr marL="0" indent="355600" algn="just">
              <a:buSzTx/>
              <a:buNone/>
            </a:pPr>
            <a:r>
              <a:rPr err="1"/>
              <a:t>Подобен</a:t>
            </a:r>
            <a:r>
              <a:t> </a:t>
            </a:r>
            <a:r>
              <a:rPr err="1"/>
              <a:t>тип</a:t>
            </a:r>
            <a:r>
              <a:t> </a:t>
            </a:r>
            <a:r>
              <a:rPr err="1"/>
              <a:t>пациенти</a:t>
            </a:r>
            <a:r>
              <a:t> </a:t>
            </a:r>
            <a:r>
              <a:rPr err="1"/>
              <a:t>веднага</a:t>
            </a:r>
            <a:r>
              <a:t> </a:t>
            </a:r>
            <a:r>
              <a:rPr err="1"/>
              <a:t>трябва</a:t>
            </a:r>
            <a:r>
              <a:t> </a:t>
            </a:r>
            <a:r>
              <a:rPr err="1"/>
              <a:t>да</a:t>
            </a:r>
            <a:r>
              <a:t> </a:t>
            </a:r>
            <a:r>
              <a:rPr err="1"/>
              <a:t>бъдат</a:t>
            </a:r>
            <a:r>
              <a:t> </a:t>
            </a:r>
            <a:r>
              <a:rPr err="1"/>
              <a:t>докладвани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координатора</a:t>
            </a:r>
            <a:r>
              <a:t> </a:t>
            </a:r>
            <a:r>
              <a:rPr err="1"/>
              <a:t>по</a:t>
            </a:r>
            <a:r>
              <a:t> </a:t>
            </a:r>
            <a:r>
              <a:rPr err="1"/>
              <a:t>донорство</a:t>
            </a:r>
            <a:r>
              <a:t>, </a:t>
            </a:r>
            <a:r>
              <a:rPr err="1"/>
              <a:t>което</a:t>
            </a:r>
            <a:r>
              <a:t> </a:t>
            </a:r>
            <a:r>
              <a:rPr err="1"/>
              <a:t>води</a:t>
            </a:r>
            <a:r>
              <a:t> </a:t>
            </a:r>
            <a:r>
              <a:rPr err="1"/>
              <a:t>до</a:t>
            </a:r>
            <a:r>
              <a:t>: </a:t>
            </a:r>
          </a:p>
          <a:p>
            <a:pPr algn="just"/>
            <a:r>
              <a:rPr err="1"/>
              <a:t>Бърза</a:t>
            </a:r>
            <a:r>
              <a:t> </a:t>
            </a:r>
            <a:r>
              <a:rPr err="1"/>
              <a:t>оценка</a:t>
            </a:r>
            <a:r>
              <a:t> </a:t>
            </a:r>
            <a:r>
              <a:rPr err="1"/>
              <a:t>дали</a:t>
            </a:r>
            <a:r>
              <a:t> </a:t>
            </a:r>
            <a:r>
              <a:rPr err="1"/>
              <a:t>пациентът</a:t>
            </a:r>
            <a:r>
              <a:t> </a:t>
            </a:r>
            <a:r>
              <a:rPr err="1"/>
              <a:t>е</a:t>
            </a:r>
            <a:r>
              <a:t> </a:t>
            </a:r>
            <a:r>
              <a:rPr err="1"/>
              <a:t>подходящ</a:t>
            </a:r>
            <a:r>
              <a:t>.</a:t>
            </a:r>
          </a:p>
          <a:p>
            <a:pPr algn="just"/>
            <a:r>
              <a:rPr err="1"/>
              <a:t>Скъсяване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времето</a:t>
            </a:r>
            <a:r>
              <a:t> </a:t>
            </a:r>
            <a:r>
              <a:rPr err="1"/>
              <a:t>за</a:t>
            </a:r>
            <a:r>
              <a:t> </a:t>
            </a:r>
            <a:r>
              <a:rPr err="1"/>
              <a:t>прием</a:t>
            </a:r>
            <a:r>
              <a:t> </a:t>
            </a:r>
            <a:r>
              <a:rPr err="1"/>
              <a:t>в</a:t>
            </a:r>
            <a:r>
              <a:t> </a:t>
            </a:r>
            <a:r>
              <a:rPr lang="bg-BG"/>
              <a:t>И</a:t>
            </a:r>
            <a:r>
              <a:rPr err="1"/>
              <a:t>нтензивното</a:t>
            </a:r>
            <a:r>
              <a:t> </a:t>
            </a:r>
            <a:r>
              <a:rPr err="1"/>
              <a:t>отделение</a:t>
            </a:r>
            <a:r>
              <a:t>.</a:t>
            </a:r>
          </a:p>
          <a:p>
            <a:pPr algn="just"/>
            <a:r>
              <a:rPr err="1"/>
              <a:t>Планиране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адекватен</a:t>
            </a:r>
            <a:r>
              <a:t> </a:t>
            </a:r>
            <a:r>
              <a:rPr err="1"/>
              <a:t>подход</a:t>
            </a:r>
            <a:r>
              <a:t> </a:t>
            </a:r>
            <a:r>
              <a:rPr err="1"/>
              <a:t>към</a:t>
            </a:r>
            <a:r>
              <a:t> </a:t>
            </a:r>
            <a:r>
              <a:rPr err="1"/>
              <a:t>близките</a:t>
            </a:r>
            <a:r>
              <a:t>. </a:t>
            </a:r>
          </a:p>
        </p:txBody>
      </p:sp>
      <p:sp>
        <p:nvSpPr>
          <p:cNvPr id="325" name="Rectangle 2"/>
          <p:cNvSpPr txBox="1">
            <a:spLocks noGrp="1"/>
          </p:cNvSpPr>
          <p:nvPr>
            <p:ph type="title"/>
          </p:nvPr>
        </p:nvSpPr>
        <p:spPr>
          <a:xfrm>
            <a:off x="323527" y="260647"/>
            <a:ext cx="8424938" cy="58477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Поведение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DA4A5D6-6B67-1746-A0C5-B2C0AE59CC28}"/>
              </a:ext>
            </a:extLst>
          </p:cNvPr>
          <p:cNvCxnSpPr>
            <a:cxnSpLocks/>
          </p:cNvCxnSpPr>
          <p:nvPr/>
        </p:nvCxnSpPr>
        <p:spPr>
          <a:xfrm>
            <a:off x="7393722" y="4346715"/>
            <a:ext cx="0" cy="213188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2358E2B-4454-CF45-92A4-A76FED76C1E1}"/>
              </a:ext>
            </a:extLst>
          </p:cNvPr>
          <p:cNvCxnSpPr>
            <a:cxnSpLocks/>
          </p:cNvCxnSpPr>
          <p:nvPr/>
        </p:nvCxnSpPr>
        <p:spPr>
          <a:xfrm>
            <a:off x="4612258" y="4394976"/>
            <a:ext cx="7886" cy="1103986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F3889B6-F9E8-544E-B5F2-24AFB29424CF}"/>
              </a:ext>
            </a:extLst>
          </p:cNvPr>
          <p:cNvCxnSpPr>
            <a:cxnSpLocks/>
            <a:stCxn id="371" idx="2"/>
          </p:cNvCxnSpPr>
          <p:nvPr/>
        </p:nvCxnSpPr>
        <p:spPr>
          <a:xfrm flipH="1">
            <a:off x="1374265" y="4509120"/>
            <a:ext cx="20878" cy="646217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32ED03-FFC5-8740-B7F2-191DA3BBA8AA}"/>
              </a:ext>
            </a:extLst>
          </p:cNvPr>
          <p:cNvCxnSpPr>
            <a:cxnSpLocks/>
            <a:stCxn id="330" idx="0"/>
            <a:endCxn id="342" idx="2"/>
          </p:cNvCxnSpPr>
          <p:nvPr/>
        </p:nvCxnSpPr>
        <p:spPr>
          <a:xfrm>
            <a:off x="4554524" y="764704"/>
            <a:ext cx="573" cy="2952328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7" name="Rectangle 2"/>
          <p:cNvSpPr txBox="1">
            <a:spLocks noGrp="1"/>
          </p:cNvSpPr>
          <p:nvPr>
            <p:ph type="title"/>
          </p:nvPr>
        </p:nvSpPr>
        <p:spPr>
          <a:xfrm>
            <a:off x="134784" y="44624"/>
            <a:ext cx="8503096" cy="58477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Схема на поведение</a:t>
            </a:r>
          </a:p>
        </p:txBody>
      </p:sp>
      <p:grpSp>
        <p:nvGrpSpPr>
          <p:cNvPr id="385" name="Group 26643"/>
          <p:cNvGrpSpPr/>
          <p:nvPr/>
        </p:nvGrpSpPr>
        <p:grpSpPr>
          <a:xfrm>
            <a:off x="35496" y="764704"/>
            <a:ext cx="9140956" cy="5883166"/>
            <a:chOff x="52713" y="-1264541"/>
            <a:chExt cx="9108617" cy="6026838"/>
          </a:xfrm>
        </p:grpSpPr>
        <p:sp>
          <p:nvSpPr>
            <p:cNvPr id="328" name="Straight Connector 116"/>
            <p:cNvSpPr/>
            <p:nvPr/>
          </p:nvSpPr>
          <p:spPr>
            <a:xfrm>
              <a:off x="52713" y="619919"/>
              <a:ext cx="9079533" cy="1"/>
            </a:xfrm>
            <a:prstGeom prst="line">
              <a:avLst/>
            </a:prstGeom>
            <a:noFill/>
            <a:ln w="25400" cap="flat">
              <a:solidFill>
                <a:srgbClr val="FFC000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TextBox 22"/>
            <p:cNvSpPr txBox="1"/>
            <p:nvPr/>
          </p:nvSpPr>
          <p:spPr>
            <a:xfrm>
              <a:off x="2822965" y="-664626"/>
              <a:ext cx="3498136" cy="3385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 algn="ctr"/>
              <a:r>
                <a:rPr err="1"/>
                <a:t>Изследване</a:t>
              </a:r>
              <a:r>
                <a:t> </a:t>
              </a:r>
              <a:r>
                <a:rPr err="1"/>
                <a:t>и</a:t>
              </a:r>
              <a:r>
                <a:t> </a:t>
              </a:r>
              <a:r>
                <a:rPr err="1"/>
                <a:t>образна</a:t>
              </a:r>
              <a:r>
                <a:t> </a:t>
              </a:r>
              <a:r>
                <a:rPr err="1"/>
                <a:t>диагностика</a:t>
              </a:r>
              <a:endParaRPr/>
            </a:p>
          </p:txBody>
        </p:sp>
        <p:sp>
          <p:nvSpPr>
            <p:cNvPr id="336" name="Rectangle 21"/>
            <p:cNvSpPr txBox="1"/>
            <p:nvPr/>
          </p:nvSpPr>
          <p:spPr>
            <a:xfrm>
              <a:off x="1929855" y="90205"/>
              <a:ext cx="5223032" cy="28930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80000"/>
                </a:lnSpc>
                <a:defRPr sz="16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 algn="ctr"/>
              <a:r>
                <a:t>НХ </a:t>
              </a:r>
              <a:r>
                <a:rPr err="1"/>
                <a:t>интервенция</a:t>
              </a:r>
              <a:r>
                <a:t>, </a:t>
              </a:r>
              <a:r>
                <a:rPr err="1"/>
                <a:t>определена</a:t>
              </a:r>
              <a:r>
                <a:t> </a:t>
              </a:r>
              <a:r>
                <a:rPr err="1"/>
                <a:t>като</a:t>
              </a:r>
              <a:r>
                <a:t> </a:t>
              </a:r>
              <a:r>
                <a:rPr err="1"/>
                <a:t>безсмислена</a:t>
              </a:r>
              <a:endParaRPr/>
            </a:p>
          </p:txBody>
        </p:sp>
        <p:sp>
          <p:nvSpPr>
            <p:cNvPr id="339" name="Rectangle 24"/>
            <p:cNvSpPr txBox="1"/>
            <p:nvPr/>
          </p:nvSpPr>
          <p:spPr>
            <a:xfrm>
              <a:off x="2564077" y="874687"/>
              <a:ext cx="3933161" cy="3327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lnSpc>
                  <a:spcPct val="80000"/>
                </a:lnSpc>
                <a:defRPr sz="1600">
                  <a:solidFill>
                    <a:srgbClr val="FFFFFF"/>
                  </a:solidFill>
                  <a:latin typeface="Tahoma"/>
                  <a:ea typeface="Tahoma"/>
                  <a:cs typeface="Tahoma"/>
                </a:defRPr>
              </a:lvl1pPr>
            </a:lstStyle>
            <a:p>
              <a:r>
                <a:t>Продължава подпомагащата терапия</a:t>
              </a:r>
            </a:p>
          </p:txBody>
        </p:sp>
        <p:sp>
          <p:nvSpPr>
            <p:cNvPr id="342" name="Rectangle 25"/>
            <p:cNvSpPr txBox="1"/>
            <p:nvPr/>
          </p:nvSpPr>
          <p:spPr>
            <a:xfrm>
              <a:off x="2673897" y="1427146"/>
              <a:ext cx="3764855" cy="3327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lnSpc>
                  <a:spcPct val="80000"/>
                </a:lnSpc>
                <a:defRPr sz="1600">
                  <a:solidFill>
                    <a:srgbClr val="FFFFFF"/>
                  </a:solidFill>
                  <a:latin typeface="Tahoma"/>
                  <a:ea typeface="Tahoma"/>
                  <a:cs typeface="Tahoma"/>
                </a:defRPr>
              </a:lvl1pPr>
            </a:lstStyle>
            <a:p>
              <a:r>
                <a:rPr err="1"/>
                <a:t>Преоценка</a:t>
              </a:r>
              <a:r>
                <a:t> </a:t>
              </a:r>
              <a:r>
                <a:rPr err="1"/>
                <a:t>на</a:t>
              </a:r>
              <a:r>
                <a:t> </a:t>
              </a:r>
              <a:r>
                <a:rPr err="1"/>
                <a:t>пациента</a:t>
              </a:r>
              <a:r>
                <a:t> </a:t>
              </a:r>
              <a:r>
                <a:rPr err="1"/>
                <a:t>на</a:t>
              </a:r>
              <a:r>
                <a:t> </a:t>
              </a:r>
              <a:r>
                <a:rPr err="1"/>
                <a:t>всеки</a:t>
              </a:r>
              <a:r>
                <a:t> 24 </a:t>
              </a:r>
              <a:r>
                <a:rPr err="1"/>
                <a:t>ч</a:t>
              </a:r>
              <a:endParaRPr/>
            </a:p>
          </p:txBody>
        </p:sp>
        <p:sp>
          <p:nvSpPr>
            <p:cNvPr id="345" name="Rectangle 26"/>
            <p:cNvSpPr txBox="1"/>
            <p:nvPr/>
          </p:nvSpPr>
          <p:spPr>
            <a:xfrm>
              <a:off x="6493122" y="2276249"/>
              <a:ext cx="1882968" cy="3327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lnSpc>
                  <a:spcPct val="80000"/>
                </a:lnSpc>
                <a:defRPr sz="1600">
                  <a:solidFill>
                    <a:srgbClr val="FFFFFF"/>
                  </a:solidFill>
                  <a:latin typeface="Tahoma"/>
                  <a:ea typeface="Tahoma"/>
                  <a:cs typeface="Tahoma"/>
                </a:defRPr>
              </a:lvl1pPr>
            </a:lstStyle>
            <a:p>
              <a:r>
                <a:rPr err="1"/>
                <a:t>Прогресия</a:t>
              </a:r>
              <a:r>
                <a:t> </a:t>
              </a:r>
              <a:r>
                <a:rPr err="1"/>
                <a:t>към</a:t>
              </a:r>
              <a:r>
                <a:t> МС</a:t>
              </a:r>
            </a:p>
          </p:txBody>
        </p:sp>
        <p:sp>
          <p:nvSpPr>
            <p:cNvPr id="348" name="Rectangle 27"/>
            <p:cNvSpPr txBox="1"/>
            <p:nvPr/>
          </p:nvSpPr>
          <p:spPr>
            <a:xfrm>
              <a:off x="6725765" y="2792615"/>
              <a:ext cx="1360529" cy="3327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lnSpc>
                  <a:spcPct val="80000"/>
                </a:lnSpc>
                <a:defRPr sz="1600">
                  <a:solidFill>
                    <a:srgbClr val="FFFFFF"/>
                  </a:solidFill>
                  <a:latin typeface="Tahoma"/>
                  <a:ea typeface="Tahoma"/>
                  <a:cs typeface="Tahoma"/>
                </a:defRPr>
              </a:lvl1pPr>
            </a:lstStyle>
            <a:p>
              <a:r>
                <a:rPr err="1"/>
                <a:t>Координатор</a:t>
              </a:r>
              <a:endParaRPr/>
            </a:p>
          </p:txBody>
        </p:sp>
        <p:sp>
          <p:nvSpPr>
            <p:cNvPr id="351" name="Rectangle 28"/>
            <p:cNvSpPr txBox="1"/>
            <p:nvPr/>
          </p:nvSpPr>
          <p:spPr>
            <a:xfrm>
              <a:off x="6675697" y="3308980"/>
              <a:ext cx="1485133" cy="3327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lnSpc>
                  <a:spcPct val="80000"/>
                </a:lnSpc>
                <a:defRPr sz="1600">
                  <a:solidFill>
                    <a:srgbClr val="FFFFFF"/>
                  </a:solidFill>
                  <a:latin typeface="Tahoma"/>
                  <a:ea typeface="Tahoma"/>
                  <a:cs typeface="Tahoma"/>
                </a:defRPr>
              </a:lvl1pPr>
            </a:lstStyle>
            <a:p>
              <a:r>
                <a:rPr err="1"/>
                <a:t>Тестове</a:t>
              </a:r>
              <a:r>
                <a:t> </a:t>
              </a:r>
              <a:r>
                <a:rPr err="1"/>
                <a:t>за</a:t>
              </a:r>
              <a:r>
                <a:t> МС</a:t>
              </a:r>
            </a:p>
          </p:txBody>
        </p:sp>
        <p:sp>
          <p:nvSpPr>
            <p:cNvPr id="354" name="Rectangle 29"/>
            <p:cNvSpPr txBox="1"/>
            <p:nvPr/>
          </p:nvSpPr>
          <p:spPr>
            <a:xfrm>
              <a:off x="6627426" y="3861439"/>
              <a:ext cx="1605157" cy="3327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lnSpc>
                  <a:spcPct val="80000"/>
                </a:lnSpc>
                <a:defRPr sz="1600">
                  <a:solidFill>
                    <a:srgbClr val="FFFFFF"/>
                  </a:solidFill>
                  <a:latin typeface="Tahoma"/>
                  <a:ea typeface="Tahoma"/>
                  <a:cs typeface="Tahoma"/>
                </a:defRPr>
              </a:lvl1pPr>
            </a:lstStyle>
            <a:p>
              <a:r>
                <a:rPr err="1"/>
                <a:t>Потвърдена</a:t>
              </a:r>
              <a:r>
                <a:t> МС</a:t>
              </a:r>
            </a:p>
          </p:txBody>
        </p:sp>
        <p:sp>
          <p:nvSpPr>
            <p:cNvPr id="358" name="Донорска ситуация"/>
            <p:cNvSpPr txBox="1"/>
            <p:nvPr/>
          </p:nvSpPr>
          <p:spPr>
            <a:xfrm>
              <a:off x="6079986" y="4415479"/>
              <a:ext cx="2908463" cy="346818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>
                  <a:solidFill>
                    <a:srgbClr val="660000"/>
                  </a:solidFill>
                </a:defRPr>
              </a:lvl1pPr>
            </a:lstStyle>
            <a:p>
              <a:pPr algn="ctr"/>
              <a:r>
                <a:rPr err="1">
                  <a:solidFill>
                    <a:schemeClr val="tx1"/>
                  </a:solidFill>
                </a:rPr>
                <a:t>Донорска</a:t>
              </a:r>
              <a:r>
                <a:rPr>
                  <a:solidFill>
                    <a:schemeClr val="tx1"/>
                  </a:solidFill>
                </a:rPr>
                <a:t> </a:t>
              </a:r>
              <a:r>
                <a:rPr err="1">
                  <a:solidFill>
                    <a:schemeClr val="tx1"/>
                  </a:solidFill>
                </a:rPr>
                <a:t>ситуация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62" name="Rectangle 26623"/>
            <p:cNvSpPr txBox="1"/>
            <p:nvPr/>
          </p:nvSpPr>
          <p:spPr>
            <a:xfrm>
              <a:off x="3798916" y="2202483"/>
              <a:ext cx="1644452" cy="3327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lnSpc>
                  <a:spcPct val="80000"/>
                </a:lnSpc>
                <a:defRPr sz="1600">
                  <a:solidFill>
                    <a:srgbClr val="FFFFFF"/>
                  </a:solidFill>
                  <a:latin typeface="Tahoma"/>
                  <a:ea typeface="Tahoma"/>
                  <a:cs typeface="Tahoma"/>
                </a:defRPr>
              </a:lvl1pPr>
            </a:lstStyle>
            <a:p>
              <a:r>
                <a:rPr err="1"/>
                <a:t>Без</a:t>
              </a:r>
              <a:r>
                <a:t> </a:t>
              </a:r>
              <a:r>
                <a:rPr err="1"/>
                <a:t>подобрение</a:t>
              </a:r>
              <a:endParaRPr/>
            </a:p>
          </p:txBody>
        </p:sp>
        <p:grpSp>
          <p:nvGrpSpPr>
            <p:cNvPr id="366" name="Group 26641"/>
            <p:cNvGrpSpPr/>
            <p:nvPr/>
          </p:nvGrpSpPr>
          <p:grpSpPr>
            <a:xfrm>
              <a:off x="3640376" y="2754941"/>
              <a:ext cx="1963150" cy="346818"/>
              <a:chOff x="-40513" y="-688582"/>
              <a:chExt cx="1963149" cy="346816"/>
            </a:xfrm>
          </p:grpSpPr>
          <p:sp>
            <p:nvSpPr>
              <p:cNvPr id="364" name="Rectangle 13"/>
              <p:cNvSpPr/>
              <p:nvPr/>
            </p:nvSpPr>
            <p:spPr>
              <a:xfrm>
                <a:off x="-40513" y="-660746"/>
                <a:ext cx="1963149" cy="30490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endParaRPr sz="1600">
                  <a:solidFill>
                    <a:srgbClr val="FFFFFF"/>
                  </a:solidFill>
                  <a:latin typeface="Tahoma"/>
                  <a:ea typeface="Tahoma"/>
                  <a:cs typeface="Tahoma"/>
                </a:endParaRPr>
              </a:p>
            </p:txBody>
          </p:sp>
          <p:sp>
            <p:nvSpPr>
              <p:cNvPr id="365" name="Rectangle 26624"/>
              <p:cNvSpPr txBox="1"/>
              <p:nvPr/>
            </p:nvSpPr>
            <p:spPr>
              <a:xfrm>
                <a:off x="351627" y="-688582"/>
                <a:ext cx="1046473" cy="346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16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lvl1pPr>
              </a:lstStyle>
              <a:p>
                <a:pPr algn="ctr"/>
                <a:r>
                  <a:rPr err="1"/>
                  <a:t>Палиация</a:t>
                </a:r>
                <a:endParaRPr/>
              </a:p>
            </p:txBody>
          </p:sp>
        </p:grpSp>
        <p:grpSp>
          <p:nvGrpSpPr>
            <p:cNvPr id="369" name="Group 26642"/>
            <p:cNvGrpSpPr/>
            <p:nvPr/>
          </p:nvGrpSpPr>
          <p:grpSpPr>
            <a:xfrm>
              <a:off x="3680887" y="3418839"/>
              <a:ext cx="1963150" cy="346818"/>
              <a:chOff x="-2" y="-608213"/>
              <a:chExt cx="1963149" cy="346816"/>
            </a:xfrm>
          </p:grpSpPr>
          <p:sp>
            <p:nvSpPr>
              <p:cNvPr id="367" name="Rectangle 18"/>
              <p:cNvSpPr/>
              <p:nvPr/>
            </p:nvSpPr>
            <p:spPr>
              <a:xfrm>
                <a:off x="-2" y="-580377"/>
                <a:ext cx="1963149" cy="30490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endParaRPr sz="1600">
                  <a:solidFill>
                    <a:srgbClr val="FFFFFF"/>
                  </a:solidFill>
                  <a:latin typeface="Tahoma"/>
                  <a:ea typeface="Tahoma"/>
                  <a:cs typeface="Tahoma"/>
                </a:endParaRPr>
              </a:p>
            </p:txBody>
          </p:sp>
          <p:sp>
            <p:nvSpPr>
              <p:cNvPr id="368" name="Rectangle 35"/>
              <p:cNvSpPr txBox="1"/>
              <p:nvPr/>
            </p:nvSpPr>
            <p:spPr>
              <a:xfrm>
                <a:off x="266012" y="-608213"/>
                <a:ext cx="1360527" cy="346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16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lvl1pPr>
              </a:lstStyle>
              <a:p>
                <a:pPr algn="ctr"/>
                <a:r>
                  <a:rPr err="1"/>
                  <a:t>Координатор</a:t>
                </a:r>
                <a:endParaRPr/>
              </a:p>
            </p:txBody>
          </p:sp>
        </p:grpSp>
        <p:sp>
          <p:nvSpPr>
            <p:cNvPr id="371" name="Rectangle 36"/>
            <p:cNvSpPr txBox="1"/>
            <p:nvPr/>
          </p:nvSpPr>
          <p:spPr>
            <a:xfrm>
              <a:off x="770245" y="2238577"/>
              <a:ext cx="1274609" cy="3327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lnSpc>
                  <a:spcPct val="80000"/>
                </a:lnSpc>
                <a:defRPr sz="1600">
                  <a:solidFill>
                    <a:srgbClr val="FFFFFF"/>
                  </a:solidFill>
                  <a:latin typeface="Tahoma"/>
                  <a:ea typeface="Tahoma"/>
                  <a:cs typeface="Tahoma"/>
                </a:defRPr>
              </a:lvl1pPr>
            </a:lstStyle>
            <a:p>
              <a:r>
                <a:t>Подобрение</a:t>
              </a:r>
            </a:p>
          </p:txBody>
        </p:sp>
        <p:sp>
          <p:nvSpPr>
            <p:cNvPr id="374" name="Rectangle 37"/>
            <p:cNvSpPr txBox="1"/>
            <p:nvPr/>
          </p:nvSpPr>
          <p:spPr>
            <a:xfrm>
              <a:off x="411479" y="2792615"/>
              <a:ext cx="2043605" cy="4981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ctr">
                <a:lnSpc>
                  <a:spcPct val="80000"/>
                </a:lnSpc>
                <a:defRPr sz="1600">
                  <a:solidFill>
                    <a:srgbClr val="FFFFFF"/>
                  </a:solidFill>
                  <a:latin typeface="Tahoma"/>
                  <a:ea typeface="Tahoma"/>
                  <a:cs typeface="Tahoma"/>
                </a:defRPr>
              </a:lvl1pPr>
            </a:lstStyle>
            <a:p>
              <a:r>
                <a:rPr err="1"/>
                <a:t>Преоценка</a:t>
              </a:r>
              <a:r>
                <a:t> </a:t>
              </a:r>
              <a:r>
                <a:rPr err="1"/>
                <a:t>на</a:t>
              </a:r>
              <a:r>
                <a:t> </a:t>
              </a:r>
              <a:r>
                <a:rPr err="1"/>
                <a:t>план</a:t>
              </a:r>
              <a:r>
                <a:rPr lang="bg-BG"/>
                <a:t>а</a:t>
              </a:r>
              <a:r>
                <a:t> </a:t>
              </a:r>
              <a:r>
                <a:rPr err="1"/>
                <a:t>за</a:t>
              </a:r>
              <a:r>
                <a:t> </a:t>
              </a:r>
              <a:r>
                <a:rPr err="1"/>
                <a:t>управление</a:t>
              </a:r>
              <a:endParaRPr/>
            </a:p>
          </p:txBody>
        </p:sp>
        <p:sp>
          <p:nvSpPr>
            <p:cNvPr id="376" name="Straight Connector 116"/>
            <p:cNvSpPr/>
            <p:nvPr/>
          </p:nvSpPr>
          <p:spPr>
            <a:xfrm>
              <a:off x="81797" y="1981184"/>
              <a:ext cx="9079533" cy="1"/>
            </a:xfrm>
            <a:prstGeom prst="line">
              <a:avLst/>
            </a:prstGeom>
            <a:noFill/>
            <a:ln w="25400" cap="flat">
              <a:solidFill>
                <a:srgbClr val="FFC000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30" name="TextBox 2"/>
            <p:cNvSpPr txBox="1"/>
            <p:nvPr/>
          </p:nvSpPr>
          <p:spPr>
            <a:xfrm>
              <a:off x="2812670" y="-1264541"/>
              <a:ext cx="3486167" cy="3385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 algn="ctr"/>
              <a:r>
                <a:rPr err="1"/>
                <a:t>Пациент</a:t>
              </a:r>
              <a:r>
                <a:t> </a:t>
              </a:r>
              <a:r>
                <a:rPr err="1"/>
                <a:t>с</a:t>
              </a:r>
              <a:r>
                <a:t> </a:t>
              </a:r>
              <a:r>
                <a:rPr err="1"/>
                <a:t>тежка</a:t>
              </a:r>
              <a:r>
                <a:t> </a:t>
              </a:r>
              <a:r>
                <a:rPr err="1"/>
                <a:t>мозъчна</a:t>
              </a:r>
              <a:r>
                <a:t> </a:t>
              </a:r>
              <a:r>
                <a:rPr err="1"/>
                <a:t>увреда</a:t>
              </a:r>
              <a:endParaRPr/>
            </a:p>
          </p:txBody>
        </p:sp>
      </p:grp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402335" y="188639"/>
            <a:ext cx="8617841" cy="107721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>
              <a:defRPr>
                <a:effectLst/>
              </a:defRPr>
            </a:pPr>
            <a:r>
              <a:t>Мултимодален стъпаловиден подход при съмнение за мозъчна смърт</a:t>
            </a:r>
          </a:p>
        </p:txBody>
      </p:sp>
      <p:pic>
        <p:nvPicPr>
          <p:cNvPr id="38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383" y="1528818"/>
            <a:ext cx="6038852" cy="4146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itle 1"/>
          <p:cNvSpPr txBox="1">
            <a:spLocks noGrp="1"/>
          </p:cNvSpPr>
          <p:nvPr>
            <p:ph type="title"/>
          </p:nvPr>
        </p:nvSpPr>
        <p:spPr>
          <a:xfrm>
            <a:off x="0" y="188639"/>
            <a:ext cx="9144000" cy="107721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>
              <a:defRPr>
                <a:effectLst/>
              </a:defRPr>
            </a:pPr>
            <a:r>
              <a:t>Сравнителен анализ на видовете мултимодален подход за доказване на МС</a:t>
            </a:r>
          </a:p>
        </p:txBody>
      </p:sp>
      <p:sp>
        <p:nvSpPr>
          <p:cNvPr id="39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65313" y="2048254"/>
            <a:ext cx="3962850" cy="324307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effectLst/>
              </a:defRPr>
            </a:pPr>
            <a:r>
              <a:t>Стъпаловиден:</a:t>
            </a:r>
          </a:p>
          <a:p>
            <a:pPr>
              <a:defRPr>
                <a:effectLst/>
              </a:defRPr>
            </a:pPr>
            <a:r>
              <a:t>По-евтин</a:t>
            </a:r>
          </a:p>
          <a:p>
            <a:pPr>
              <a:defRPr>
                <a:effectLst/>
              </a:defRPr>
            </a:pPr>
            <a:r>
              <a:t>По-лесен за разбиране</a:t>
            </a:r>
          </a:p>
          <a:p>
            <a:pPr>
              <a:defRPr>
                <a:effectLst/>
              </a:defRPr>
            </a:pPr>
            <a:r>
              <a:t>По-лесен за обяснение</a:t>
            </a:r>
          </a:p>
          <a:p>
            <a:pPr>
              <a:defRPr>
                <a:effectLst/>
              </a:defRPr>
            </a:pPr>
            <a:r>
              <a:t>Предразположеност към двоумене</a:t>
            </a:r>
          </a:p>
          <a:p>
            <a:pPr>
              <a:defRPr>
                <a:effectLst/>
              </a:defRPr>
            </a:pPr>
            <a:r>
              <a:t>Риск от грешки</a:t>
            </a:r>
          </a:p>
        </p:txBody>
      </p:sp>
      <p:sp>
        <p:nvSpPr>
          <p:cNvPr id="392" name="Content Placeholder 2"/>
          <p:cNvSpPr txBox="1"/>
          <p:nvPr/>
        </p:nvSpPr>
        <p:spPr>
          <a:xfrm>
            <a:off x="4654296" y="2037744"/>
            <a:ext cx="4322067" cy="2532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Паралелен:</a:t>
            </a:r>
          </a:p>
          <a:p>
            <a:pPr marL="342900" indent="-342900">
              <a:spcBef>
                <a:spcPts val="500"/>
              </a:spcBef>
              <a:buClr>
                <a:srgbClr val="FFFFFF"/>
              </a:buClr>
              <a:buSzPct val="100000"/>
              <a:buChar char="▪"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По-скъп</a:t>
            </a:r>
          </a:p>
          <a:p>
            <a:pPr marL="342900" indent="-342900">
              <a:spcBef>
                <a:spcPts val="500"/>
              </a:spcBef>
              <a:buClr>
                <a:srgbClr val="FFFFFF"/>
              </a:buClr>
              <a:buSzPct val="100000"/>
              <a:buChar char="▪"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По-сложен за разбиране</a:t>
            </a:r>
          </a:p>
          <a:p>
            <a:pPr marL="342900" indent="-342900">
              <a:spcBef>
                <a:spcPts val="500"/>
              </a:spcBef>
              <a:buClr>
                <a:srgbClr val="FFFFFF"/>
              </a:buClr>
              <a:buSzPct val="100000"/>
              <a:buChar char="▪"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Предразположеност </a:t>
            </a:r>
          </a:p>
          <a:p>
            <a:pPr>
              <a:spcBef>
                <a:spcPts val="500"/>
              </a:spcBef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към двоумение?</a:t>
            </a:r>
          </a:p>
          <a:p>
            <a:pPr marL="342900" indent="-342900">
              <a:spcBef>
                <a:spcPts val="500"/>
              </a:spcBef>
              <a:buClr>
                <a:srgbClr val="FFFFFF"/>
              </a:buClr>
              <a:buSzPct val="100000"/>
              <a:buChar char="▪"/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По-малък риск от грешки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itle 1"/>
          <p:cNvSpPr txBox="1">
            <a:spLocks noGrp="1"/>
          </p:cNvSpPr>
          <p:nvPr>
            <p:ph type="title"/>
          </p:nvPr>
        </p:nvSpPr>
        <p:spPr>
          <a:xfrm>
            <a:off x="0" y="116631"/>
            <a:ext cx="9144000" cy="114300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Кондициониране на донора</a:t>
            </a:r>
          </a:p>
        </p:txBody>
      </p:sp>
      <p:sp>
        <p:nvSpPr>
          <p:cNvPr id="40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1560" y="1916832"/>
            <a:ext cx="8070478" cy="4209332"/>
          </a:xfrm>
          <a:prstGeom prst="rect">
            <a:avLst/>
          </a:prstGeom>
        </p:spPr>
        <p:txBody>
          <a:bodyPr/>
          <a:lstStyle/>
          <a:p>
            <a:pPr marL="0" indent="355600" algn="just">
              <a:spcBef>
                <a:spcPts val="0"/>
              </a:spcBef>
              <a:buSzTx/>
              <a:buNone/>
            </a:pPr>
            <a:r>
              <a:t>До </a:t>
            </a:r>
            <a:r>
              <a:rPr>
                <a:solidFill>
                  <a:srgbClr val="FF0000"/>
                </a:solidFill>
              </a:rPr>
              <a:t>25 %</a:t>
            </a:r>
            <a:r>
              <a:t> от потенциалните донори се губят поради сърдечносъдов колапс преди експлантиране на органите.*</a:t>
            </a:r>
          </a:p>
          <a:p>
            <a:pPr>
              <a:spcBef>
                <a:spcPts val="0"/>
              </a:spcBef>
              <a:buSzTx/>
              <a:buNone/>
            </a:pPr>
            <a:r>
              <a:t>     </a:t>
            </a:r>
          </a:p>
          <a:p>
            <a:pPr>
              <a:spcBef>
                <a:spcPts val="0"/>
              </a:spcBef>
              <a:buSzTx/>
              <a:buNone/>
              <a:defRPr i="1"/>
            </a:pPr>
            <a:r>
              <a:t>*Mackersie R et al, Ann Surg , 1991, vol. 213 (p. 143-50)</a:t>
            </a:r>
          </a:p>
        </p:txBody>
      </p:sp>
      <p:sp>
        <p:nvSpPr>
          <p:cNvPr id="40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245223"/>
            <a:ext cx="301904" cy="288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36</a:t>
            </a:fld>
            <a:endParaRPr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itle 1"/>
          <p:cNvSpPr txBox="1">
            <a:spLocks noGrp="1"/>
          </p:cNvSpPr>
          <p:nvPr>
            <p:ph type="title"/>
          </p:nvPr>
        </p:nvSpPr>
        <p:spPr>
          <a:xfrm>
            <a:off x="0" y="44623"/>
            <a:ext cx="9144000" cy="92697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Кондициониране на донора</a:t>
            </a:r>
          </a:p>
        </p:txBody>
      </p:sp>
      <p:sp>
        <p:nvSpPr>
          <p:cNvPr id="40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1560" y="1916832"/>
            <a:ext cx="8070478" cy="4209332"/>
          </a:xfrm>
          <a:prstGeom prst="rect">
            <a:avLst/>
          </a:prstGeom>
        </p:spPr>
        <p:txBody>
          <a:bodyPr/>
          <a:lstStyle/>
          <a:p>
            <a:pPr algn="just"/>
            <a:r>
              <a:t>Близко до лечението на реанимационен пациент.</a:t>
            </a:r>
          </a:p>
          <a:p>
            <a:pPr algn="just"/>
            <a:r>
              <a:t>Поддържане на жизнените функции на органите на починал човек.</a:t>
            </a:r>
          </a:p>
          <a:p>
            <a:pPr algn="just"/>
            <a:r>
              <a:t>Целта е осигуряване на ефективна и адекватна органна перфузия.</a:t>
            </a:r>
          </a:p>
        </p:txBody>
      </p:sp>
      <p:sp>
        <p:nvSpPr>
          <p:cNvPr id="405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245223"/>
            <a:ext cx="301904" cy="288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37</a:t>
            </a:fld>
            <a:endParaRPr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itle 1"/>
          <p:cNvSpPr txBox="1">
            <a:spLocks noGrp="1"/>
          </p:cNvSpPr>
          <p:nvPr>
            <p:ph type="title"/>
          </p:nvPr>
        </p:nvSpPr>
        <p:spPr>
          <a:xfrm>
            <a:off x="455612" y="-171401"/>
            <a:ext cx="8226426" cy="114300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Кондициониране на донора</a:t>
            </a:r>
          </a:p>
        </p:txBody>
      </p:sp>
      <p:sp>
        <p:nvSpPr>
          <p:cNvPr id="4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1560" y="1916832"/>
            <a:ext cx="8070478" cy="4209332"/>
          </a:xfrm>
          <a:prstGeom prst="rect">
            <a:avLst/>
          </a:prstGeom>
        </p:spPr>
        <p:txBody>
          <a:bodyPr/>
          <a:lstStyle/>
          <a:p>
            <a:pPr marL="0" indent="354013" algn="just">
              <a:buSzTx/>
              <a:buNone/>
            </a:pPr>
            <a:r>
              <a:rPr err="1"/>
              <a:t>Целта</a:t>
            </a:r>
            <a:r>
              <a:t> </a:t>
            </a:r>
            <a:r>
              <a:rPr err="1"/>
              <a:t>е</a:t>
            </a:r>
            <a:r>
              <a:t> </a:t>
            </a:r>
            <a:r>
              <a:rPr err="1"/>
              <a:t>да</a:t>
            </a:r>
            <a:r>
              <a:t> </a:t>
            </a:r>
            <a:r>
              <a:rPr err="1"/>
              <a:t>се</a:t>
            </a:r>
            <a:r>
              <a:t> </a:t>
            </a:r>
            <a:r>
              <a:rPr err="1"/>
              <a:t>поддържа</a:t>
            </a:r>
            <a:r>
              <a:t> </a:t>
            </a:r>
            <a:r>
              <a:rPr err="1"/>
              <a:t>адекватна</a:t>
            </a:r>
            <a:r>
              <a:t> </a:t>
            </a:r>
            <a:r>
              <a:rPr err="1"/>
              <a:t>оксигенация</a:t>
            </a:r>
            <a:r>
              <a:t> </a:t>
            </a:r>
            <a:r>
              <a:rPr err="1"/>
              <a:t>и</a:t>
            </a:r>
            <a:r>
              <a:t> </a:t>
            </a:r>
            <a:r>
              <a:rPr err="1"/>
              <a:t>перфузия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органите</a:t>
            </a:r>
            <a:r>
              <a:t>, </a:t>
            </a:r>
            <a:r>
              <a:rPr err="1"/>
              <a:t>които</a:t>
            </a:r>
            <a:r>
              <a:t> </a:t>
            </a:r>
            <a:r>
              <a:rPr err="1"/>
              <a:t>ще</a:t>
            </a:r>
            <a:r>
              <a:t> </a:t>
            </a:r>
            <a:r>
              <a:rPr err="1"/>
              <a:t>бъдат</a:t>
            </a:r>
            <a:r>
              <a:t> </a:t>
            </a:r>
            <a:r>
              <a:rPr err="1"/>
              <a:t>експлантирани</a:t>
            </a:r>
            <a:r>
              <a:t>:</a:t>
            </a:r>
          </a:p>
          <a:p>
            <a:r>
              <a:rPr lang="bg-BG"/>
              <a:t>САКН &gt; 100 </a:t>
            </a:r>
            <a:r>
              <a:rPr lang="en-US"/>
              <a:t>mmHg, </a:t>
            </a:r>
            <a:r>
              <a:rPr err="1"/>
              <a:t>СрАН</a:t>
            </a:r>
            <a:r>
              <a:t> </a:t>
            </a:r>
            <a:r>
              <a:rPr lang="en-US"/>
              <a:t>&gt;</a:t>
            </a:r>
            <a:r>
              <a:t> 65 mmHg;</a:t>
            </a:r>
          </a:p>
          <a:p>
            <a:r>
              <a:rPr err="1"/>
              <a:t>Диуреза</a:t>
            </a:r>
            <a:r>
              <a:t> </a:t>
            </a:r>
            <a:r>
              <a:rPr err="1"/>
              <a:t>над</a:t>
            </a:r>
            <a:r>
              <a:t> 100 ml/h;</a:t>
            </a:r>
          </a:p>
          <a:p>
            <a:r>
              <a:t>РаО</a:t>
            </a:r>
            <a:r>
              <a:rPr baseline="-25000"/>
              <a:t>2</a:t>
            </a:r>
            <a:r>
              <a:t> </a:t>
            </a:r>
            <a:r>
              <a:rPr lang="en-US"/>
              <a:t>- </a:t>
            </a:r>
            <a:r>
              <a:t>100 mmHg;</a:t>
            </a:r>
          </a:p>
          <a:p>
            <a:r>
              <a:rPr err="1"/>
              <a:t>Хемоглобин</a:t>
            </a:r>
            <a:r>
              <a:t> </a:t>
            </a:r>
            <a:r>
              <a:rPr err="1"/>
              <a:t>над</a:t>
            </a:r>
            <a:r>
              <a:t> 100 g/l.</a:t>
            </a:r>
          </a:p>
        </p:txBody>
      </p:sp>
      <p:sp>
        <p:nvSpPr>
          <p:cNvPr id="409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245223"/>
            <a:ext cx="301904" cy="288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38</a:t>
            </a:fld>
            <a:endParaRPr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itle 1"/>
          <p:cNvSpPr txBox="1">
            <a:spLocks noGrp="1"/>
          </p:cNvSpPr>
          <p:nvPr>
            <p:ph type="title"/>
          </p:nvPr>
        </p:nvSpPr>
        <p:spPr>
          <a:xfrm>
            <a:off x="455612" y="-99393"/>
            <a:ext cx="8226426" cy="114300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Последствия от мозъчната смърт</a:t>
            </a:r>
          </a:p>
        </p:txBody>
      </p:sp>
      <p:sp>
        <p:nvSpPr>
          <p:cNvPr id="41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22783" y="1840632"/>
            <a:ext cx="8298434" cy="4237931"/>
          </a:xfrm>
          <a:prstGeom prst="rect">
            <a:avLst/>
          </a:prstGeom>
        </p:spPr>
        <p:txBody>
          <a:bodyPr/>
          <a:lstStyle/>
          <a:p>
            <a:pPr algn="just"/>
            <a:r>
              <a:t>Артериална хипотония (81-97%) – Настъпва след фаза на начална хипертония и невро-вегетативни нарушения, вторични на повишеното вътречерепно налягане и е резултат на:</a:t>
            </a:r>
          </a:p>
          <a:p>
            <a:pPr lvl="1" algn="just">
              <a:buChar char="▪"/>
            </a:pPr>
            <a:r>
              <a:t>Хиповолемия</a:t>
            </a:r>
          </a:p>
          <a:p>
            <a:pPr lvl="1" algn="just">
              <a:buChar char="▪"/>
            </a:pPr>
            <a:r>
              <a:t>Вазоплегия от променения симпатикусов тонус.</a:t>
            </a:r>
          </a:p>
          <a:p>
            <a:pPr lvl="1" algn="just">
              <a:buChar char="▪"/>
            </a:pPr>
            <a:r>
              <a:t>Ритъмни нарушения (25-32%)</a:t>
            </a:r>
          </a:p>
          <a:p>
            <a:pPr lvl="1" algn="just">
              <a:buChar char="▪"/>
            </a:pPr>
            <a:r>
              <a:t>Адренергичен миокардит, съчетан, или не с белодробен оток (13-18%).</a:t>
            </a:r>
          </a:p>
        </p:txBody>
      </p:sp>
      <p:sp>
        <p:nvSpPr>
          <p:cNvPr id="413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245223"/>
            <a:ext cx="301904" cy="288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39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59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err="1"/>
              <a:t>Неокортикална</a:t>
            </a:r>
            <a:r>
              <a:t> (</a:t>
            </a:r>
            <a:r>
              <a:rPr err="1"/>
              <a:t>висока</a:t>
            </a:r>
            <a:r>
              <a:t>) </a:t>
            </a:r>
            <a:r>
              <a:rPr err="1"/>
              <a:t>мозъчна</a:t>
            </a:r>
            <a:r>
              <a:t> </a:t>
            </a:r>
            <a:r>
              <a:rPr err="1"/>
              <a:t>смърт</a:t>
            </a:r>
            <a:endParaRPr/>
          </a:p>
        </p:txBody>
      </p:sp>
      <p:sp>
        <p:nvSpPr>
          <p:cNvPr id="199" name="Rectangle 3"/>
          <p:cNvSpPr txBox="1">
            <a:spLocks noGrp="1"/>
          </p:cNvSpPr>
          <p:nvPr>
            <p:ph type="body" idx="1"/>
          </p:nvPr>
        </p:nvSpPr>
        <p:spPr>
          <a:xfrm>
            <a:off x="611560" y="1556790"/>
            <a:ext cx="7982006" cy="508571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896111">
              <a:lnSpc>
                <a:spcPct val="80000"/>
              </a:lnSpc>
              <a:defRPr sz="2300"/>
            </a:pPr>
            <a:r>
              <a:rPr err="1"/>
              <a:t>Високата</a:t>
            </a:r>
            <a:r>
              <a:t> </a:t>
            </a:r>
            <a:r>
              <a:rPr err="1"/>
              <a:t>мозъчна</a:t>
            </a:r>
            <a:r>
              <a:t> </a:t>
            </a:r>
            <a:r>
              <a:rPr err="1"/>
              <a:t>смърт</a:t>
            </a:r>
            <a:r>
              <a:rPr lang="bg-BG"/>
              <a:t> (ВСМ)</a:t>
            </a:r>
            <a:r>
              <a:t> </a:t>
            </a:r>
            <a:r>
              <a:rPr err="1"/>
              <a:t>се</a:t>
            </a:r>
            <a:r>
              <a:t> </a:t>
            </a:r>
            <a:r>
              <a:rPr err="1"/>
              <a:t>определя</a:t>
            </a:r>
            <a:r>
              <a:t> </a:t>
            </a:r>
            <a:r>
              <a:rPr err="1"/>
              <a:t>като</a:t>
            </a:r>
            <a:r>
              <a:t> </a:t>
            </a:r>
            <a:r>
              <a:rPr lang="bg-BG" err="1"/>
              <a:t>н</a:t>
            </a:r>
            <a:r>
              <a:rPr err="1"/>
              <a:t>езвъзврат</a:t>
            </a:r>
            <a:r>
              <a:rPr lang="bg-BG"/>
              <a:t>им</a:t>
            </a:r>
            <a:r>
              <a:rPr err="1"/>
              <a:t>а</a:t>
            </a:r>
            <a:r>
              <a:t> </a:t>
            </a:r>
            <a:r>
              <a:rPr err="1"/>
              <a:t>загуба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съзнание</a:t>
            </a:r>
            <a:r>
              <a:t>, с </a:t>
            </a:r>
            <a:r>
              <a:rPr err="1"/>
              <a:t>персистиращо</a:t>
            </a:r>
            <a:r>
              <a:t> </a:t>
            </a:r>
            <a:r>
              <a:rPr err="1"/>
              <a:t>будуване</a:t>
            </a:r>
            <a:r>
              <a:t>.</a:t>
            </a:r>
          </a:p>
          <a:p>
            <a:pPr algn="just" defTabSz="896111">
              <a:lnSpc>
                <a:spcPct val="80000"/>
              </a:lnSpc>
              <a:defRPr sz="2300"/>
            </a:pPr>
            <a:r>
              <a:rPr err="1"/>
              <a:t>Диагнозата</a:t>
            </a:r>
            <a:r>
              <a:t> </a:t>
            </a:r>
            <a:r>
              <a:rPr err="1"/>
              <a:t>се</a:t>
            </a:r>
            <a:r>
              <a:t> </a:t>
            </a:r>
            <a:r>
              <a:rPr err="1"/>
              <a:t>базира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клиничния</a:t>
            </a:r>
            <a:r>
              <a:t> </a:t>
            </a:r>
            <a:r>
              <a:rPr err="1"/>
              <a:t>преглед</a:t>
            </a:r>
            <a:r>
              <a:t>, </a:t>
            </a:r>
            <a:r>
              <a:rPr err="1"/>
              <a:t>който</a:t>
            </a:r>
            <a:r>
              <a:t> </a:t>
            </a:r>
            <a:r>
              <a:rPr err="1"/>
              <a:t>демонстрира</a:t>
            </a:r>
            <a:r>
              <a:t> </a:t>
            </a:r>
            <a:r>
              <a:rPr err="1"/>
              <a:t>липсата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съзнание</a:t>
            </a:r>
            <a:r>
              <a:t>.</a:t>
            </a:r>
          </a:p>
          <a:p>
            <a:pPr algn="just" defTabSz="896111">
              <a:lnSpc>
                <a:spcPct val="80000"/>
              </a:lnSpc>
              <a:defRPr sz="2300"/>
            </a:pPr>
            <a:r>
              <a:rPr err="1"/>
              <a:t>Вегетативното</a:t>
            </a:r>
            <a:r>
              <a:t> </a:t>
            </a:r>
            <a:r>
              <a:rPr err="1"/>
              <a:t>състояние</a:t>
            </a:r>
            <a:r>
              <a:t> (</a:t>
            </a:r>
            <a:r>
              <a:rPr err="1"/>
              <a:t>неокортикална</a:t>
            </a:r>
            <a:r>
              <a:t> </a:t>
            </a:r>
            <a:r>
              <a:rPr err="1"/>
              <a:t>смърт</a:t>
            </a:r>
            <a:r>
              <a:t>) </a:t>
            </a:r>
            <a:r>
              <a:rPr err="1"/>
              <a:t>не</a:t>
            </a:r>
            <a:r>
              <a:t> е </a:t>
            </a:r>
            <a:r>
              <a:rPr err="1"/>
              <a:t>подходящо</a:t>
            </a:r>
            <a:r>
              <a:t> </a:t>
            </a:r>
            <a:r>
              <a:rPr err="1"/>
              <a:t>за</a:t>
            </a:r>
            <a:r>
              <a:t> </a:t>
            </a:r>
            <a:r>
              <a:rPr err="1"/>
              <a:t>донорство</a:t>
            </a:r>
            <a:r>
              <a:t> </a:t>
            </a:r>
            <a:r>
              <a:rPr err="1"/>
              <a:t>състояние</a:t>
            </a:r>
            <a:r>
              <a:t>, </a:t>
            </a:r>
            <a:r>
              <a:rPr err="1"/>
              <a:t>поради</a:t>
            </a:r>
            <a:r>
              <a:t> </a:t>
            </a:r>
            <a:r>
              <a:rPr err="1"/>
              <a:t>функциониране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мозъчния</a:t>
            </a:r>
            <a:r>
              <a:t> </a:t>
            </a:r>
            <a:r>
              <a:rPr err="1"/>
              <a:t>ствол</a:t>
            </a:r>
            <a:r>
              <a:t> и </a:t>
            </a:r>
            <a:r>
              <a:rPr err="1"/>
              <a:t>други</a:t>
            </a:r>
            <a:r>
              <a:t> </a:t>
            </a:r>
            <a:r>
              <a:rPr err="1"/>
              <a:t>подкорови</a:t>
            </a:r>
            <a:r>
              <a:t> </a:t>
            </a:r>
            <a:r>
              <a:rPr err="1"/>
              <a:t>структури</a:t>
            </a:r>
            <a:r>
              <a:t>.</a:t>
            </a:r>
          </a:p>
        </p:txBody>
      </p:sp>
      <p:pic>
        <p:nvPicPr>
          <p:cNvPr id="20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847" y="5130336"/>
            <a:ext cx="1721845" cy="1512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itle 1"/>
          <p:cNvSpPr txBox="1">
            <a:spLocks noGrp="1"/>
          </p:cNvSpPr>
          <p:nvPr>
            <p:ph type="title"/>
          </p:nvPr>
        </p:nvSpPr>
        <p:spPr>
          <a:xfrm>
            <a:off x="455612" y="-27386"/>
            <a:ext cx="8226426" cy="100811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Последствия от мозъчната смърт</a:t>
            </a:r>
          </a:p>
        </p:txBody>
      </p:sp>
      <p:sp>
        <p:nvSpPr>
          <p:cNvPr id="41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1560" y="1916832"/>
            <a:ext cx="8070478" cy="4209332"/>
          </a:xfrm>
          <a:prstGeom prst="rect">
            <a:avLst/>
          </a:prstGeom>
        </p:spPr>
        <p:txBody>
          <a:bodyPr/>
          <a:lstStyle/>
          <a:p>
            <a:pPr algn="just"/>
            <a:r>
              <a:t>Безвкусен диабет (46-78%), като резултат от нарушен синтез и секреция  на АДХ, водещ до масивна полиурия, резултат от която са:</a:t>
            </a:r>
          </a:p>
          <a:p>
            <a:pPr lvl="2" algn="just"/>
            <a:r>
              <a:t>Хиповолемия</a:t>
            </a:r>
          </a:p>
          <a:p>
            <a:pPr lvl="2" algn="just"/>
            <a:r>
              <a:t>Хипокалиемия</a:t>
            </a:r>
          </a:p>
          <a:p>
            <a:pPr lvl="2" algn="just"/>
            <a:r>
              <a:t>Хипокалцемия</a:t>
            </a:r>
          </a:p>
          <a:p>
            <a:pPr lvl="2" algn="just"/>
            <a:r>
              <a:t>Хипофосфоремия</a:t>
            </a:r>
          </a:p>
          <a:p>
            <a:pPr lvl="2" algn="just"/>
            <a:r>
              <a:t>Хипернатриемия</a:t>
            </a:r>
          </a:p>
        </p:txBody>
      </p:sp>
      <p:sp>
        <p:nvSpPr>
          <p:cNvPr id="419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245223"/>
            <a:ext cx="301904" cy="288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40</a:t>
            </a:fld>
            <a:endParaRPr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itle 1"/>
          <p:cNvSpPr txBox="1">
            <a:spLocks noGrp="1"/>
          </p:cNvSpPr>
          <p:nvPr>
            <p:ph type="title"/>
          </p:nvPr>
        </p:nvSpPr>
        <p:spPr>
          <a:xfrm>
            <a:off x="455612" y="-27385"/>
            <a:ext cx="8226426" cy="114300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Последствия от мозъчната смърт</a:t>
            </a:r>
          </a:p>
        </p:txBody>
      </p:sp>
      <p:sp>
        <p:nvSpPr>
          <p:cNvPr id="42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1560" y="1988840"/>
            <a:ext cx="8070478" cy="4137324"/>
          </a:xfrm>
          <a:prstGeom prst="rect">
            <a:avLst/>
          </a:prstGeom>
        </p:spPr>
        <p:txBody>
          <a:bodyPr/>
          <a:lstStyle/>
          <a:p>
            <a:pPr algn="just"/>
            <a:r>
              <a:t>Хипотермия (100%), като резултат на нарушена терморегулация със скорост 1-2</a:t>
            </a:r>
            <a:r>
              <a:rPr baseline="30000"/>
              <a:t>0</a:t>
            </a:r>
            <a:r>
              <a:t>/h водеща до:</a:t>
            </a:r>
          </a:p>
          <a:p>
            <a:pPr lvl="1" algn="just">
              <a:buChar char="▪"/>
            </a:pPr>
            <a:r>
              <a:t>Нестабилно кръвообращение;</a:t>
            </a:r>
          </a:p>
          <a:p>
            <a:pPr lvl="1" algn="just">
              <a:buChar char="▪"/>
            </a:pPr>
            <a:r>
              <a:t>Нарушения в кръвосъсирването;</a:t>
            </a:r>
          </a:p>
          <a:p>
            <a:pPr lvl="1" algn="just">
              <a:buChar char="▪"/>
            </a:pPr>
            <a:r>
              <a:t>Затрудняване на диагнозата на мозъчната смърт.</a:t>
            </a:r>
          </a:p>
          <a:p>
            <a:pPr algn="just"/>
            <a:r>
              <a:t>Други:</a:t>
            </a:r>
          </a:p>
          <a:p>
            <a:pPr lvl="1" algn="just">
              <a:buChar char="▪"/>
            </a:pPr>
            <a:r>
              <a:t>ДИК (29-55%);</a:t>
            </a:r>
          </a:p>
          <a:p>
            <a:pPr lvl="1" algn="just">
              <a:buChar char="▪"/>
            </a:pPr>
            <a:r>
              <a:t>Намалена продукция на тироидни хормони;</a:t>
            </a:r>
          </a:p>
          <a:p>
            <a:pPr lvl="1" algn="just">
              <a:buChar char="▪"/>
            </a:pPr>
            <a:r>
              <a:t>Намален основен метаболизъм.</a:t>
            </a:r>
          </a:p>
        </p:txBody>
      </p:sp>
      <p:sp>
        <p:nvSpPr>
          <p:cNvPr id="423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245223"/>
            <a:ext cx="301904" cy="288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41</a:t>
            </a:fld>
            <a:endParaRPr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itle 1"/>
          <p:cNvSpPr txBox="1">
            <a:spLocks noGrp="1"/>
          </p:cNvSpPr>
          <p:nvPr>
            <p:ph type="title"/>
          </p:nvPr>
        </p:nvSpPr>
        <p:spPr>
          <a:xfrm>
            <a:off x="455612" y="274638"/>
            <a:ext cx="8226426" cy="92211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err="1"/>
              <a:t>Поведение</a:t>
            </a:r>
            <a:endParaRPr/>
          </a:p>
        </p:txBody>
      </p:sp>
      <p:sp>
        <p:nvSpPr>
          <p:cNvPr id="42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33760" y="1557040"/>
            <a:ext cx="8070478" cy="41373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6042" indent="-336042" algn="just" defTabSz="896111">
              <a:lnSpc>
                <a:spcPct val="90000"/>
              </a:lnSpc>
              <a:spcBef>
                <a:spcPts val="400"/>
              </a:spcBef>
              <a:defRPr sz="2352">
                <a:effectLst>
                  <a:outerShdw blurRad="37338" dist="3733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Позициониране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тялото</a:t>
            </a:r>
            <a:r>
              <a:t>.</a:t>
            </a:r>
          </a:p>
          <a:p>
            <a:pPr marL="336042" indent="-336042" algn="just" defTabSz="896111">
              <a:lnSpc>
                <a:spcPct val="90000"/>
              </a:lnSpc>
              <a:spcBef>
                <a:spcPts val="400"/>
              </a:spcBef>
              <a:defRPr sz="2352">
                <a:effectLst>
                  <a:outerShdw blurRad="37338" dist="3733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Непрекъснато</a:t>
            </a:r>
            <a:r>
              <a:t> </a:t>
            </a:r>
            <a:r>
              <a:rPr err="1"/>
              <a:t>проследяване</a:t>
            </a:r>
            <a:r>
              <a:t> </a:t>
            </a:r>
            <a:r>
              <a:rPr err="1"/>
              <a:t>на</a:t>
            </a:r>
            <a:r>
              <a:t>:</a:t>
            </a:r>
          </a:p>
          <a:p>
            <a:pPr marL="728091" lvl="1" indent="-280035" defTabSz="896111">
              <a:lnSpc>
                <a:spcPct val="90000"/>
              </a:lnSpc>
              <a:spcBef>
                <a:spcPts val="400"/>
              </a:spcBef>
              <a:buChar char="▪"/>
              <a:defRPr sz="2352">
                <a:effectLst>
                  <a:outerShdw blurRad="37338" dist="3733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Сърдечна</a:t>
            </a:r>
            <a:r>
              <a:t> </a:t>
            </a:r>
            <a:r>
              <a:rPr err="1"/>
              <a:t>и</a:t>
            </a:r>
            <a:r>
              <a:t> </a:t>
            </a:r>
            <a:r>
              <a:rPr err="1"/>
              <a:t>пулсова</a:t>
            </a:r>
            <a:r>
              <a:t> </a:t>
            </a:r>
            <a:r>
              <a:rPr err="1"/>
              <a:t>честота</a:t>
            </a:r>
            <a:r>
              <a:t>, ЕКГ;</a:t>
            </a:r>
          </a:p>
          <a:p>
            <a:pPr marL="728091" lvl="1" indent="-280035" algn="just" defTabSz="896111">
              <a:lnSpc>
                <a:spcPct val="90000"/>
              </a:lnSpc>
              <a:spcBef>
                <a:spcPts val="400"/>
              </a:spcBef>
              <a:buChar char="▪"/>
              <a:defRPr sz="2352">
                <a:effectLst>
                  <a:outerShdw blurRad="37338" dist="3733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Артериална</a:t>
            </a:r>
            <a:r>
              <a:t> </a:t>
            </a:r>
            <a:r>
              <a:rPr err="1"/>
              <a:t>линия</a:t>
            </a:r>
            <a:r>
              <a:t> </a:t>
            </a:r>
            <a:r>
              <a:rPr err="1"/>
              <a:t>и</a:t>
            </a:r>
            <a:r>
              <a:t> </a:t>
            </a:r>
            <a:r>
              <a:rPr err="1"/>
              <a:t>инвазивно</a:t>
            </a:r>
            <a:r>
              <a:t> </a:t>
            </a:r>
            <a:r>
              <a:rPr err="1"/>
              <a:t>или</a:t>
            </a:r>
            <a:r>
              <a:t> </a:t>
            </a:r>
            <a:r>
              <a:rPr err="1"/>
              <a:t>неинвазивно</a:t>
            </a:r>
            <a:r>
              <a:t>  </a:t>
            </a:r>
            <a:r>
              <a:rPr err="1"/>
              <a:t>проследяване</a:t>
            </a:r>
            <a:r>
              <a:t> </a:t>
            </a:r>
            <a:r>
              <a:rPr err="1"/>
              <a:t>на</a:t>
            </a:r>
            <a:r>
              <a:t> АКН </a:t>
            </a:r>
            <a:r>
              <a:rPr err="1"/>
              <a:t>и</a:t>
            </a:r>
            <a:r>
              <a:t> </a:t>
            </a:r>
            <a:r>
              <a:rPr err="1"/>
              <a:t>поддържането</a:t>
            </a:r>
            <a:r>
              <a:t> </a:t>
            </a:r>
            <a:r>
              <a:rPr err="1"/>
              <a:t>му</a:t>
            </a:r>
            <a:r>
              <a:t> </a:t>
            </a:r>
            <a:r>
              <a:rPr err="1"/>
              <a:t>в</a:t>
            </a:r>
            <a:r>
              <a:t> </a:t>
            </a:r>
            <a:r>
              <a:rPr err="1"/>
              <a:t>стойности</a:t>
            </a:r>
            <a:r>
              <a:t> </a:t>
            </a:r>
            <a:r>
              <a:rPr err="1"/>
              <a:t>над</a:t>
            </a:r>
            <a:r>
              <a:t> 100 mmHg;</a:t>
            </a:r>
          </a:p>
          <a:p>
            <a:pPr marL="728091" lvl="1" indent="-280035" defTabSz="896111">
              <a:lnSpc>
                <a:spcPct val="90000"/>
              </a:lnSpc>
              <a:spcBef>
                <a:spcPts val="400"/>
              </a:spcBef>
              <a:buChar char="▪"/>
              <a:defRPr sz="2352">
                <a:effectLst>
                  <a:outerShdw blurRad="37338" dist="3733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Централно</a:t>
            </a:r>
            <a:r>
              <a:t> </a:t>
            </a:r>
            <a:r>
              <a:rPr err="1"/>
              <a:t>венозно</a:t>
            </a:r>
            <a:r>
              <a:t> </a:t>
            </a:r>
            <a:r>
              <a:rPr err="1"/>
              <a:t>налягане</a:t>
            </a:r>
            <a:r>
              <a:t> – </a:t>
            </a:r>
            <a:r>
              <a:rPr err="1"/>
              <a:t>над</a:t>
            </a:r>
            <a:r>
              <a:t> 10-15 cm H</a:t>
            </a:r>
            <a:r>
              <a:rPr baseline="-25387"/>
              <a:t>2</a:t>
            </a:r>
            <a:r>
              <a:t>O;</a:t>
            </a:r>
          </a:p>
          <a:p>
            <a:pPr marL="728091" lvl="1" indent="-280035" defTabSz="896111">
              <a:lnSpc>
                <a:spcPct val="90000"/>
              </a:lnSpc>
              <a:spcBef>
                <a:spcPts val="400"/>
              </a:spcBef>
              <a:buChar char="▪"/>
              <a:defRPr sz="2352">
                <a:effectLst>
                  <a:outerShdw blurRad="37338" dist="3733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Пулсова</a:t>
            </a:r>
            <a:r>
              <a:t> </a:t>
            </a:r>
            <a:r>
              <a:rPr err="1"/>
              <a:t>оксиметрия</a:t>
            </a:r>
            <a:r>
              <a:t> (SpO</a:t>
            </a:r>
            <a:r>
              <a:rPr baseline="-25387"/>
              <a:t>2</a:t>
            </a:r>
            <a:r>
              <a:t>);</a:t>
            </a:r>
          </a:p>
          <a:p>
            <a:pPr marL="728091" lvl="1" indent="-280035" algn="just" defTabSz="896111">
              <a:lnSpc>
                <a:spcPct val="90000"/>
              </a:lnSpc>
              <a:spcBef>
                <a:spcPts val="400"/>
              </a:spcBef>
              <a:buChar char="▪"/>
              <a:defRPr sz="2352">
                <a:effectLst>
                  <a:outerShdw blurRad="37338" dist="3733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Поставяне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уретрален</a:t>
            </a:r>
            <a:r>
              <a:t> </a:t>
            </a:r>
            <a:r>
              <a:rPr err="1"/>
              <a:t>катетър</a:t>
            </a:r>
            <a:r>
              <a:t> </a:t>
            </a:r>
            <a:r>
              <a:rPr err="1"/>
              <a:t>и</a:t>
            </a:r>
            <a:r>
              <a:t> </a:t>
            </a:r>
            <a:r>
              <a:rPr err="1"/>
              <a:t>проследване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часова</a:t>
            </a:r>
            <a:r>
              <a:t> </a:t>
            </a:r>
            <a:r>
              <a:rPr err="1"/>
              <a:t>диуреза</a:t>
            </a:r>
            <a:r>
              <a:t>;</a:t>
            </a:r>
          </a:p>
          <a:p>
            <a:pPr marL="728091" lvl="1" indent="-280035" defTabSz="896111">
              <a:lnSpc>
                <a:spcPct val="90000"/>
              </a:lnSpc>
              <a:spcBef>
                <a:spcPts val="400"/>
              </a:spcBef>
              <a:buChar char="▪"/>
              <a:defRPr sz="2352">
                <a:effectLst>
                  <a:outerShdw blurRad="37338" dist="3733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err="1"/>
              <a:t>Поставяне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стомашна</a:t>
            </a:r>
            <a:r>
              <a:t> </a:t>
            </a:r>
            <a:r>
              <a:rPr err="1"/>
              <a:t>сонда</a:t>
            </a:r>
            <a:r>
              <a:t>.</a:t>
            </a:r>
          </a:p>
        </p:txBody>
      </p:sp>
      <p:sp>
        <p:nvSpPr>
          <p:cNvPr id="429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245223"/>
            <a:ext cx="301904" cy="288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42</a:t>
            </a:fld>
            <a:endParaRPr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itle 1"/>
          <p:cNvSpPr txBox="1">
            <a:spLocks noGrp="1"/>
          </p:cNvSpPr>
          <p:nvPr>
            <p:ph type="title"/>
          </p:nvPr>
        </p:nvSpPr>
        <p:spPr>
          <a:xfrm>
            <a:off x="455612" y="274637"/>
            <a:ext cx="8226426" cy="114300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Поддържане на ефективно кръвообращение и тъканна перфузия</a:t>
            </a:r>
          </a:p>
        </p:txBody>
      </p:sp>
      <p:sp>
        <p:nvSpPr>
          <p:cNvPr id="43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1560" y="1772815"/>
            <a:ext cx="8070478" cy="4137326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err="1"/>
              <a:t>Поддържане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изоволемия</a:t>
            </a:r>
            <a:r>
              <a:t>. </a:t>
            </a:r>
            <a:r>
              <a:rPr err="1"/>
              <a:t>Заместването</a:t>
            </a:r>
            <a:r>
              <a:t> </a:t>
            </a:r>
            <a:r>
              <a:rPr err="1"/>
              <a:t>се</a:t>
            </a:r>
            <a:r>
              <a:t> </a:t>
            </a:r>
            <a:r>
              <a:rPr err="1"/>
              <a:t>провежда</a:t>
            </a:r>
            <a:r>
              <a:t> </a:t>
            </a:r>
            <a:r>
              <a:rPr err="1"/>
              <a:t>с</a:t>
            </a:r>
            <a:r>
              <a:t> </a:t>
            </a:r>
            <a:r>
              <a:rPr err="1"/>
              <a:t>изотонични</a:t>
            </a:r>
            <a:r>
              <a:t> </a:t>
            </a:r>
            <a:r>
              <a:rPr err="1"/>
              <a:t>кристалоидни</a:t>
            </a:r>
            <a:r>
              <a:t> </a:t>
            </a:r>
            <a:r>
              <a:rPr err="1"/>
              <a:t>разтвори</a:t>
            </a:r>
            <a:r>
              <a:t> (NaCl 0.9%, </a:t>
            </a:r>
            <a:r>
              <a:rPr err="1"/>
              <a:t>разтвор</a:t>
            </a:r>
            <a:r>
              <a:t> </a:t>
            </a:r>
            <a:r>
              <a:rPr err="1"/>
              <a:t>на</a:t>
            </a:r>
            <a:r>
              <a:t> Ringer) </a:t>
            </a:r>
            <a:r>
              <a:rPr err="1"/>
              <a:t>и</a:t>
            </a:r>
            <a:r>
              <a:t> </a:t>
            </a:r>
            <a:r>
              <a:rPr err="1"/>
              <a:t>колоидни</a:t>
            </a:r>
            <a:r>
              <a:t> </a:t>
            </a:r>
            <a:r>
              <a:rPr err="1"/>
              <a:t>разтвори</a:t>
            </a:r>
            <a:r>
              <a:t> </a:t>
            </a:r>
            <a:r>
              <a:rPr err="1"/>
              <a:t>при</a:t>
            </a:r>
            <a:r>
              <a:t> </a:t>
            </a:r>
            <a:r>
              <a:rPr err="1"/>
              <a:t>количество</a:t>
            </a:r>
            <a:r>
              <a:t> 5ml/kg </a:t>
            </a:r>
            <a:r>
              <a:rPr err="1"/>
              <a:t>на</a:t>
            </a:r>
            <a:r>
              <a:t> </a:t>
            </a:r>
            <a:r>
              <a:rPr err="1"/>
              <a:t>всеки</a:t>
            </a:r>
            <a:r>
              <a:t> 5-10 </a:t>
            </a:r>
            <a:r>
              <a:rPr err="1"/>
              <a:t>минути</a:t>
            </a:r>
            <a:r>
              <a:t>, </a:t>
            </a:r>
            <a:r>
              <a:rPr err="1"/>
              <a:t>до</a:t>
            </a:r>
            <a:r>
              <a:t> </a:t>
            </a:r>
            <a:r>
              <a:rPr err="1"/>
              <a:t>систоличното</a:t>
            </a:r>
            <a:r>
              <a:t> АКН </a:t>
            </a:r>
            <a:r>
              <a:rPr err="1"/>
              <a:t>над</a:t>
            </a:r>
            <a:r>
              <a:t> 100 mmHg </a:t>
            </a:r>
            <a:r>
              <a:rPr err="1"/>
              <a:t>или</a:t>
            </a:r>
            <a:r>
              <a:t> </a:t>
            </a:r>
            <a:r>
              <a:rPr err="1"/>
              <a:t>централно</a:t>
            </a:r>
            <a:r>
              <a:t> </a:t>
            </a:r>
            <a:r>
              <a:rPr err="1"/>
              <a:t>венозно</a:t>
            </a:r>
            <a:r>
              <a:t> </a:t>
            </a:r>
            <a:r>
              <a:rPr err="1"/>
              <a:t>налягане</a:t>
            </a:r>
            <a:r>
              <a:t> </a:t>
            </a:r>
            <a:r>
              <a:rPr err="1"/>
              <a:t>от</a:t>
            </a:r>
            <a:r>
              <a:t> 12 cm Н</a:t>
            </a:r>
            <a:r>
              <a:rPr baseline="-25000"/>
              <a:t>2</a:t>
            </a:r>
            <a:r>
              <a:t>О.</a:t>
            </a:r>
          </a:p>
          <a:p>
            <a:pPr algn="just">
              <a:lnSpc>
                <a:spcPct val="90000"/>
              </a:lnSpc>
            </a:pPr>
            <a:r>
              <a:rPr err="1"/>
              <a:t>При</a:t>
            </a:r>
            <a:r>
              <a:t> </a:t>
            </a:r>
            <a:r>
              <a:rPr err="1"/>
              <a:t>необходимост</a:t>
            </a:r>
            <a:r>
              <a:t> </a:t>
            </a:r>
            <a:r>
              <a:rPr err="1"/>
              <a:t>инфузиране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глюкозни</a:t>
            </a:r>
            <a:r>
              <a:t> </a:t>
            </a:r>
            <a:r>
              <a:rPr err="1"/>
              <a:t>разтвори</a:t>
            </a:r>
            <a:r>
              <a:t> (Glucose 5%), </a:t>
            </a:r>
            <a:r>
              <a:rPr err="1"/>
              <a:t>за</a:t>
            </a:r>
            <a:r>
              <a:t> </a:t>
            </a:r>
            <a:r>
              <a:rPr err="1"/>
              <a:t>корекция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хипернатриемията</a:t>
            </a:r>
            <a:r>
              <a:t>.</a:t>
            </a:r>
          </a:p>
          <a:p>
            <a:pPr algn="just">
              <a:lnSpc>
                <a:spcPct val="90000"/>
              </a:lnSpc>
            </a:pPr>
            <a:r>
              <a:rPr err="1"/>
              <a:t>Провеждане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ентерално</a:t>
            </a:r>
            <a:r>
              <a:t> </a:t>
            </a:r>
            <a:r>
              <a:rPr err="1"/>
              <a:t>сондово</a:t>
            </a:r>
            <a:r>
              <a:t> </a:t>
            </a:r>
            <a:r>
              <a:rPr err="1"/>
              <a:t>хранене</a:t>
            </a:r>
            <a:r>
              <a:t>.</a:t>
            </a:r>
          </a:p>
          <a:p>
            <a:pPr algn="just">
              <a:lnSpc>
                <a:spcPct val="90000"/>
              </a:lnSpc>
            </a:pPr>
            <a:r>
              <a:rPr err="1"/>
              <a:t>Инфузиране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К</a:t>
            </a:r>
            <a:r>
              <a:rPr baseline="30000"/>
              <a:t>+</a:t>
            </a:r>
            <a:r>
              <a:t> </a:t>
            </a:r>
            <a:r>
              <a:rPr err="1"/>
              <a:t>със</a:t>
            </a:r>
            <a:r>
              <a:t> </a:t>
            </a:r>
            <a:r>
              <a:rPr err="1"/>
              <a:t>скорост</a:t>
            </a:r>
            <a:r>
              <a:t> </a:t>
            </a:r>
            <a:r>
              <a:rPr err="1"/>
              <a:t>от</a:t>
            </a:r>
            <a:r>
              <a:t> 100 mmol/24 h.</a:t>
            </a:r>
          </a:p>
        </p:txBody>
      </p:sp>
      <p:sp>
        <p:nvSpPr>
          <p:cNvPr id="433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245223"/>
            <a:ext cx="301904" cy="288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43</a:t>
            </a:fld>
            <a:endParaRPr/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itle 1"/>
          <p:cNvSpPr txBox="1">
            <a:spLocks noGrp="1"/>
          </p:cNvSpPr>
          <p:nvPr>
            <p:ph type="title"/>
          </p:nvPr>
        </p:nvSpPr>
        <p:spPr>
          <a:xfrm>
            <a:off x="455612" y="44624"/>
            <a:ext cx="8226426" cy="114300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err="1"/>
              <a:t>Поддържане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ефективно</a:t>
            </a:r>
            <a:r>
              <a:t> </a:t>
            </a:r>
            <a:r>
              <a:rPr err="1"/>
              <a:t>кръвообращение</a:t>
            </a:r>
            <a:r>
              <a:t> </a:t>
            </a:r>
            <a:r>
              <a:rPr err="1"/>
              <a:t>и</a:t>
            </a:r>
            <a:r>
              <a:t> </a:t>
            </a:r>
            <a:r>
              <a:rPr err="1"/>
              <a:t>тъканна</a:t>
            </a:r>
            <a:r>
              <a:t> </a:t>
            </a:r>
            <a:r>
              <a:rPr err="1"/>
              <a:t>перфузия</a:t>
            </a:r>
            <a:endParaRPr/>
          </a:p>
        </p:txBody>
      </p:sp>
      <p:sp>
        <p:nvSpPr>
          <p:cNvPr id="43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12563" y="1484783"/>
            <a:ext cx="8651927" cy="4137325"/>
          </a:xfrm>
          <a:prstGeom prst="rect">
            <a:avLst/>
          </a:prstGeom>
        </p:spPr>
        <p:txBody>
          <a:bodyPr/>
          <a:lstStyle/>
          <a:p>
            <a:pPr algn="just"/>
            <a:r>
              <a:rPr dirty="0" err="1"/>
              <a:t>Часовата</a:t>
            </a:r>
            <a:r>
              <a:rPr dirty="0"/>
              <a:t> </a:t>
            </a:r>
            <a:r>
              <a:rPr dirty="0" err="1"/>
              <a:t>инфузия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бъде</a:t>
            </a:r>
            <a:r>
              <a:rPr dirty="0"/>
              <a:t> </a:t>
            </a:r>
            <a:r>
              <a:rPr dirty="0" err="1"/>
              <a:t>балансирана</a:t>
            </a:r>
            <a:r>
              <a:rPr dirty="0"/>
              <a:t> </a:t>
            </a:r>
            <a:r>
              <a:rPr dirty="0" err="1"/>
              <a:t>спрямо</a:t>
            </a:r>
            <a:r>
              <a:rPr dirty="0"/>
              <a:t> </a:t>
            </a:r>
            <a:r>
              <a:rPr dirty="0" err="1"/>
              <a:t>часовата</a:t>
            </a:r>
            <a:r>
              <a:rPr dirty="0"/>
              <a:t> </a:t>
            </a:r>
            <a:r>
              <a:rPr dirty="0" err="1"/>
              <a:t>диуреза</a:t>
            </a:r>
            <a:r>
              <a:rPr dirty="0"/>
              <a:t>!!!</a:t>
            </a:r>
          </a:p>
          <a:p>
            <a:pPr algn="just"/>
            <a:r>
              <a:rPr dirty="0" err="1"/>
              <a:t>Постигане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поддържане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часова</a:t>
            </a:r>
            <a:r>
              <a:rPr dirty="0"/>
              <a:t> </a:t>
            </a:r>
            <a:r>
              <a:rPr dirty="0" err="1"/>
              <a:t>диуреза</a:t>
            </a:r>
            <a:r>
              <a:rPr dirty="0"/>
              <a:t> 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границите</a:t>
            </a:r>
            <a:r>
              <a:rPr dirty="0"/>
              <a:t>  </a:t>
            </a:r>
            <a:r>
              <a:rPr dirty="0" err="1"/>
              <a:t>на</a:t>
            </a:r>
            <a:r>
              <a:rPr dirty="0"/>
              <a:t> 0.5-3 ml/kg/h.</a:t>
            </a:r>
          </a:p>
          <a:p>
            <a:pPr algn="just"/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часова</a:t>
            </a:r>
            <a:r>
              <a:rPr dirty="0"/>
              <a:t> </a:t>
            </a:r>
            <a:r>
              <a:rPr dirty="0" err="1"/>
              <a:t>диуреза</a:t>
            </a:r>
            <a:r>
              <a:rPr dirty="0"/>
              <a:t> </a:t>
            </a:r>
            <a:r>
              <a:rPr dirty="0" err="1"/>
              <a:t>над</a:t>
            </a:r>
            <a:r>
              <a:rPr dirty="0"/>
              <a:t> 4 ml/kg/h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прилага</a:t>
            </a:r>
            <a:r>
              <a:rPr dirty="0"/>
              <a:t> </a:t>
            </a:r>
            <a:r>
              <a:rPr dirty="0" err="1"/>
              <a:t>Vasopressine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доза</a:t>
            </a:r>
            <a:r>
              <a:rPr dirty="0"/>
              <a:t> 2-10 </a:t>
            </a:r>
            <a:r>
              <a:rPr dirty="0" err="1"/>
              <a:t>mU</a:t>
            </a:r>
            <a:r>
              <a:rPr dirty="0"/>
              <a:t>/kg/min.</a:t>
            </a:r>
          </a:p>
          <a:p>
            <a:r>
              <a:rPr dirty="0" err="1"/>
              <a:t>Кръвнозахарното</a:t>
            </a:r>
            <a:r>
              <a:rPr dirty="0"/>
              <a:t> </a:t>
            </a:r>
            <a:r>
              <a:rPr dirty="0" err="1"/>
              <a:t>ниво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поддържа</a:t>
            </a:r>
            <a:r>
              <a:rPr dirty="0"/>
              <a:t> </a:t>
            </a:r>
            <a:r>
              <a:rPr dirty="0" err="1"/>
              <a:t>под</a:t>
            </a:r>
            <a:r>
              <a:rPr dirty="0"/>
              <a:t> 8.4 mmol/l.</a:t>
            </a:r>
          </a:p>
          <a:p>
            <a:pPr algn="just"/>
            <a:r>
              <a:rPr dirty="0" err="1"/>
              <a:t>Таргетните</a:t>
            </a:r>
            <a:r>
              <a:rPr dirty="0"/>
              <a:t> </a:t>
            </a:r>
            <a:r>
              <a:rPr dirty="0" err="1"/>
              <a:t>стойности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серумния</a:t>
            </a:r>
            <a:r>
              <a:rPr dirty="0"/>
              <a:t> Na</a:t>
            </a:r>
            <a:r>
              <a:rPr baseline="30000" dirty="0"/>
              <a:t>+</a:t>
            </a:r>
            <a:r>
              <a:rPr dirty="0"/>
              <a:t> </a:t>
            </a:r>
            <a:r>
              <a:rPr dirty="0" err="1"/>
              <a:t>са</a:t>
            </a:r>
            <a:r>
              <a:rPr dirty="0"/>
              <a:t> 130-150 mmol/l.</a:t>
            </a:r>
          </a:p>
          <a:p>
            <a:pPr algn="just"/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необходимост</a:t>
            </a:r>
            <a:r>
              <a:rPr dirty="0"/>
              <a:t> – Mg</a:t>
            </a:r>
            <a:r>
              <a:rPr baseline="30000" dirty="0"/>
              <a:t>++</a:t>
            </a:r>
            <a:r>
              <a:rPr dirty="0"/>
              <a:t> - 2 g  </a:t>
            </a:r>
            <a:r>
              <a:rPr dirty="0" err="1"/>
              <a:t>за</a:t>
            </a:r>
            <a:r>
              <a:rPr dirty="0"/>
              <a:t> 10 min iv.</a:t>
            </a:r>
          </a:p>
        </p:txBody>
      </p:sp>
      <p:sp>
        <p:nvSpPr>
          <p:cNvPr id="437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245223"/>
            <a:ext cx="301904" cy="288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44</a:t>
            </a:fld>
            <a:endParaRPr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itle 1"/>
          <p:cNvSpPr txBox="1">
            <a:spLocks noGrp="1"/>
          </p:cNvSpPr>
          <p:nvPr>
            <p:ph type="title"/>
          </p:nvPr>
        </p:nvSpPr>
        <p:spPr>
          <a:xfrm>
            <a:off x="455612" y="116632"/>
            <a:ext cx="8226426" cy="114300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err="1"/>
              <a:t>Поддържане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ефективно</a:t>
            </a:r>
            <a:r>
              <a:t> </a:t>
            </a:r>
            <a:r>
              <a:rPr err="1"/>
              <a:t>кръвообращение</a:t>
            </a:r>
            <a:r>
              <a:t> </a:t>
            </a:r>
            <a:r>
              <a:rPr err="1"/>
              <a:t>и</a:t>
            </a:r>
            <a:r>
              <a:t> </a:t>
            </a:r>
            <a:r>
              <a:rPr err="1"/>
              <a:t>тъканна</a:t>
            </a:r>
            <a:r>
              <a:t> </a:t>
            </a:r>
            <a:r>
              <a:rPr err="1"/>
              <a:t>перфузия</a:t>
            </a:r>
            <a:endParaRPr/>
          </a:p>
        </p:txBody>
      </p:sp>
      <p:sp>
        <p:nvSpPr>
          <p:cNvPr id="44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1559" y="1484784"/>
            <a:ext cx="8352929" cy="4137326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dirty="0"/>
              <a:t>Dopamine </a:t>
            </a:r>
            <a:r>
              <a:rPr dirty="0" err="1"/>
              <a:t>до</a:t>
            </a:r>
            <a:r>
              <a:rPr dirty="0"/>
              <a:t> 8-12 mcg/kg/min, </a:t>
            </a:r>
            <a:r>
              <a:rPr dirty="0" err="1"/>
              <a:t>след</a:t>
            </a:r>
            <a:r>
              <a:rPr dirty="0"/>
              <a:t>  </a:t>
            </a:r>
            <a:r>
              <a:rPr dirty="0" err="1"/>
              <a:t>това</a:t>
            </a:r>
            <a:r>
              <a:rPr dirty="0"/>
              <a:t> </a:t>
            </a:r>
            <a:r>
              <a:rPr dirty="0" err="1"/>
              <a:t>добавяне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Dobutamine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установена</a:t>
            </a:r>
            <a:r>
              <a:rPr dirty="0"/>
              <a:t> </a:t>
            </a:r>
            <a:r>
              <a:rPr dirty="0" err="1"/>
              <a:t>миокардна</a:t>
            </a:r>
            <a:r>
              <a:rPr dirty="0"/>
              <a:t> </a:t>
            </a:r>
            <a:r>
              <a:rPr dirty="0" err="1"/>
              <a:t>дисфункция</a:t>
            </a:r>
            <a:r>
              <a:rPr dirty="0"/>
              <a:t> </a:t>
            </a:r>
            <a:r>
              <a:rPr dirty="0" err="1"/>
              <a:t>след</a:t>
            </a:r>
            <a:r>
              <a:rPr dirty="0"/>
              <a:t> </a:t>
            </a:r>
            <a:r>
              <a:rPr dirty="0" err="1"/>
              <a:t>проведената</a:t>
            </a:r>
            <a:r>
              <a:rPr dirty="0"/>
              <a:t> </a:t>
            </a:r>
            <a:r>
              <a:rPr dirty="0" err="1"/>
              <a:t>ехокардиография</a:t>
            </a:r>
            <a:r>
              <a:rPr dirty="0"/>
              <a:t>.</a:t>
            </a:r>
          </a:p>
          <a:p>
            <a:pPr algn="just">
              <a:lnSpc>
                <a:spcPct val="90000"/>
              </a:lnSpc>
            </a:pPr>
            <a:r>
              <a:rPr dirty="0"/>
              <a:t>Noradrenaline </a:t>
            </a:r>
            <a:r>
              <a:rPr dirty="0" err="1"/>
              <a:t>до</a:t>
            </a:r>
            <a:r>
              <a:rPr dirty="0"/>
              <a:t> 0.05 mcg/kg/min;</a:t>
            </a:r>
          </a:p>
          <a:p>
            <a:pPr algn="just">
              <a:lnSpc>
                <a:spcPct val="90000"/>
              </a:lnSpc>
            </a:pPr>
            <a:r>
              <a:rPr dirty="0"/>
              <a:t>Adrenaline - 0.1 mcg/kg/min;</a:t>
            </a:r>
          </a:p>
          <a:p>
            <a:pPr algn="just">
              <a:lnSpc>
                <a:spcPct val="90000"/>
              </a:lnSpc>
              <a:defRPr>
                <a:effectLst/>
              </a:defRPr>
            </a:pPr>
            <a:r>
              <a:rPr lang="en-US" dirty="0"/>
              <a:t>Isoprenaline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доз</a:t>
            </a:r>
            <a:r>
              <a:rPr lang="bg-BG" dirty="0"/>
              <a:t>а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1-3 mcg/min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брадикардия</a:t>
            </a:r>
            <a:r>
              <a:rPr dirty="0"/>
              <a:t>.</a:t>
            </a:r>
          </a:p>
          <a:p>
            <a:pPr algn="just">
              <a:lnSpc>
                <a:spcPct val="90000"/>
              </a:lnSpc>
            </a:pPr>
            <a:r>
              <a:rPr dirty="0" err="1"/>
              <a:t>Vasopressinе</a:t>
            </a:r>
            <a:r>
              <a:rPr dirty="0"/>
              <a:t> 1U bolus 0.4-4 U/h. </a:t>
            </a:r>
            <a:r>
              <a:rPr dirty="0" err="1"/>
              <a:t>По-високи</a:t>
            </a:r>
            <a:r>
              <a:rPr dirty="0"/>
              <a:t> </a:t>
            </a:r>
            <a:r>
              <a:rPr dirty="0" err="1"/>
              <a:t>дози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са</a:t>
            </a:r>
            <a:r>
              <a:rPr dirty="0"/>
              <a:t> </a:t>
            </a:r>
            <a:r>
              <a:rPr dirty="0" err="1"/>
              <a:t>желателни</a:t>
            </a:r>
            <a:r>
              <a:rPr dirty="0"/>
              <a:t>!</a:t>
            </a:r>
          </a:p>
          <a:p>
            <a:pPr algn="just">
              <a:lnSpc>
                <a:spcPct val="90000"/>
              </a:lnSpc>
            </a:pPr>
            <a:r>
              <a:rPr dirty="0" err="1"/>
              <a:t>Methylprednisolon</a:t>
            </a:r>
            <a:r>
              <a:rPr dirty="0"/>
              <a:t> 15 mg/kg </a:t>
            </a:r>
            <a:r>
              <a:rPr dirty="0" err="1"/>
              <a:t>подобрява</a:t>
            </a:r>
            <a:r>
              <a:rPr dirty="0"/>
              <a:t> </a:t>
            </a:r>
            <a:r>
              <a:rPr dirty="0" err="1"/>
              <a:t>газовата</a:t>
            </a:r>
            <a:r>
              <a:rPr dirty="0"/>
              <a:t> </a:t>
            </a:r>
            <a:r>
              <a:rPr dirty="0" err="1"/>
              <a:t>обмяна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е</a:t>
            </a:r>
            <a:r>
              <a:rPr dirty="0"/>
              <a:t> </a:t>
            </a:r>
            <a:r>
              <a:rPr dirty="0" err="1"/>
              <a:t>показател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успешна</a:t>
            </a:r>
            <a:r>
              <a:rPr dirty="0"/>
              <a:t> </a:t>
            </a:r>
            <a:r>
              <a:rPr dirty="0" err="1"/>
              <a:t>трансплантация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бял</a:t>
            </a:r>
            <a:r>
              <a:rPr dirty="0"/>
              <a:t> </a:t>
            </a:r>
            <a:r>
              <a:rPr dirty="0" err="1"/>
              <a:t>дроб</a:t>
            </a:r>
            <a:r>
              <a:rPr lang="bg-BG" dirty="0"/>
              <a:t>.</a:t>
            </a:r>
            <a:endParaRPr dirty="0"/>
          </a:p>
          <a:p>
            <a:pPr algn="just">
              <a:lnSpc>
                <a:spcPct val="90000"/>
              </a:lnSpc>
            </a:pPr>
            <a:r>
              <a:rPr dirty="0" err="1"/>
              <a:t>Трийодтиронин</a:t>
            </a:r>
            <a:r>
              <a:rPr dirty="0"/>
              <a:t>.</a:t>
            </a:r>
          </a:p>
        </p:txBody>
      </p:sp>
      <p:sp>
        <p:nvSpPr>
          <p:cNvPr id="44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245223"/>
            <a:ext cx="301904" cy="288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45</a:t>
            </a:fld>
            <a:endParaRPr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itle 1"/>
          <p:cNvSpPr txBox="1">
            <a:spLocks noGrp="1"/>
          </p:cNvSpPr>
          <p:nvPr>
            <p:ph type="title"/>
          </p:nvPr>
        </p:nvSpPr>
        <p:spPr>
          <a:xfrm>
            <a:off x="455612" y="116632"/>
            <a:ext cx="8226426" cy="99412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err="1"/>
              <a:t>По</a:t>
            </a:r>
            <a:r>
              <a:t> </a:t>
            </a:r>
            <a:r>
              <a:rPr err="1"/>
              <a:t>време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експлантацията</a:t>
            </a:r>
            <a:endParaRPr/>
          </a:p>
        </p:txBody>
      </p:sp>
      <p:sp>
        <p:nvSpPr>
          <p:cNvPr id="44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1559" y="1700807"/>
            <a:ext cx="8352929" cy="4137326"/>
          </a:xfrm>
          <a:prstGeom prst="rect">
            <a:avLst/>
          </a:prstGeom>
        </p:spPr>
        <p:txBody>
          <a:bodyPr/>
          <a:lstStyle/>
          <a:p>
            <a:pPr algn="just">
              <a:defRPr>
                <a:effectLst/>
              </a:defRPr>
            </a:pPr>
            <a:r>
              <a:rPr dirty="0" err="1"/>
              <a:t>Приложението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Mannitol 15% </a:t>
            </a:r>
            <a:r>
              <a:rPr lang="bg-BG" dirty="0"/>
              <a:t>в доза</a:t>
            </a:r>
            <a:r>
              <a:rPr dirty="0"/>
              <a:t> 1-1.5 g/kg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Methylprednisolon</a:t>
            </a:r>
            <a:r>
              <a:rPr dirty="0"/>
              <a:t> </a:t>
            </a:r>
            <a:r>
              <a:rPr lang="bg-BG" dirty="0"/>
              <a:t>до </a:t>
            </a:r>
            <a:r>
              <a:rPr dirty="0"/>
              <a:t>30 mg/kg </a:t>
            </a:r>
            <a:r>
              <a:rPr dirty="0" err="1"/>
              <a:t>намалява</a:t>
            </a:r>
            <a:r>
              <a:rPr dirty="0"/>
              <a:t> </a:t>
            </a:r>
            <a:r>
              <a:rPr dirty="0" err="1"/>
              <a:t>вредните</a:t>
            </a:r>
            <a:r>
              <a:rPr dirty="0"/>
              <a:t> </a:t>
            </a:r>
            <a:r>
              <a:rPr dirty="0" err="1"/>
              <a:t>влияния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реперфузията</a:t>
            </a:r>
            <a:r>
              <a:rPr dirty="0"/>
              <a:t> </a:t>
            </a:r>
            <a:r>
              <a:rPr dirty="0" err="1"/>
              <a:t>върху</a:t>
            </a:r>
            <a:r>
              <a:rPr dirty="0"/>
              <a:t> </a:t>
            </a:r>
            <a:r>
              <a:rPr dirty="0" err="1"/>
              <a:t>органите</a:t>
            </a:r>
            <a:r>
              <a:rPr dirty="0"/>
              <a:t>.</a:t>
            </a:r>
          </a:p>
          <a:p>
            <a:pPr algn="just">
              <a:defRPr>
                <a:effectLst/>
              </a:defRPr>
            </a:pPr>
            <a:r>
              <a:rPr dirty="0" err="1"/>
              <a:t>Приложение</a:t>
            </a:r>
            <a:r>
              <a:rPr lang="bg-BG" dirty="0"/>
              <a:t>то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Lidocaine 2 mg/kg iv bolus, </a:t>
            </a:r>
            <a:r>
              <a:rPr dirty="0" err="1"/>
              <a:t>последвано</a:t>
            </a:r>
            <a:r>
              <a:rPr dirty="0"/>
              <a:t> </a:t>
            </a:r>
            <a:r>
              <a:rPr dirty="0" err="1"/>
              <a:t>о</a:t>
            </a:r>
            <a:r>
              <a:rPr lang="bg-BG" dirty="0" err="1"/>
              <a:t>т</a:t>
            </a:r>
            <a:r>
              <a:rPr lang="bg-BG" dirty="0"/>
              <a:t> </a:t>
            </a:r>
            <a:r>
              <a:rPr dirty="0" err="1"/>
              <a:t>инфузия</a:t>
            </a:r>
            <a:r>
              <a:rPr dirty="0"/>
              <a:t> </a:t>
            </a:r>
            <a:r>
              <a:rPr dirty="0" err="1"/>
              <a:t>преди</a:t>
            </a:r>
            <a:r>
              <a:rPr dirty="0"/>
              <a:t> </a:t>
            </a:r>
            <a:r>
              <a:rPr dirty="0" err="1"/>
              <a:t>експлантацията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свързва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намаляване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риска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остра</a:t>
            </a:r>
            <a:r>
              <a:rPr dirty="0"/>
              <a:t> </a:t>
            </a:r>
            <a:r>
              <a:rPr dirty="0" err="1"/>
              <a:t>тубуларна</a:t>
            </a:r>
            <a:r>
              <a:rPr dirty="0"/>
              <a:t> </a:t>
            </a:r>
            <a:r>
              <a:rPr dirty="0" err="1"/>
              <a:t>некроза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трансплантираните</a:t>
            </a:r>
            <a:r>
              <a:rPr dirty="0"/>
              <a:t> </a:t>
            </a:r>
            <a:r>
              <a:rPr dirty="0" err="1"/>
              <a:t>бъбреци</a:t>
            </a:r>
            <a:r>
              <a:rPr dirty="0"/>
              <a:t>.</a:t>
            </a:r>
          </a:p>
          <a:p>
            <a:pPr algn="just">
              <a:defRPr>
                <a:effectLst/>
              </a:defRPr>
            </a:pPr>
            <a:r>
              <a:rPr dirty="0" err="1"/>
              <a:t>Heparine</a:t>
            </a:r>
            <a:r>
              <a:rPr dirty="0"/>
              <a:t> 20 000 IU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прилага</a:t>
            </a:r>
            <a:r>
              <a:rPr dirty="0"/>
              <a:t> </a:t>
            </a:r>
            <a:r>
              <a:rPr dirty="0" err="1"/>
              <a:t>преди</a:t>
            </a:r>
            <a:r>
              <a:rPr dirty="0"/>
              <a:t> </a:t>
            </a:r>
            <a:r>
              <a:rPr dirty="0" err="1"/>
              <a:t>клампиране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цел</a:t>
            </a:r>
            <a:r>
              <a:rPr dirty="0"/>
              <a:t> </a:t>
            </a:r>
            <a:r>
              <a:rPr dirty="0" err="1"/>
              <a:t>избягване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интраваскуларна</a:t>
            </a:r>
            <a:r>
              <a:rPr dirty="0"/>
              <a:t> </a:t>
            </a:r>
            <a:r>
              <a:rPr dirty="0" err="1"/>
              <a:t>тромбоза</a:t>
            </a:r>
            <a:r>
              <a:rPr dirty="0"/>
              <a:t>.</a:t>
            </a:r>
          </a:p>
        </p:txBody>
      </p:sp>
      <p:sp>
        <p:nvSpPr>
          <p:cNvPr id="445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245223"/>
            <a:ext cx="301904" cy="288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46</a:t>
            </a:fld>
            <a:endParaRPr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itle 1"/>
          <p:cNvSpPr txBox="1">
            <a:spLocks noGrp="1"/>
          </p:cNvSpPr>
          <p:nvPr>
            <p:ph type="title"/>
          </p:nvPr>
        </p:nvSpPr>
        <p:spPr>
          <a:xfrm>
            <a:off x="0" y="44624"/>
            <a:ext cx="9144000" cy="85010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Лабораторен скрининг</a:t>
            </a:r>
          </a:p>
        </p:txBody>
      </p:sp>
      <p:sp>
        <p:nvSpPr>
          <p:cNvPr id="44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7544" y="1628800"/>
            <a:ext cx="8424937" cy="4497364"/>
          </a:xfrm>
          <a:prstGeom prst="rect">
            <a:avLst/>
          </a:prstGeom>
        </p:spPr>
        <p:txBody>
          <a:bodyPr/>
          <a:lstStyle/>
          <a:p>
            <a:pPr marL="355600" indent="-355600" algn="just"/>
            <a:r>
              <a:t>КАС и кръвни газове, електролити и кръвна захар - на всеки 4 h и/или при необходимост;</a:t>
            </a:r>
          </a:p>
          <a:p>
            <a:pPr marL="355600" indent="-355600" algn="just"/>
            <a:r>
              <a:t>Пълна кръвна картина – на всеки 8 h;</a:t>
            </a:r>
          </a:p>
          <a:p>
            <a:pPr marL="355600" indent="-355600" algn="just"/>
            <a:r>
              <a:t>Урея и креатинин – на всеки 6 h;</a:t>
            </a:r>
          </a:p>
          <a:p>
            <a:pPr marL="355600" indent="-355600" algn="just"/>
            <a:r>
              <a:t>Клирънс на креатинин по Cockcroft – на всеки 6 h;</a:t>
            </a:r>
          </a:p>
          <a:p>
            <a:pPr marL="355600" indent="-355600" algn="just"/>
            <a:r>
              <a:t>Урина анализ – седимент – на всеки 24 h;</a:t>
            </a:r>
          </a:p>
          <a:p>
            <a:pPr marL="355600" indent="-355600" algn="just"/>
            <a:r>
              <a:t>AST, ALT, билирубин (общ и директен), коагулационен статус - всеки 6 h.</a:t>
            </a:r>
          </a:p>
        </p:txBody>
      </p:sp>
      <p:sp>
        <p:nvSpPr>
          <p:cNvPr id="449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1" y="6245223"/>
            <a:ext cx="301904" cy="288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47</a:t>
            </a:fld>
            <a:endParaRPr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 Box 1"/>
          <p:cNvSpPr txBox="1"/>
          <p:nvPr/>
        </p:nvSpPr>
        <p:spPr>
          <a:xfrm>
            <a:off x="502919" y="1799258"/>
            <a:ext cx="7478832" cy="2215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t>Активна профилактика и борба с инфекцията: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lvl="2" indent="-342900"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t>Ежедневно хемокултура;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lvl="2" indent="-342900"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t>Ежедневно урокултура;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lvl="2" indent="-342900"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t>Ежедневно ендотрахеален аспират;</a:t>
            </a:r>
          </a:p>
          <a:p>
            <a:pPr marL="800100" lvl="2" indent="-342900" algn="just"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t>Провеждане на емпирична или калкулирана антибиотична терапия.</a:t>
            </a:r>
          </a:p>
        </p:txBody>
      </p:sp>
      <p:sp>
        <p:nvSpPr>
          <p:cNvPr id="452" name="Title 1"/>
          <p:cNvSpPr txBox="1"/>
          <p:nvPr/>
        </p:nvSpPr>
        <p:spPr>
          <a:xfrm>
            <a:off x="-1" y="-27385"/>
            <a:ext cx="9144001" cy="936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 algn="ctr"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Микробиологичен скрининг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 Box 1"/>
          <p:cNvSpPr txBox="1"/>
          <p:nvPr/>
        </p:nvSpPr>
        <p:spPr>
          <a:xfrm>
            <a:off x="498157" y="1813180"/>
            <a:ext cx="8138160" cy="1503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342900" indent="-342900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t>Таргетна стойност на хемоглобина е 90-100 g/l.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algn="just">
              <a:buSzPct val="100000"/>
              <a:buChar char="▪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</a:defRPr>
            </a:pPr>
            <a:r>
              <a:t>Корекция в статуса на кръвосъсирване и провеждане на заместително кръвопреливане се осъществява единствено при клинично значимо кървене.</a:t>
            </a:r>
          </a:p>
        </p:txBody>
      </p:sp>
      <p:sp>
        <p:nvSpPr>
          <p:cNvPr id="455" name="Title 1"/>
          <p:cNvSpPr txBox="1"/>
          <p:nvPr/>
        </p:nvSpPr>
        <p:spPr>
          <a:xfrm>
            <a:off x="0" y="188639"/>
            <a:ext cx="9144000" cy="86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 algn="ctr"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Лабораторен скрининг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59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t>Цялостна мозъчна смърт</a:t>
            </a:r>
          </a:p>
        </p:txBody>
      </p:sp>
      <p:sp>
        <p:nvSpPr>
          <p:cNvPr id="203" name="Rectangle 3"/>
          <p:cNvSpPr txBox="1">
            <a:spLocks noGrp="1"/>
          </p:cNvSpPr>
          <p:nvPr>
            <p:ph type="body" idx="1"/>
          </p:nvPr>
        </p:nvSpPr>
        <p:spPr>
          <a:xfrm>
            <a:off x="611561" y="1581803"/>
            <a:ext cx="8077496" cy="4630497"/>
          </a:xfrm>
          <a:prstGeom prst="rect">
            <a:avLst/>
          </a:prstGeom>
        </p:spPr>
        <p:txBody>
          <a:bodyPr/>
          <a:lstStyle>
            <a:lvl1pPr algn="just" defTabSz="896111">
              <a:lnSpc>
                <a:spcPct val="80000"/>
              </a:lnSpc>
            </a:lvl1pPr>
          </a:lstStyle>
          <a:p>
            <a:r>
              <a:rPr err="1"/>
              <a:t>Невъзвратимо</a:t>
            </a:r>
            <a:r>
              <a:t> </a:t>
            </a:r>
            <a:r>
              <a:rPr err="1"/>
              <a:t>спиране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мозъчната</a:t>
            </a:r>
            <a:r>
              <a:t> </a:t>
            </a:r>
            <a:r>
              <a:rPr err="1"/>
              <a:t>функция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хемисферите</a:t>
            </a:r>
            <a:r>
              <a:t> и </a:t>
            </a:r>
            <a:r>
              <a:rPr err="1"/>
              <a:t>мозъчния</a:t>
            </a:r>
            <a:r>
              <a:t> </a:t>
            </a:r>
            <a:r>
              <a:rPr err="1"/>
              <a:t>ствол</a:t>
            </a:r>
            <a:r>
              <a:t>. </a:t>
            </a:r>
            <a:r>
              <a:rPr lang="bg-BG"/>
              <a:t>К</a:t>
            </a:r>
            <a:r>
              <a:rPr err="1"/>
              <a:t>ритерии</a:t>
            </a:r>
            <a:r>
              <a:rPr lang="bg-BG"/>
              <a:t>те</a:t>
            </a:r>
            <a:r>
              <a:rPr lang="en-BG"/>
              <a:t> </a:t>
            </a:r>
            <a:r>
              <a:rPr err="1"/>
              <a:t>включ</a:t>
            </a:r>
            <a:r>
              <a:rPr lang="bg-BG"/>
              <a:t>ват</a:t>
            </a:r>
            <a:r>
              <a:t> </a:t>
            </a:r>
            <a:r>
              <a:rPr err="1"/>
              <a:t>клиничен</a:t>
            </a:r>
            <a:r>
              <a:t> </a:t>
            </a:r>
            <a:r>
              <a:rPr err="1"/>
              <a:t>неврологичен</a:t>
            </a:r>
            <a:r>
              <a:t> </a:t>
            </a:r>
            <a:r>
              <a:rPr err="1"/>
              <a:t>преглед</a:t>
            </a:r>
            <a:r>
              <a:t> (</a:t>
            </a:r>
            <a:r>
              <a:rPr err="1"/>
              <a:t>за</a:t>
            </a:r>
            <a:r>
              <a:t> </a:t>
            </a:r>
            <a:r>
              <a:rPr err="1"/>
              <a:t>демонстрация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липсата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активност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мозъчния</a:t>
            </a:r>
            <a:r>
              <a:t> </a:t>
            </a:r>
            <a:r>
              <a:rPr err="1"/>
              <a:t>ствол</a:t>
            </a:r>
            <a:r>
              <a:t>) </a:t>
            </a:r>
            <a:r>
              <a:rPr err="1"/>
              <a:t>плюс</a:t>
            </a:r>
            <a:r>
              <a:t> </a:t>
            </a:r>
            <a:r>
              <a:rPr err="1"/>
              <a:t>поне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един</a:t>
            </a:r>
            <a:r>
              <a:t> </a:t>
            </a:r>
            <a:r>
              <a:rPr err="1"/>
              <a:t>инструментален</a:t>
            </a:r>
            <a:r>
              <a:t> </a:t>
            </a:r>
            <a:r>
              <a:rPr err="1"/>
              <a:t>тест</a:t>
            </a:r>
            <a:r>
              <a:t> </a:t>
            </a:r>
            <a:r>
              <a:rPr err="1"/>
              <a:t>за</a:t>
            </a:r>
            <a:r>
              <a:t> </a:t>
            </a:r>
            <a:r>
              <a:rPr err="1"/>
              <a:t>доказване</a:t>
            </a:r>
            <a:r>
              <a:t> </a:t>
            </a:r>
            <a:r>
              <a:rPr err="1"/>
              <a:t>за</a:t>
            </a:r>
            <a:r>
              <a:t> </a:t>
            </a:r>
            <a:r>
              <a:rPr err="1"/>
              <a:t>съществуването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феномени</a:t>
            </a:r>
            <a:r>
              <a:t> </a:t>
            </a:r>
            <a:r>
              <a:rPr err="1"/>
              <a:t>свързани</a:t>
            </a:r>
            <a:r>
              <a:t> с МС (ЕЕГ, </a:t>
            </a:r>
            <a:r>
              <a:rPr lang="bg-BG"/>
              <a:t>церебрална </a:t>
            </a:r>
            <a:r>
              <a:rPr lang="bg-BG" err="1"/>
              <a:t>ангиография</a:t>
            </a:r>
            <a:r>
              <a:rPr lang="en-US"/>
              <a:t>, </a:t>
            </a:r>
            <a:r>
              <a:rPr lang="bg-BG" err="1"/>
              <a:t>транскраниална</a:t>
            </a:r>
            <a:r>
              <a:rPr lang="bg-BG"/>
              <a:t> </a:t>
            </a:r>
            <a:r>
              <a:rPr lang="bg-BG" err="1"/>
              <a:t>доплерсонография</a:t>
            </a:r>
            <a:r>
              <a:rPr lang="en-US"/>
              <a:t>, </a:t>
            </a:r>
            <a:r>
              <a:rPr err="1"/>
              <a:t>мултимодални</a:t>
            </a:r>
            <a:r>
              <a:t> </a:t>
            </a:r>
            <a:r>
              <a:rPr err="1"/>
              <a:t>евокирани</a:t>
            </a:r>
            <a:r>
              <a:t> </a:t>
            </a:r>
            <a:r>
              <a:rPr err="1"/>
              <a:t>потенциали</a:t>
            </a:r>
            <a:r>
              <a:t>, </a:t>
            </a:r>
            <a:r>
              <a:rPr err="1"/>
              <a:t>сцинтиграфия</a:t>
            </a:r>
            <a:r>
              <a:t>)</a:t>
            </a:r>
            <a:r>
              <a:rPr lang="en-US"/>
              <a:t>.</a:t>
            </a:r>
            <a:endParaRPr/>
          </a:p>
        </p:txBody>
      </p:sp>
      <p:pic>
        <p:nvPicPr>
          <p:cNvPr id="20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291" y="5018932"/>
            <a:ext cx="1709409" cy="1512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99" y="1194816"/>
            <a:ext cx="6935731" cy="4547619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Title 1"/>
          <p:cNvSpPr txBox="1">
            <a:spLocks noGrp="1"/>
          </p:cNvSpPr>
          <p:nvPr>
            <p:ph type="title"/>
          </p:nvPr>
        </p:nvSpPr>
        <p:spPr>
          <a:xfrm>
            <a:off x="-1" y="44623"/>
            <a:ext cx="9144001" cy="86409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>
              <a:defRPr>
                <a:effectLst/>
              </a:defRPr>
            </a:pPr>
            <a:r>
              <a:t>Кондициониране на донор в ИО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"/>
          <p:cNvSpPr txBox="1">
            <a:spLocks noGrp="1"/>
          </p:cNvSpPr>
          <p:nvPr>
            <p:ph type="title"/>
          </p:nvPr>
        </p:nvSpPr>
        <p:spPr>
          <a:xfrm>
            <a:off x="457200" y="308993"/>
            <a:ext cx="8229600" cy="88776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t>Определение за мозъчна смърт</a:t>
            </a:r>
          </a:p>
        </p:txBody>
      </p:sp>
      <p:sp>
        <p:nvSpPr>
          <p:cNvPr id="209" name="Rectangle 3"/>
          <p:cNvSpPr txBox="1">
            <a:spLocks noGrp="1"/>
          </p:cNvSpPr>
          <p:nvPr>
            <p:ph type="body" idx="1"/>
          </p:nvPr>
        </p:nvSpPr>
        <p:spPr>
          <a:xfrm>
            <a:off x="755576" y="1600200"/>
            <a:ext cx="7776865" cy="4525963"/>
          </a:xfrm>
          <a:prstGeom prst="rect">
            <a:avLst/>
          </a:prstGeom>
        </p:spPr>
        <p:txBody>
          <a:bodyPr/>
          <a:lstStyle/>
          <a:p>
            <a:pPr marL="0" indent="361950" algn="just" defTabSz="896111">
              <a:lnSpc>
                <a:spcPct val="80000"/>
              </a:lnSpc>
              <a:buSzTx/>
              <a:buNone/>
            </a:pPr>
            <a:r>
              <a:rPr err="1"/>
              <a:t>Мозъчната</a:t>
            </a:r>
            <a:r>
              <a:t> </a:t>
            </a:r>
            <a:r>
              <a:rPr err="1"/>
              <a:t>смърт</a:t>
            </a:r>
            <a:r>
              <a:t> </a:t>
            </a:r>
            <a:r>
              <a:rPr err="1"/>
              <a:t>е</a:t>
            </a:r>
            <a:r>
              <a:t> </a:t>
            </a:r>
            <a:r>
              <a:rPr err="1"/>
              <a:t>необратима</a:t>
            </a:r>
            <a:r>
              <a:t> </a:t>
            </a:r>
            <a:r>
              <a:rPr err="1"/>
              <a:t>загуба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всички</a:t>
            </a:r>
            <a:r>
              <a:t> </a:t>
            </a:r>
            <a:r>
              <a:rPr err="1"/>
              <a:t>функции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главния</a:t>
            </a:r>
            <a:r>
              <a:t> </a:t>
            </a:r>
            <a:r>
              <a:rPr err="1"/>
              <a:t>мозък</a:t>
            </a:r>
            <a:r>
              <a:t> </a:t>
            </a:r>
            <a:r>
              <a:rPr err="1"/>
              <a:t>и</a:t>
            </a:r>
            <a:r>
              <a:t> </a:t>
            </a:r>
            <a:r>
              <a:rPr err="1"/>
              <a:t>мозъчния</a:t>
            </a:r>
            <a:r>
              <a:t> </a:t>
            </a:r>
            <a:r>
              <a:rPr err="1"/>
              <a:t>ствол</a:t>
            </a:r>
            <a:r>
              <a:t>. </a:t>
            </a:r>
            <a:r>
              <a:rPr err="1"/>
              <a:t>Липсват</a:t>
            </a:r>
            <a:r>
              <a:t> </a:t>
            </a:r>
            <a:r>
              <a:rPr err="1"/>
              <a:t>три</a:t>
            </a:r>
            <a:r>
              <a:t> </a:t>
            </a:r>
            <a:r>
              <a:rPr err="1"/>
              <a:t>от</a:t>
            </a:r>
            <a:r>
              <a:t> </a:t>
            </a:r>
            <a:r>
              <a:rPr err="1"/>
              <a:t>основните</a:t>
            </a:r>
            <a:r>
              <a:t> </a:t>
            </a:r>
            <a:r>
              <a:rPr err="1"/>
              <a:t>жизнени</a:t>
            </a:r>
            <a:r>
              <a:t> </a:t>
            </a:r>
            <a:r>
              <a:rPr err="1"/>
              <a:t>функции</a:t>
            </a:r>
            <a:r>
              <a:t>:</a:t>
            </a:r>
          </a:p>
          <a:p>
            <a:pPr algn="just" defTabSz="896111">
              <a:lnSpc>
                <a:spcPct val="80000"/>
              </a:lnSpc>
            </a:pPr>
            <a:r>
              <a:rPr err="1"/>
              <a:t>Съзнание</a:t>
            </a:r>
            <a:r>
              <a:t> – </a:t>
            </a:r>
            <a:r>
              <a:rPr err="1"/>
              <a:t>кома</a:t>
            </a:r>
            <a:r>
              <a:t>;</a:t>
            </a:r>
          </a:p>
          <a:p>
            <a:pPr algn="just" defTabSz="896111">
              <a:lnSpc>
                <a:spcPct val="80000"/>
              </a:lnSpc>
            </a:pPr>
            <a:r>
              <a:rPr err="1"/>
              <a:t>Стволови</a:t>
            </a:r>
            <a:r>
              <a:t> </a:t>
            </a:r>
            <a:r>
              <a:rPr err="1"/>
              <a:t>рефлекси</a:t>
            </a:r>
            <a:r>
              <a:t>;</a:t>
            </a:r>
          </a:p>
          <a:p>
            <a:pPr algn="just" defTabSz="896111">
              <a:lnSpc>
                <a:spcPct val="80000"/>
              </a:lnSpc>
            </a:pPr>
            <a:r>
              <a:rPr err="1"/>
              <a:t>Спонтанно</a:t>
            </a:r>
            <a:r>
              <a:t> </a:t>
            </a:r>
            <a:r>
              <a:rPr err="1"/>
              <a:t>дишане</a:t>
            </a:r>
            <a:r>
              <a:t> - </a:t>
            </a:r>
            <a:r>
              <a:rPr err="1"/>
              <a:t>апнея</a:t>
            </a:r>
            <a:r>
              <a:t>.*</a:t>
            </a:r>
          </a:p>
          <a:p>
            <a:pPr marL="0" indent="0" algn="r" defTabSz="896111">
              <a:lnSpc>
                <a:spcPct val="80000"/>
              </a:lnSpc>
              <a:buSzTx/>
              <a:buNone/>
              <a:defRPr sz="2300"/>
            </a:pPr>
            <a:endParaRPr lang="en-US"/>
          </a:p>
          <a:p>
            <a:pPr marL="0" indent="0" algn="r" defTabSz="896111">
              <a:lnSpc>
                <a:spcPct val="80000"/>
              </a:lnSpc>
              <a:buSzTx/>
              <a:buNone/>
              <a:defRPr sz="2300"/>
            </a:pPr>
            <a:r>
              <a:t>*</a:t>
            </a:r>
            <a:r>
              <a:rPr i="1"/>
              <a:t>1968, an ad hoc committee at</a:t>
            </a:r>
            <a:r>
              <a:rPr sz="2400" i="1"/>
              <a:t> Harvard Medical School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3"/>
          <p:cNvSpPr txBox="1">
            <a:spLocks noGrp="1"/>
          </p:cNvSpPr>
          <p:nvPr>
            <p:ph type="body" idx="1"/>
          </p:nvPr>
        </p:nvSpPr>
        <p:spPr>
          <a:xfrm>
            <a:off x="611560" y="1628800"/>
            <a:ext cx="8157592" cy="4746602"/>
          </a:xfrm>
          <a:prstGeom prst="rect">
            <a:avLst/>
          </a:prstGeom>
        </p:spPr>
        <p:txBody>
          <a:bodyPr/>
          <a:lstStyle/>
          <a:p>
            <a:r>
              <a:rPr err="1"/>
              <a:t>Фрактури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череп</a:t>
            </a:r>
            <a:r>
              <a:t> и </a:t>
            </a:r>
            <a:r>
              <a:rPr err="1"/>
              <a:t>лицев</a:t>
            </a:r>
            <a:r>
              <a:t> </a:t>
            </a:r>
            <a:r>
              <a:rPr err="1"/>
              <a:t>скелет</a:t>
            </a:r>
            <a:endParaRPr/>
          </a:p>
          <a:p>
            <a:r>
              <a:rPr err="1"/>
              <a:t>Травматичен</a:t>
            </a:r>
            <a:r>
              <a:t> </a:t>
            </a:r>
            <a:r>
              <a:rPr err="1"/>
              <a:t>мозъчен</a:t>
            </a:r>
            <a:r>
              <a:t> </a:t>
            </a:r>
            <a:r>
              <a:rPr err="1"/>
              <a:t>оток</a:t>
            </a:r>
            <a:endParaRPr/>
          </a:p>
          <a:p>
            <a:r>
              <a:rPr err="1"/>
              <a:t>Дифузно</a:t>
            </a:r>
            <a:r>
              <a:t> </a:t>
            </a:r>
            <a:r>
              <a:rPr err="1"/>
              <a:t>мозъчно</a:t>
            </a:r>
            <a:r>
              <a:t> </a:t>
            </a:r>
            <a:r>
              <a:rPr err="1"/>
              <a:t>увреждане</a:t>
            </a:r>
            <a:endParaRPr/>
          </a:p>
          <a:p>
            <a:r>
              <a:rPr err="1"/>
              <a:t>Фокално</a:t>
            </a:r>
            <a:r>
              <a:t> </a:t>
            </a:r>
            <a:r>
              <a:rPr err="1"/>
              <a:t>мозъчно</a:t>
            </a:r>
            <a:r>
              <a:t> </a:t>
            </a:r>
            <a:r>
              <a:rPr err="1"/>
              <a:t>увреждане</a:t>
            </a:r>
            <a:endParaRPr/>
          </a:p>
          <a:p>
            <a:r>
              <a:rPr err="1"/>
              <a:t>Епидурален</a:t>
            </a:r>
            <a:r>
              <a:t> </a:t>
            </a:r>
            <a:r>
              <a:rPr lang="bg-BG"/>
              <a:t>кръвоизлив</a:t>
            </a:r>
            <a:endParaRPr/>
          </a:p>
          <a:p>
            <a:r>
              <a:rPr err="1"/>
              <a:t>Интракраниален</a:t>
            </a:r>
            <a:r>
              <a:t> </a:t>
            </a:r>
            <a:r>
              <a:rPr err="1"/>
              <a:t>кръвоизлив</a:t>
            </a:r>
            <a:r>
              <a:t> с </a:t>
            </a:r>
            <a:r>
              <a:rPr err="1"/>
              <a:t>пролонгирана</a:t>
            </a:r>
            <a:r>
              <a:t> </a:t>
            </a:r>
            <a:r>
              <a:rPr err="1"/>
              <a:t>кома</a:t>
            </a:r>
            <a:endParaRPr/>
          </a:p>
          <a:p>
            <a:r>
              <a:rPr err="1"/>
              <a:t>Други</a:t>
            </a:r>
            <a:r>
              <a:t> </a:t>
            </a:r>
            <a:r>
              <a:rPr err="1"/>
              <a:t>интракраниални</a:t>
            </a:r>
            <a:r>
              <a:t> </a:t>
            </a:r>
            <a:r>
              <a:rPr err="1"/>
              <a:t>увреждания</a:t>
            </a:r>
            <a:r>
              <a:t> </a:t>
            </a:r>
          </a:p>
        </p:txBody>
      </p:sp>
      <p:sp>
        <p:nvSpPr>
          <p:cNvPr id="212" name="Rectangle 2"/>
          <p:cNvSpPr txBox="1">
            <a:spLocks noGrp="1"/>
          </p:cNvSpPr>
          <p:nvPr>
            <p:ph type="title"/>
          </p:nvPr>
        </p:nvSpPr>
        <p:spPr>
          <a:xfrm>
            <a:off x="0" y="12648"/>
            <a:ext cx="9144000" cy="1256112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/>
          </a:lstStyle>
          <a:p>
            <a:r>
              <a:rPr err="1"/>
              <a:t>Заболявания</a:t>
            </a:r>
            <a:r>
              <a:t> </a:t>
            </a:r>
            <a:r>
              <a:rPr err="1"/>
              <a:t>които</a:t>
            </a:r>
            <a:r>
              <a:t> </a:t>
            </a:r>
            <a:r>
              <a:rPr lang="bg-BG"/>
              <a:t>могат да доведат </a:t>
            </a:r>
            <a:r>
              <a:rPr err="1"/>
              <a:t>до</a:t>
            </a:r>
            <a:r>
              <a:t> </a:t>
            </a:r>
            <a:r>
              <a:rPr err="1"/>
              <a:t>необратимо</a:t>
            </a:r>
            <a:r>
              <a:t> </a:t>
            </a:r>
            <a:r>
              <a:rPr err="1"/>
              <a:t>мозъчно</a:t>
            </a:r>
            <a:r>
              <a:t> </a:t>
            </a:r>
            <a:r>
              <a:rPr err="1"/>
              <a:t>увреждане</a:t>
            </a:r>
            <a:r>
              <a:t> </a:t>
            </a:r>
            <a:r>
              <a:rPr err="1"/>
              <a:t>и</a:t>
            </a:r>
            <a:r>
              <a:t> </a:t>
            </a:r>
            <a:r>
              <a:rPr err="1"/>
              <a:t>мозъчна</a:t>
            </a:r>
            <a:r>
              <a:t> </a:t>
            </a:r>
            <a:r>
              <a:rPr err="1"/>
              <a:t>смърт</a:t>
            </a: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3"/>
          <p:cNvSpPr txBox="1">
            <a:spLocks noGrp="1"/>
          </p:cNvSpPr>
          <p:nvPr>
            <p:ph type="body" idx="1"/>
          </p:nvPr>
        </p:nvSpPr>
        <p:spPr>
          <a:xfrm>
            <a:off x="539552" y="1857398"/>
            <a:ext cx="8328509" cy="3695456"/>
          </a:xfrm>
          <a:prstGeom prst="rect">
            <a:avLst/>
          </a:prstGeom>
        </p:spPr>
        <p:txBody>
          <a:bodyPr/>
          <a:lstStyle/>
          <a:p>
            <a:pPr algn="just"/>
            <a:r>
              <a:rPr err="1"/>
              <a:t>Субарахноидален</a:t>
            </a:r>
            <a:r>
              <a:t> </a:t>
            </a:r>
            <a:r>
              <a:rPr err="1"/>
              <a:t>кръвоизлив</a:t>
            </a:r>
            <a:endParaRPr/>
          </a:p>
          <a:p>
            <a:pPr algn="just"/>
            <a:r>
              <a:rPr err="1"/>
              <a:t>Други</a:t>
            </a:r>
            <a:r>
              <a:t>, </a:t>
            </a:r>
            <a:r>
              <a:rPr err="1"/>
              <a:t>нетравматични</a:t>
            </a:r>
            <a:r>
              <a:t> </a:t>
            </a:r>
            <a:r>
              <a:rPr err="1"/>
              <a:t>интракраниални</a:t>
            </a:r>
            <a:r>
              <a:t> </a:t>
            </a:r>
            <a:r>
              <a:rPr err="1"/>
              <a:t>кръвоизливи</a:t>
            </a:r>
            <a:endParaRPr/>
          </a:p>
          <a:p>
            <a:pPr algn="just"/>
            <a:r>
              <a:rPr err="1"/>
              <a:t>Мозъчен</a:t>
            </a:r>
            <a:r>
              <a:t> </a:t>
            </a:r>
            <a:r>
              <a:rPr err="1"/>
              <a:t>инфаркт</a:t>
            </a:r>
            <a:r>
              <a:rPr lang="en-US"/>
              <a:t>, </a:t>
            </a:r>
            <a:r>
              <a:rPr lang="bg-BG"/>
              <a:t>н</a:t>
            </a:r>
            <a:r>
              <a:rPr err="1"/>
              <a:t>еспецифициран</a:t>
            </a:r>
            <a:r>
              <a:t> </a:t>
            </a:r>
            <a:r>
              <a:rPr err="1"/>
              <a:t>като</a:t>
            </a:r>
            <a:r>
              <a:t> </a:t>
            </a:r>
            <a:r>
              <a:rPr err="1"/>
              <a:t>тромботичен</a:t>
            </a:r>
            <a:r>
              <a:t> </a:t>
            </a:r>
            <a:r>
              <a:rPr err="1"/>
              <a:t>или</a:t>
            </a:r>
            <a:r>
              <a:t> </a:t>
            </a:r>
            <a:r>
              <a:rPr err="1"/>
              <a:t>хеморагичен</a:t>
            </a:r>
            <a:r>
              <a:t> </a:t>
            </a:r>
            <a:r>
              <a:rPr err="1"/>
              <a:t>инсулт</a:t>
            </a:r>
            <a:endParaRPr/>
          </a:p>
          <a:p>
            <a:pPr algn="just"/>
            <a:r>
              <a:rPr err="1"/>
              <a:t>Оклузия</a:t>
            </a:r>
            <a:r>
              <a:t> </a:t>
            </a:r>
            <a:r>
              <a:rPr err="1"/>
              <a:t>или</a:t>
            </a:r>
            <a:r>
              <a:t> </a:t>
            </a:r>
            <a:r>
              <a:rPr err="1"/>
              <a:t>стенози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прецеребрални</a:t>
            </a:r>
            <a:r>
              <a:t> </a:t>
            </a:r>
            <a:r>
              <a:rPr err="1"/>
              <a:t>артерии</a:t>
            </a:r>
            <a:endParaRPr/>
          </a:p>
          <a:p>
            <a:pPr algn="just"/>
            <a:r>
              <a:rPr err="1"/>
              <a:t>Оклузия</a:t>
            </a:r>
            <a:r>
              <a:t> </a:t>
            </a:r>
            <a:r>
              <a:rPr err="1"/>
              <a:t>или</a:t>
            </a:r>
            <a:r>
              <a:t> </a:t>
            </a:r>
            <a:r>
              <a:rPr err="1"/>
              <a:t>стенози</a:t>
            </a:r>
            <a:r>
              <a:t> </a:t>
            </a:r>
            <a:r>
              <a:rPr err="1"/>
              <a:t>на</a:t>
            </a:r>
            <a:r>
              <a:t> </a:t>
            </a:r>
            <a:r>
              <a:rPr err="1"/>
              <a:t>церебрални</a:t>
            </a:r>
            <a:r>
              <a:t> </a:t>
            </a:r>
            <a:r>
              <a:rPr err="1"/>
              <a:t>артерии</a:t>
            </a:r>
            <a:endParaRPr/>
          </a:p>
        </p:txBody>
      </p:sp>
      <p:sp>
        <p:nvSpPr>
          <p:cNvPr id="215" name="Rectangle 2"/>
          <p:cNvSpPr txBox="1">
            <a:spLocks noGrp="1"/>
          </p:cNvSpPr>
          <p:nvPr>
            <p:ph type="title"/>
          </p:nvPr>
        </p:nvSpPr>
        <p:spPr>
          <a:xfrm>
            <a:off x="0" y="12648"/>
            <a:ext cx="9144000" cy="1256112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/>
          </a:lstStyle>
          <a:p>
            <a:r>
              <a:rPr err="1"/>
              <a:t>Заболявания</a:t>
            </a:r>
            <a:r>
              <a:t> </a:t>
            </a:r>
            <a:r>
              <a:rPr err="1"/>
              <a:t>които</a:t>
            </a:r>
            <a:r>
              <a:t> </a:t>
            </a:r>
            <a:r>
              <a:rPr lang="bg-BG"/>
              <a:t>могат да доведат</a:t>
            </a:r>
            <a:r>
              <a:t> </a:t>
            </a:r>
            <a:r>
              <a:rPr err="1"/>
              <a:t>до</a:t>
            </a:r>
            <a:r>
              <a:t> </a:t>
            </a:r>
            <a:r>
              <a:rPr err="1"/>
              <a:t>необратимо</a:t>
            </a:r>
            <a:r>
              <a:t> </a:t>
            </a:r>
            <a:r>
              <a:rPr err="1"/>
              <a:t>мозъчно</a:t>
            </a:r>
            <a:r>
              <a:t> </a:t>
            </a:r>
            <a:r>
              <a:rPr err="1"/>
              <a:t>увреждане</a:t>
            </a:r>
            <a:r>
              <a:t> </a:t>
            </a:r>
            <a:r>
              <a:rPr err="1"/>
              <a:t>и</a:t>
            </a:r>
            <a:r>
              <a:t> </a:t>
            </a:r>
            <a:r>
              <a:rPr err="1"/>
              <a:t>мозъчна</a:t>
            </a:r>
            <a:r>
              <a:t> </a:t>
            </a:r>
            <a:r>
              <a:rPr err="1"/>
              <a:t>смърт</a:t>
            </a: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3"/>
          <p:cNvSpPr txBox="1">
            <a:spLocks noGrp="1"/>
          </p:cNvSpPr>
          <p:nvPr>
            <p:ph type="body" idx="1"/>
          </p:nvPr>
        </p:nvSpPr>
        <p:spPr>
          <a:xfrm>
            <a:off x="611560" y="1628800"/>
            <a:ext cx="8075240" cy="4530701"/>
          </a:xfrm>
          <a:prstGeom prst="rect">
            <a:avLst/>
          </a:prstGeom>
        </p:spPr>
        <p:txBody>
          <a:bodyPr/>
          <a:lstStyle/>
          <a:p>
            <a:r>
              <a:rPr err="1"/>
              <a:t>Аноксично</a:t>
            </a:r>
            <a:r>
              <a:t> </a:t>
            </a:r>
            <a:r>
              <a:rPr err="1"/>
              <a:t>мозъчно</a:t>
            </a:r>
            <a:r>
              <a:t> </a:t>
            </a:r>
            <a:r>
              <a:rPr err="1"/>
              <a:t>увреждане</a:t>
            </a:r>
            <a:endParaRPr/>
          </a:p>
          <a:p>
            <a:r>
              <a:rPr err="1"/>
              <a:t>Мозъчна</a:t>
            </a:r>
            <a:r>
              <a:t> </a:t>
            </a:r>
            <a:r>
              <a:rPr err="1"/>
              <a:t>компресия</a:t>
            </a:r>
            <a:endParaRPr/>
          </a:p>
          <a:p>
            <a:r>
              <a:rPr err="1"/>
              <a:t>Мозъчен</a:t>
            </a:r>
            <a:r>
              <a:t> </a:t>
            </a:r>
            <a:r>
              <a:rPr err="1"/>
              <a:t>оток</a:t>
            </a:r>
            <a:endParaRPr/>
          </a:p>
        </p:txBody>
      </p:sp>
      <p:sp>
        <p:nvSpPr>
          <p:cNvPr id="218" name="Rectangle 2"/>
          <p:cNvSpPr txBox="1">
            <a:spLocks noGrp="1"/>
          </p:cNvSpPr>
          <p:nvPr>
            <p:ph type="title"/>
          </p:nvPr>
        </p:nvSpPr>
        <p:spPr>
          <a:xfrm>
            <a:off x="0" y="12648"/>
            <a:ext cx="9144000" cy="1256112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/>
          </a:lstStyle>
          <a:p>
            <a:r>
              <a:rPr err="1"/>
              <a:t>Заболявания</a:t>
            </a:r>
            <a:r>
              <a:t> </a:t>
            </a:r>
            <a:r>
              <a:rPr err="1"/>
              <a:t>които</a:t>
            </a:r>
            <a:r>
              <a:t> </a:t>
            </a:r>
            <a:r>
              <a:rPr lang="bg-BG"/>
              <a:t>могат да доведат</a:t>
            </a:r>
            <a:r>
              <a:t> </a:t>
            </a:r>
            <a:r>
              <a:rPr err="1"/>
              <a:t>до</a:t>
            </a:r>
            <a:r>
              <a:t> </a:t>
            </a:r>
            <a:r>
              <a:rPr err="1"/>
              <a:t>необратимо</a:t>
            </a:r>
            <a:r>
              <a:t> </a:t>
            </a:r>
            <a:r>
              <a:rPr err="1"/>
              <a:t>мозъчно</a:t>
            </a:r>
            <a:r>
              <a:t> </a:t>
            </a:r>
            <a:r>
              <a:rPr err="1"/>
              <a:t>увреждане</a:t>
            </a:r>
            <a:r>
              <a:t> </a:t>
            </a:r>
            <a:r>
              <a:rPr err="1"/>
              <a:t>и</a:t>
            </a:r>
            <a:r>
              <a:t> </a:t>
            </a:r>
            <a:r>
              <a:rPr err="1"/>
              <a:t>мозъчна</a:t>
            </a:r>
            <a:r>
              <a:t> </a:t>
            </a:r>
            <a:r>
              <a:rPr err="1"/>
              <a:t>смърт</a:t>
            </a: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Проект по подразбиране">
  <a:themeElements>
    <a:clrScheme name="Проект по подразбиране">
      <a:dk1>
        <a:srgbClr val="333333"/>
      </a:dk1>
      <a:lt1>
        <a:srgbClr val="FFFFFF"/>
      </a:lt1>
      <a:dk2>
        <a:srgbClr val="A7A7A7"/>
      </a:dk2>
      <a:lt2>
        <a:srgbClr val="535353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0000FF"/>
      </a:hlink>
      <a:folHlink>
        <a:srgbClr val="FF00FF"/>
      </a:folHlink>
    </a:clrScheme>
    <a:fontScheme name="Проект по подразбиране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Проект по подразбиран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Проект по подразбиране">
  <a:themeElements>
    <a:clrScheme name="Проект по подразбиран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0000FF"/>
      </a:hlink>
      <a:folHlink>
        <a:srgbClr val="FF00FF"/>
      </a:folHlink>
    </a:clrScheme>
    <a:fontScheme name="Проект по подразбиране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Проект по подразбиран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2928</Words>
  <Application>Microsoft Macintosh PowerPoint</Application>
  <PresentationFormat>On-screen Show (4:3)</PresentationFormat>
  <Paragraphs>306</Paragraphs>
  <Slides>50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Helvetica</vt:lpstr>
      <vt:lpstr>Tahoma</vt:lpstr>
      <vt:lpstr>Times New Roman</vt:lpstr>
      <vt:lpstr>Wingdings</vt:lpstr>
      <vt:lpstr>Проект по подразбиране</vt:lpstr>
      <vt:lpstr>Мозъчна смърт Кондициониране на донора</vt:lpstr>
      <vt:lpstr>Концепция за мозъчна смърт</vt:lpstr>
      <vt:lpstr>Смърт на мозъчния ствол</vt:lpstr>
      <vt:lpstr>Неокортикална (висока) мозъчна смърт</vt:lpstr>
      <vt:lpstr>Цялостна мозъчна смърт</vt:lpstr>
      <vt:lpstr>Определение за мозъчна смърт</vt:lpstr>
      <vt:lpstr>Заболявания които могат да доведат до необратимо мозъчно увреждане и мозъчна смърт</vt:lpstr>
      <vt:lpstr>Заболявания които могат да доведат до необратимо мозъчно увреждане и мозъчна смърт</vt:lpstr>
      <vt:lpstr>Заболявания които могат да доведат до необратимо мозъчно увреждане и мозъчна смърт</vt:lpstr>
      <vt:lpstr>PowerPoint Presentation</vt:lpstr>
      <vt:lpstr>PowerPoint Presentation</vt:lpstr>
      <vt:lpstr>PowerPoint Presentation</vt:lpstr>
      <vt:lpstr>Клинично изследване на мозъчна смърт</vt:lpstr>
      <vt:lpstr>PowerPoint Presentation</vt:lpstr>
      <vt:lpstr>Клинично изследване на мозъчна смърт</vt:lpstr>
      <vt:lpstr>Клинично изследване на мозъчна смърт</vt:lpstr>
      <vt:lpstr>PowerPoint Presentation</vt:lpstr>
      <vt:lpstr>PowerPoint Presentation</vt:lpstr>
      <vt:lpstr>PowerPoint Presentation</vt:lpstr>
      <vt:lpstr>Инструментални методи ЕЕГ</vt:lpstr>
      <vt:lpstr>Инструментални методи Сомато-сензорни евокирани потенциали</vt:lpstr>
      <vt:lpstr>Инструментални методи Транскраниален доплер</vt:lpstr>
      <vt:lpstr>Инструментални методи Каротидна ангиография</vt:lpstr>
      <vt:lpstr>Инструментални методи КТ мозъчна ангиография</vt:lpstr>
      <vt:lpstr>Инструментални методи Мозъчна гамаграфия</vt:lpstr>
      <vt:lpstr>Период на изчакване</vt:lpstr>
      <vt:lpstr>PowerPoint Presentation</vt:lpstr>
      <vt:lpstr>PowerPoint Presentation</vt:lpstr>
      <vt:lpstr>PowerPoint Presentation</vt:lpstr>
      <vt:lpstr>PowerPoint Presentation</vt:lpstr>
      <vt:lpstr>Поведение</vt:lpstr>
      <vt:lpstr>Поведение</vt:lpstr>
      <vt:lpstr>Схема на поведение</vt:lpstr>
      <vt:lpstr>Мултимодален стъпаловиден подход при съмнение за мозъчна смърт</vt:lpstr>
      <vt:lpstr>Сравнителен анализ на видовете мултимодален подход за доказване на МС</vt:lpstr>
      <vt:lpstr>Кондициониране на донора</vt:lpstr>
      <vt:lpstr>Кондициониране на донора</vt:lpstr>
      <vt:lpstr>Кондициониране на донора</vt:lpstr>
      <vt:lpstr>Последствия от мозъчната смърт</vt:lpstr>
      <vt:lpstr>Последствия от мозъчната смърт</vt:lpstr>
      <vt:lpstr>Последствия от мозъчната смърт</vt:lpstr>
      <vt:lpstr>Поведение</vt:lpstr>
      <vt:lpstr>Поддържане на ефективно кръвообращение и тъканна перфузия</vt:lpstr>
      <vt:lpstr>Поддържане на ефективно кръвообращение и тъканна перфузия</vt:lpstr>
      <vt:lpstr>Поддържане на ефективно кръвообращение и тъканна перфузия</vt:lpstr>
      <vt:lpstr>По време на експлантацията</vt:lpstr>
      <vt:lpstr>Лабораторен скрининг</vt:lpstr>
      <vt:lpstr>PowerPoint Presentation</vt:lpstr>
      <vt:lpstr>PowerPoint Presentation</vt:lpstr>
      <vt:lpstr>Кондициониране на донор в ИО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Мозъчна смърт. Кондициониране на донора</dc:title>
  <dc:subject>Лекция по АИМ за студенти</dc:subject>
  <dc:creator>доцент д-р Господин ДИМОВ, дм</dc:creator>
  <cp:keywords/>
  <dc:description/>
  <cp:lastModifiedBy>gdimov@abv.bg</cp:lastModifiedBy>
  <cp:revision>15</cp:revision>
  <dcterms:modified xsi:type="dcterms:W3CDTF">2020-10-20T14:05:10Z</dcterms:modified>
  <cp:category/>
</cp:coreProperties>
</file>