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tags/tag45.xml" ContentType="application/vnd.openxmlformats-officedocument.presentationml.tags+xml"/>
  <Override PartName="/ppt/notesSlides/notesSlide37.xml" ContentType="application/vnd.openxmlformats-officedocument.presentationml.notesSlide+xml"/>
  <Override PartName="/ppt/tags/tag46.xml" ContentType="application/vnd.openxmlformats-officedocument.presentationml.tags+xml"/>
  <Override PartName="/ppt/notesSlides/notesSlide38.xml" ContentType="application/vnd.openxmlformats-officedocument.presentationml.notesSlide+xml"/>
  <Override PartName="/ppt/tags/tag47.xml" ContentType="application/vnd.openxmlformats-officedocument.presentationml.tags+xml"/>
  <Override PartName="/ppt/notesSlides/notesSlide39.xml" ContentType="application/vnd.openxmlformats-officedocument.presentationml.notesSlide+xml"/>
  <Override PartName="/ppt/tags/tag48.xml" ContentType="application/vnd.openxmlformats-officedocument.presentationml.tags+xml"/>
  <Override PartName="/ppt/notesSlides/notesSlide40.xml" ContentType="application/vnd.openxmlformats-officedocument.presentationml.notesSlide+xml"/>
  <Override PartName="/ppt/tags/tag49.xml" ContentType="application/vnd.openxmlformats-officedocument.presentationml.tags+xml"/>
  <Override PartName="/ppt/notesSlides/notesSlide41.xml" ContentType="application/vnd.openxmlformats-officedocument.presentationml.notesSlide+xml"/>
  <Override PartName="/ppt/tags/tag50.xml" ContentType="application/vnd.openxmlformats-officedocument.presentationml.tags+xml"/>
  <Override PartName="/ppt/notesSlides/notesSlide42.xml" ContentType="application/vnd.openxmlformats-officedocument.presentationml.notesSlide+xml"/>
  <Override PartName="/ppt/tags/tag51.xml" ContentType="application/vnd.openxmlformats-officedocument.presentationml.tags+xml"/>
  <Override PartName="/ppt/notesSlides/notesSlide43.xml" ContentType="application/vnd.openxmlformats-officedocument.presentationml.notesSlide+xml"/>
  <Override PartName="/ppt/tags/tag52.xml" ContentType="application/vnd.openxmlformats-officedocument.presentationml.tags+xml"/>
  <Override PartName="/ppt/notesSlides/notesSlide44.xml" ContentType="application/vnd.openxmlformats-officedocument.presentationml.notesSlide+xml"/>
  <Override PartName="/ppt/tags/tag53.xml" ContentType="application/vnd.openxmlformats-officedocument.presentationml.tags+xml"/>
  <Override PartName="/ppt/notesSlides/notesSlide45.xml" ContentType="application/vnd.openxmlformats-officedocument.presentationml.notesSlide+xml"/>
  <Override PartName="/ppt/tags/tag54.xml" ContentType="application/vnd.openxmlformats-officedocument.presentationml.tags+xml"/>
  <Override PartName="/ppt/notesSlides/notesSlide46.xml" ContentType="application/vnd.openxmlformats-officedocument.presentationml.notesSlide+xml"/>
  <Override PartName="/ppt/tags/tag55.xml" ContentType="application/vnd.openxmlformats-officedocument.presentationml.tags+xml"/>
  <Override PartName="/ppt/notesSlides/notesSlide47.xml" ContentType="application/vnd.openxmlformats-officedocument.presentationml.notesSlide+xml"/>
  <Override PartName="/ppt/tags/tag56.xml" ContentType="application/vnd.openxmlformats-officedocument.presentationml.tags+xml"/>
  <Override PartName="/ppt/notesSlides/notesSlide48.xml" ContentType="application/vnd.openxmlformats-officedocument.presentationml.notesSlide+xml"/>
  <Override PartName="/ppt/tags/tag57.xml" ContentType="application/vnd.openxmlformats-officedocument.presentationml.tags+xml"/>
  <Override PartName="/ppt/notesSlides/notesSlide49.xml" ContentType="application/vnd.openxmlformats-officedocument.presentationml.notesSlide+xml"/>
  <Override PartName="/ppt/tags/tag58.xml" ContentType="application/vnd.openxmlformats-officedocument.presentationml.tags+xml"/>
  <Override PartName="/ppt/notesSlides/notesSlide50.xml" ContentType="application/vnd.openxmlformats-officedocument.presentationml.notesSlide+xml"/>
  <Override PartName="/ppt/tags/tag59.xml" ContentType="application/vnd.openxmlformats-officedocument.presentationml.tags+xml"/>
  <Override PartName="/ppt/notesSlides/notesSlide51.xml" ContentType="application/vnd.openxmlformats-officedocument.presentationml.notesSlide+xml"/>
  <Override PartName="/ppt/tags/tag60.xml" ContentType="application/vnd.openxmlformats-officedocument.presentationml.tags+xml"/>
  <Override PartName="/ppt/notesSlides/notesSlide52.xml" ContentType="application/vnd.openxmlformats-officedocument.presentationml.notesSlide+xml"/>
  <Override PartName="/ppt/tags/tag61.xml" ContentType="application/vnd.openxmlformats-officedocument.presentationml.tags+xml"/>
  <Override PartName="/ppt/notesSlides/notesSlide53.xml" ContentType="application/vnd.openxmlformats-officedocument.presentationml.notesSlide+xml"/>
  <Override PartName="/ppt/tags/tag62.xml" ContentType="application/vnd.openxmlformats-officedocument.presentationml.tags+xml"/>
  <Override PartName="/ppt/notesSlides/notesSlide54.xml" ContentType="application/vnd.openxmlformats-officedocument.presentationml.notesSlide+xml"/>
  <Override PartName="/ppt/tags/tag63.xml" ContentType="application/vnd.openxmlformats-officedocument.presentationml.tags+xml"/>
  <Override PartName="/ppt/notesSlides/notesSlide55.xml" ContentType="application/vnd.openxmlformats-officedocument.presentationml.notesSlide+xml"/>
  <Override PartName="/ppt/tags/tag64.xml" ContentType="application/vnd.openxmlformats-officedocument.presentationml.tags+xml"/>
  <Override PartName="/ppt/notesSlides/notesSlide56.xml" ContentType="application/vnd.openxmlformats-officedocument.presentationml.notesSlide+xml"/>
  <Override PartName="/ppt/tags/tag65.xml" ContentType="application/vnd.openxmlformats-officedocument.presentationml.tags+xml"/>
  <Override PartName="/ppt/notesSlides/notesSlide57.xml" ContentType="application/vnd.openxmlformats-officedocument.presentationml.notesSlide+xml"/>
  <Override PartName="/ppt/tags/tag66.xml" ContentType="application/vnd.openxmlformats-officedocument.presentationml.tags+xml"/>
  <Override PartName="/ppt/notesSlides/notesSlide58.xml" ContentType="application/vnd.openxmlformats-officedocument.presentationml.notesSlide+xml"/>
  <Override PartName="/ppt/tags/tag67.xml" ContentType="application/vnd.openxmlformats-officedocument.presentationml.tags+xml"/>
  <Override PartName="/ppt/notesSlides/notesSlide59.xml" ContentType="application/vnd.openxmlformats-officedocument.presentationml.notesSlide+xml"/>
  <Override PartName="/ppt/tags/tag68.xml" ContentType="application/vnd.openxmlformats-officedocument.presentationml.tags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9.xml" ContentType="application/vnd.openxmlformats-officedocument.presentationml.tags+xml"/>
  <Override PartName="/ppt/notesSlides/notesSlide61.xml" ContentType="application/vnd.openxmlformats-officedocument.presentationml.notesSlide+xml"/>
  <Override PartName="/ppt/tags/tag70.xml" ContentType="application/vnd.openxmlformats-officedocument.presentationml.tags+xml"/>
  <Override PartName="/ppt/notesSlides/notesSlide62.xml" ContentType="application/vnd.openxmlformats-officedocument.presentationml.notesSlide+xml"/>
  <Override PartName="/ppt/tags/tag71.xml" ContentType="application/vnd.openxmlformats-officedocument.presentationml.tags+xml"/>
  <Override PartName="/ppt/notesSlides/notesSlide63.xml" ContentType="application/vnd.openxmlformats-officedocument.presentationml.notesSlide+xml"/>
  <Override PartName="/ppt/tags/tag72.xml" ContentType="application/vnd.openxmlformats-officedocument.presentationml.tags+xml"/>
  <Override PartName="/ppt/notesSlides/notesSlide64.xml" ContentType="application/vnd.openxmlformats-officedocument.presentationml.notesSlide+xml"/>
  <Override PartName="/ppt/tags/tag73.xml" ContentType="application/vnd.openxmlformats-officedocument.presentationml.tags+xml"/>
  <Override PartName="/ppt/notesSlides/notesSlide65.xml" ContentType="application/vnd.openxmlformats-officedocument.presentationml.notesSlide+xml"/>
  <Override PartName="/ppt/tags/tag74.xml" ContentType="application/vnd.openxmlformats-officedocument.presentationml.tags+xml"/>
  <Override PartName="/ppt/notesSlides/notesSlide66.xml" ContentType="application/vnd.openxmlformats-officedocument.presentationml.notesSlide+xml"/>
  <Override PartName="/ppt/tags/tag75.xml" ContentType="application/vnd.openxmlformats-officedocument.presentationml.tags+xml"/>
  <Override PartName="/ppt/notesSlides/notesSlide67.xml" ContentType="application/vnd.openxmlformats-officedocument.presentationml.notesSlide+xml"/>
  <Override PartName="/ppt/tags/tag76.xml" ContentType="application/vnd.openxmlformats-officedocument.presentationml.tags+xml"/>
  <Override PartName="/ppt/notesSlides/notesSlide68.xml" ContentType="application/vnd.openxmlformats-officedocument.presentationml.notesSlide+xml"/>
  <Override PartName="/ppt/tags/tag77.xml" ContentType="application/vnd.openxmlformats-officedocument.presentationml.tags+xml"/>
  <Override PartName="/ppt/notesSlides/notesSlide69.xml" ContentType="application/vnd.openxmlformats-officedocument.presentationml.notesSlide+xml"/>
  <Override PartName="/ppt/tags/tag78.xml" ContentType="application/vnd.openxmlformats-officedocument.presentationml.tags+xml"/>
  <Override PartName="/ppt/notesSlides/notesSlide70.xml" ContentType="application/vnd.openxmlformats-officedocument.presentationml.notesSlide+xml"/>
  <Override PartName="/ppt/tags/tag79.xml" ContentType="application/vnd.openxmlformats-officedocument.presentationml.tags+xml"/>
  <Override PartName="/ppt/notesSlides/notesSlide71.xml" ContentType="application/vnd.openxmlformats-officedocument.presentationml.notesSlide+xml"/>
  <Override PartName="/ppt/tags/tag80.xml" ContentType="application/vnd.openxmlformats-officedocument.presentationml.tags+xml"/>
  <Override PartName="/ppt/notesSlides/notesSlide72.xml" ContentType="application/vnd.openxmlformats-officedocument.presentationml.notesSlide+xml"/>
  <Override PartName="/ppt/tags/tag81.xml" ContentType="application/vnd.openxmlformats-officedocument.presentationml.tags+xml"/>
  <Override PartName="/ppt/notesSlides/notesSlide73.xml" ContentType="application/vnd.openxmlformats-officedocument.presentationml.notesSlide+xml"/>
  <Override PartName="/ppt/tags/tag82.xml" ContentType="application/vnd.openxmlformats-officedocument.presentationml.tags+xml"/>
  <Override PartName="/ppt/notesSlides/notesSlide74.xml" ContentType="application/vnd.openxmlformats-officedocument.presentationml.notesSlide+xml"/>
  <Override PartName="/ppt/tags/tag83.xml" ContentType="application/vnd.openxmlformats-officedocument.presentationml.tags+xml"/>
  <Override PartName="/ppt/notesSlides/notesSlide75.xml" ContentType="application/vnd.openxmlformats-officedocument.presentationml.notesSlide+xml"/>
  <Override PartName="/ppt/tags/tag84.xml" ContentType="application/vnd.openxmlformats-officedocument.presentationml.tags+xml"/>
  <Override PartName="/ppt/notesSlides/notesSlide76.xml" ContentType="application/vnd.openxmlformats-officedocument.presentationml.notesSlide+xml"/>
  <Override PartName="/ppt/tags/tag85.xml" ContentType="application/vnd.openxmlformats-officedocument.presentationml.tags+xml"/>
  <Override PartName="/ppt/notesSlides/notesSlide77.xml" ContentType="application/vnd.openxmlformats-officedocument.presentationml.notesSlide+xml"/>
  <Override PartName="/ppt/tags/tag86.xml" ContentType="application/vnd.openxmlformats-officedocument.presentationml.tags+xml"/>
  <Override PartName="/ppt/notesSlides/notesSlide78.xml" ContentType="application/vnd.openxmlformats-officedocument.presentationml.notesSlide+xml"/>
  <Override PartName="/ppt/tags/tag87.xml" ContentType="application/vnd.openxmlformats-officedocument.presentationml.tags+xml"/>
  <Override PartName="/ppt/notesSlides/notesSlide79.xml" ContentType="application/vnd.openxmlformats-officedocument.presentationml.notesSlide+xml"/>
  <Override PartName="/ppt/tags/tag88.xml" ContentType="application/vnd.openxmlformats-officedocument.presentationml.tags+xml"/>
  <Override PartName="/ppt/notesSlides/notesSlide80.xml" ContentType="application/vnd.openxmlformats-officedocument.presentationml.notesSlide+xml"/>
  <Override PartName="/ppt/tags/tag89.xml" ContentType="application/vnd.openxmlformats-officedocument.presentationml.tags+xml"/>
  <Override PartName="/ppt/notesSlides/notesSlide81.xml" ContentType="application/vnd.openxmlformats-officedocument.presentationml.notesSlide+xml"/>
  <Override PartName="/ppt/tags/tag90.xml" ContentType="application/vnd.openxmlformats-officedocument.presentationml.tags+xml"/>
  <Override PartName="/ppt/notesSlides/notesSlide82.xml" ContentType="application/vnd.openxmlformats-officedocument.presentationml.notesSlide+xml"/>
  <Override PartName="/ppt/tags/tag91.xml" ContentType="application/vnd.openxmlformats-officedocument.presentationml.tags+xml"/>
  <Override PartName="/ppt/notesSlides/notesSlide83.xml" ContentType="application/vnd.openxmlformats-officedocument.presentationml.notesSlide+xml"/>
  <Override PartName="/ppt/tags/tag92.xml" ContentType="application/vnd.openxmlformats-officedocument.presentationml.tags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93.xml" ContentType="application/vnd.openxmlformats-officedocument.presentationml.tags+xml"/>
  <Override PartName="/ppt/notesSlides/notesSlide86.xml" ContentType="application/vnd.openxmlformats-officedocument.presentationml.notesSlide+xml"/>
  <Override PartName="/ppt/tags/tag94.xml" ContentType="application/vnd.openxmlformats-officedocument.presentationml.tags+xml"/>
  <Override PartName="/ppt/notesSlides/notesSlide87.xml" ContentType="application/vnd.openxmlformats-officedocument.presentationml.notesSlide+xml"/>
  <Override PartName="/ppt/tags/tag95.xml" ContentType="application/vnd.openxmlformats-officedocument.presentationml.tags+xml"/>
  <Override PartName="/ppt/notesSlides/notesSlide88.xml" ContentType="application/vnd.openxmlformats-officedocument.presentationml.notesSlide+xml"/>
  <Override PartName="/ppt/tags/tag96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tags/tag97.xml" ContentType="application/vnd.openxmlformats-officedocument.presentationml.tags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2"/>
  </p:notesMasterIdLst>
  <p:sldIdLst>
    <p:sldId id="288" r:id="rId3"/>
    <p:sldId id="483" r:id="rId4"/>
    <p:sldId id="415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9" r:id="rId61"/>
    <p:sldId id="340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72" r:id="rId78"/>
    <p:sldId id="462" r:id="rId79"/>
    <p:sldId id="463" r:id="rId80"/>
    <p:sldId id="464" r:id="rId81"/>
    <p:sldId id="465" r:id="rId82"/>
    <p:sldId id="466" r:id="rId83"/>
    <p:sldId id="473" r:id="rId84"/>
    <p:sldId id="467" r:id="rId85"/>
    <p:sldId id="468" r:id="rId86"/>
    <p:sldId id="469" r:id="rId87"/>
    <p:sldId id="470" r:id="rId88"/>
    <p:sldId id="471" r:id="rId89"/>
    <p:sldId id="474" r:id="rId90"/>
    <p:sldId id="475" r:id="rId91"/>
    <p:sldId id="476" r:id="rId92"/>
    <p:sldId id="477" r:id="rId93"/>
    <p:sldId id="478" r:id="rId94"/>
    <p:sldId id="361" r:id="rId95"/>
    <p:sldId id="362" r:id="rId96"/>
    <p:sldId id="363" r:id="rId97"/>
    <p:sldId id="364" r:id="rId98"/>
    <p:sldId id="480" r:id="rId99"/>
    <p:sldId id="365" r:id="rId100"/>
    <p:sldId id="416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0864" autoAdjust="0"/>
  </p:normalViewPr>
  <p:slideViewPr>
    <p:cSldViewPr snapToGrid="0">
      <p:cViewPr>
        <p:scale>
          <a:sx n="60" d="100"/>
          <a:sy n="60" d="100"/>
        </p:scale>
        <p:origin x="-21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86474501108647E-3"/>
          <c:y val="0.14132762312633834"/>
          <c:w val="0.63192904656319293"/>
          <c:h val="0.8436830835117773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25781">
              <a:noFill/>
            </a:ln>
          </c:spPr>
          <c:explosion val="9"/>
          <c:dPt>
            <c:idx val="0"/>
            <c:bubble3D val="0"/>
            <c:explosion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66FF" mc:Ignorable="a14" a14:legacySpreadsheetColorIndex="48"/>
                  </a:gs>
                </a:gsLst>
                <a:lin ang="540000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11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FF" mc:Ignorable="a14" a14:legacySpreadsheetColorIndex="37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37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12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11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explosion val="13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540000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47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540000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FFFF" mc:Ignorable="a14" a14:legacySpreadsheetColorIndex="35"/>
                  </a:gs>
                </a:gsLst>
                <a:lin ang="5400000" scaled="1"/>
              </a:gradFill>
              <a:ln w="1289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Вътреклетъчни</c:v>
                </c:pt>
                <c:pt idx="1">
                  <c:v>Лимфа - 12%</c:v>
                </c:pt>
                <c:pt idx="2">
                  <c:v>Съед. тъкан - 4.5%</c:v>
                </c:pt>
                <c:pt idx="3">
                  <c:v>Костна тъкан - 4.5%</c:v>
                </c:pt>
                <c:pt idx="4">
                  <c:v>Интравазални - 4.5%</c:v>
                </c:pt>
                <c:pt idx="5">
                  <c:v>Трансцелуларни - 4.5%</c:v>
                </c:pt>
                <c:pt idx="6">
                  <c:v>Сухо вещество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33</c:v>
                </c:pt>
                <c:pt idx="1">
                  <c:v>12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2.5</c:v>
                </c:pt>
                <c:pt idx="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781">
          <a:noFill/>
        </a:ln>
      </c:spPr>
    </c:plotArea>
    <c:legend>
      <c:legendPos val="r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7516629711751663"/>
          <c:y val="0.10492505353319058"/>
          <c:w val="0.32483370288248337"/>
          <c:h val="0.37044967880085655"/>
        </c:manualLayout>
      </c:layout>
      <c:overlay val="0"/>
      <c:spPr>
        <a:noFill/>
        <a:ln w="25781">
          <a:noFill/>
        </a:ln>
      </c:spPr>
      <c:txPr>
        <a:bodyPr/>
        <a:lstStyle/>
        <a:p>
          <a:pPr>
            <a:defRPr sz="168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4600B-CDB4-4F88-97D7-500256F112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BEA918F-F1CC-464A-AE4B-2E4D8C0BA62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pHa				7.35</a:t>
          </a:r>
          <a:r>
            <a:rPr lang="bg-BG" smtClean="0"/>
            <a:t> </a:t>
          </a:r>
          <a:r>
            <a:rPr lang="en-US" smtClean="0"/>
            <a:t>-</a:t>
          </a:r>
          <a:r>
            <a:rPr lang="bg-BG" smtClean="0"/>
            <a:t> </a:t>
          </a:r>
          <a:r>
            <a:rPr lang="en-US" smtClean="0"/>
            <a:t>7.45</a:t>
          </a:r>
          <a:endParaRPr lang="bg-BG"/>
        </a:p>
      </dgm:t>
    </dgm:pt>
    <dgm:pt modelId="{4CB89C2E-DD9C-4035-A920-27F40902F180}" type="parTrans" cxnId="{F81C9798-8098-4D2D-82E8-492BFFE23E04}">
      <dgm:prSet/>
      <dgm:spPr/>
      <dgm:t>
        <a:bodyPr/>
        <a:lstStyle/>
        <a:p>
          <a:endParaRPr lang="bg-BG"/>
        </a:p>
      </dgm:t>
    </dgm:pt>
    <dgm:pt modelId="{9AAFBAC9-99DC-4B56-B53B-CDA5E2AC643E}" type="sibTrans" cxnId="{F81C9798-8098-4D2D-82E8-492BFFE23E04}">
      <dgm:prSet/>
      <dgm:spPr/>
      <dgm:t>
        <a:bodyPr/>
        <a:lstStyle/>
        <a:p>
          <a:endParaRPr lang="bg-BG"/>
        </a:p>
      </dgm:t>
    </dgm:pt>
    <dgm:pt modelId="{0DCB4B28-AF25-4C82-B719-4A98975FE75B}">
      <dgm:prSet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PaCO</a:t>
          </a:r>
          <a:r>
            <a:rPr lang="en-US" baseline="-25000" dirty="0" smtClean="0"/>
            <a:t>2</a:t>
          </a:r>
          <a:r>
            <a:rPr lang="en-US" dirty="0" smtClean="0"/>
            <a:t>				35</a:t>
          </a:r>
          <a:r>
            <a:rPr lang="bg-BG" dirty="0" smtClean="0"/>
            <a:t> </a:t>
          </a:r>
          <a:r>
            <a:rPr lang="en-US" dirty="0" smtClean="0"/>
            <a:t>-</a:t>
          </a:r>
          <a:r>
            <a:rPr lang="bg-BG" dirty="0" smtClean="0"/>
            <a:t> </a:t>
          </a:r>
          <a:r>
            <a:rPr lang="en-US" dirty="0" smtClean="0"/>
            <a:t>45 mmHg</a:t>
          </a:r>
          <a:endParaRPr lang="bg-BG" dirty="0"/>
        </a:p>
      </dgm:t>
    </dgm:pt>
    <dgm:pt modelId="{00992709-2CD9-4890-9FFB-E020071BF02B}" type="parTrans" cxnId="{DF8E875B-00E2-43A2-B6DB-CE70B041BDC9}">
      <dgm:prSet/>
      <dgm:spPr/>
      <dgm:t>
        <a:bodyPr/>
        <a:lstStyle/>
        <a:p>
          <a:endParaRPr lang="bg-BG"/>
        </a:p>
      </dgm:t>
    </dgm:pt>
    <dgm:pt modelId="{D869591A-C6EB-4B8C-8545-D66A332769D0}" type="sibTrans" cxnId="{DF8E875B-00E2-43A2-B6DB-CE70B041BDC9}">
      <dgm:prSet/>
      <dgm:spPr/>
      <dgm:t>
        <a:bodyPr/>
        <a:lstStyle/>
        <a:p>
          <a:endParaRPr lang="bg-BG"/>
        </a:p>
      </dgm:t>
    </dgm:pt>
    <dgm:pt modelId="{0E8FF743-E8DC-40CC-8F9A-0151BED4006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HCO</a:t>
          </a:r>
          <a:r>
            <a:rPr lang="en-US" baseline="-25000" dirty="0" smtClean="0"/>
            <a:t>3</a:t>
          </a:r>
          <a:r>
            <a:rPr lang="en-US" dirty="0" smtClean="0"/>
            <a:t>a				22</a:t>
          </a:r>
          <a:r>
            <a:rPr lang="bg-BG" dirty="0" smtClean="0"/>
            <a:t> </a:t>
          </a:r>
          <a:r>
            <a:rPr lang="en-US" dirty="0" smtClean="0"/>
            <a:t>-</a:t>
          </a:r>
          <a:r>
            <a:rPr lang="bg-BG" dirty="0" smtClean="0"/>
            <a:t> </a:t>
          </a:r>
          <a:r>
            <a:rPr lang="en-US" dirty="0" smtClean="0"/>
            <a:t>26 </a:t>
          </a:r>
          <a:r>
            <a:rPr lang="en-US" dirty="0" err="1" smtClean="0"/>
            <a:t>mmol</a:t>
          </a:r>
          <a:r>
            <a:rPr lang="en-US" dirty="0" smtClean="0"/>
            <a:t>/l</a:t>
          </a:r>
          <a:endParaRPr lang="bg-BG" dirty="0"/>
        </a:p>
      </dgm:t>
    </dgm:pt>
    <dgm:pt modelId="{E6062605-1FB6-4EAE-B4E0-ECD66B01CC23}" type="parTrans" cxnId="{37FB79F6-B8DC-4CCF-9C68-C22A01DD2ADE}">
      <dgm:prSet/>
      <dgm:spPr/>
      <dgm:t>
        <a:bodyPr/>
        <a:lstStyle/>
        <a:p>
          <a:endParaRPr lang="bg-BG"/>
        </a:p>
      </dgm:t>
    </dgm:pt>
    <dgm:pt modelId="{E499B7DB-7789-4E6C-ADD6-4BDB5DFBD1EC}" type="sibTrans" cxnId="{37FB79F6-B8DC-4CCF-9C68-C22A01DD2ADE}">
      <dgm:prSet/>
      <dgm:spPr/>
      <dgm:t>
        <a:bodyPr/>
        <a:lstStyle/>
        <a:p>
          <a:endParaRPr lang="bg-BG"/>
        </a:p>
      </dgm:t>
    </dgm:pt>
    <dgm:pt modelId="{188D0C64-3972-4F53-9598-67CFF0BD9D0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HCO</a:t>
          </a:r>
          <a:r>
            <a:rPr lang="en-US" baseline="-25000" dirty="0" smtClean="0"/>
            <a:t>3</a:t>
          </a:r>
          <a:r>
            <a:rPr lang="en-US" dirty="0" smtClean="0"/>
            <a:t>s				20</a:t>
          </a:r>
          <a:r>
            <a:rPr lang="bg-BG" dirty="0" smtClean="0"/>
            <a:t> </a:t>
          </a:r>
          <a:r>
            <a:rPr lang="en-US" dirty="0" smtClean="0"/>
            <a:t>-</a:t>
          </a:r>
          <a:r>
            <a:rPr lang="bg-BG" dirty="0" smtClean="0"/>
            <a:t> </a:t>
          </a:r>
          <a:r>
            <a:rPr lang="en-US" dirty="0" smtClean="0"/>
            <a:t>28 </a:t>
          </a:r>
          <a:r>
            <a:rPr lang="en-US" dirty="0" err="1" smtClean="0"/>
            <a:t>mmol</a:t>
          </a:r>
          <a:r>
            <a:rPr lang="en-US" dirty="0" smtClean="0"/>
            <a:t>/l</a:t>
          </a:r>
          <a:endParaRPr lang="bg-BG" dirty="0"/>
        </a:p>
      </dgm:t>
    </dgm:pt>
    <dgm:pt modelId="{17C018C6-0060-4EA4-8B22-FECC199854C9}" type="parTrans" cxnId="{83409745-B26F-4E7A-B3E6-E40832292AB0}">
      <dgm:prSet/>
      <dgm:spPr/>
      <dgm:t>
        <a:bodyPr/>
        <a:lstStyle/>
        <a:p>
          <a:endParaRPr lang="bg-BG"/>
        </a:p>
      </dgm:t>
    </dgm:pt>
    <dgm:pt modelId="{68EE6BBC-3BC7-4A33-B123-3CA36BF2BF95}" type="sibTrans" cxnId="{83409745-B26F-4E7A-B3E6-E40832292AB0}">
      <dgm:prSet/>
      <dgm:spPr/>
      <dgm:t>
        <a:bodyPr/>
        <a:lstStyle/>
        <a:p>
          <a:endParaRPr lang="bg-BG"/>
        </a:p>
      </dgm:t>
    </dgm:pt>
    <dgm:pt modelId="{BC92E5CD-2F88-4300-AFA5-4C15BB90617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B</a:t>
          </a:r>
          <a:r>
            <a:rPr lang="bg-BG" smtClean="0"/>
            <a:t>Е</a:t>
          </a:r>
          <a:r>
            <a:rPr lang="en-US" smtClean="0"/>
            <a:t>s</a:t>
          </a:r>
          <a:r>
            <a:rPr lang="bg-BG" smtClean="0"/>
            <a:t>	</a:t>
          </a:r>
          <a:r>
            <a:rPr lang="en-US" smtClean="0"/>
            <a:t>			-3 </a:t>
          </a:r>
          <a:r>
            <a:rPr lang="bg-BG" smtClean="0"/>
            <a:t>до</a:t>
          </a:r>
          <a:r>
            <a:rPr lang="en-US" smtClean="0"/>
            <a:t> +2.5 mmol/l</a:t>
          </a:r>
          <a:endParaRPr lang="bg-BG"/>
        </a:p>
      </dgm:t>
    </dgm:pt>
    <dgm:pt modelId="{366B5531-7AD8-4172-994D-ED8D3DB26456}" type="parTrans" cxnId="{C0F27190-5F76-4040-9934-0F318F18EF72}">
      <dgm:prSet/>
      <dgm:spPr/>
      <dgm:t>
        <a:bodyPr/>
        <a:lstStyle/>
        <a:p>
          <a:endParaRPr lang="bg-BG"/>
        </a:p>
      </dgm:t>
    </dgm:pt>
    <dgm:pt modelId="{E546850C-3875-401F-806E-929B07D1A6F2}" type="sibTrans" cxnId="{C0F27190-5F76-4040-9934-0F318F18EF72}">
      <dgm:prSet/>
      <dgm:spPr/>
      <dgm:t>
        <a:bodyPr/>
        <a:lstStyle/>
        <a:p>
          <a:endParaRPr lang="bg-BG"/>
        </a:p>
      </dgm:t>
    </dgm:pt>
    <dgm:pt modelId="{0A9BEB5B-5680-4FA3-BB78-2D74AD124C2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BB				</a:t>
          </a:r>
          <a:r>
            <a:rPr lang="bg-BG" dirty="0" smtClean="0"/>
            <a:t>до </a:t>
          </a:r>
          <a:r>
            <a:rPr lang="en-US" dirty="0" smtClean="0"/>
            <a:t>48 </a:t>
          </a:r>
          <a:r>
            <a:rPr lang="en-US" dirty="0" err="1" smtClean="0"/>
            <a:t>mmol</a:t>
          </a:r>
          <a:r>
            <a:rPr lang="en-US" dirty="0" smtClean="0"/>
            <a:t>/l</a:t>
          </a:r>
          <a:endParaRPr lang="bg-BG" dirty="0"/>
        </a:p>
      </dgm:t>
    </dgm:pt>
    <dgm:pt modelId="{0335A496-6038-48AC-ABD4-D2036C147B6E}" type="parTrans" cxnId="{8EF638D3-D613-42C4-A5F4-833146860C82}">
      <dgm:prSet/>
      <dgm:spPr/>
      <dgm:t>
        <a:bodyPr/>
        <a:lstStyle/>
        <a:p>
          <a:endParaRPr lang="bg-BG"/>
        </a:p>
      </dgm:t>
    </dgm:pt>
    <dgm:pt modelId="{5132D4A5-66D8-4BCF-9A0E-A5EC43FBBE1D}" type="sibTrans" cxnId="{8EF638D3-D613-42C4-A5F4-833146860C82}">
      <dgm:prSet/>
      <dgm:spPr/>
      <dgm:t>
        <a:bodyPr/>
        <a:lstStyle/>
        <a:p>
          <a:endParaRPr lang="bg-BG"/>
        </a:p>
      </dgm:t>
    </dgm:pt>
    <dgm:pt modelId="{B5CC575A-A818-4D04-8AA5-48BB77FF82B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AG				10-14</a:t>
          </a:r>
          <a:endParaRPr lang="bg-BG" dirty="0"/>
        </a:p>
      </dgm:t>
    </dgm:pt>
    <dgm:pt modelId="{C23B3725-2FD5-47AF-BA12-CFD7CE9AB0AE}" type="parTrans" cxnId="{BDC4CED8-8679-4578-B259-9A460EE573F1}">
      <dgm:prSet/>
      <dgm:spPr/>
      <dgm:t>
        <a:bodyPr/>
        <a:lstStyle/>
        <a:p>
          <a:endParaRPr lang="bg-BG"/>
        </a:p>
      </dgm:t>
    </dgm:pt>
    <dgm:pt modelId="{4A72F120-DF3E-4332-952F-94974B3F478C}" type="sibTrans" cxnId="{BDC4CED8-8679-4578-B259-9A460EE573F1}">
      <dgm:prSet/>
      <dgm:spPr/>
      <dgm:t>
        <a:bodyPr/>
        <a:lstStyle/>
        <a:p>
          <a:endParaRPr lang="bg-BG"/>
        </a:p>
      </dgm:t>
    </dgm:pt>
    <dgm:pt modelId="{09F86005-0C6E-4667-AF53-D93C5C889AA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bg-BG" smtClean="0"/>
            <a:t>Серумен албумин	</a:t>
          </a:r>
          <a:r>
            <a:rPr lang="en-US" smtClean="0"/>
            <a:t>	</a:t>
          </a:r>
          <a:r>
            <a:rPr lang="bg-BG" smtClean="0"/>
            <a:t>40 </a:t>
          </a:r>
          <a:r>
            <a:rPr lang="en-US" smtClean="0"/>
            <a:t>g/l</a:t>
          </a:r>
          <a:endParaRPr lang="bg-BG"/>
        </a:p>
      </dgm:t>
    </dgm:pt>
    <dgm:pt modelId="{ECCF8EE8-A82A-41AC-BC39-22140CA09858}" type="parTrans" cxnId="{66E03344-CD66-40BC-A4C0-3551CDD83F44}">
      <dgm:prSet/>
      <dgm:spPr/>
      <dgm:t>
        <a:bodyPr/>
        <a:lstStyle/>
        <a:p>
          <a:endParaRPr lang="bg-BG"/>
        </a:p>
      </dgm:t>
    </dgm:pt>
    <dgm:pt modelId="{7944A538-0F67-4A7D-88F9-EEF09835A0B8}" type="sibTrans" cxnId="{66E03344-CD66-40BC-A4C0-3551CDD83F44}">
      <dgm:prSet/>
      <dgm:spPr/>
      <dgm:t>
        <a:bodyPr/>
        <a:lstStyle/>
        <a:p>
          <a:endParaRPr lang="bg-BG"/>
        </a:p>
      </dgm:t>
    </dgm:pt>
    <dgm:pt modelId="{7FAC3D73-04DB-403C-9D08-6028E53641EE}" type="pres">
      <dgm:prSet presAssocID="{AC04600B-CDB4-4F88-97D7-500256F112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88D16AE-E4C6-47A0-9EA3-DF51756A152A}" type="pres">
      <dgm:prSet presAssocID="{DBEA918F-F1CC-464A-AE4B-2E4D8C0BA62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A2B6B2-5B4D-4425-B2B8-F2DBCAFF45D8}" type="pres">
      <dgm:prSet presAssocID="{9AAFBAC9-99DC-4B56-B53B-CDA5E2AC643E}" presName="spacer" presStyleCnt="0"/>
      <dgm:spPr/>
    </dgm:pt>
    <dgm:pt modelId="{138D2DC0-724A-431B-BA6D-1E3BAB7C354E}" type="pres">
      <dgm:prSet presAssocID="{0DCB4B28-AF25-4C82-B719-4A98975FE75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570C93-DA46-40C4-9C55-7F1C29CD7D77}" type="pres">
      <dgm:prSet presAssocID="{D869591A-C6EB-4B8C-8545-D66A332769D0}" presName="spacer" presStyleCnt="0"/>
      <dgm:spPr/>
    </dgm:pt>
    <dgm:pt modelId="{2C07A766-D31D-4CF4-B212-094065F4A4D6}" type="pres">
      <dgm:prSet presAssocID="{0E8FF743-E8DC-40CC-8F9A-0151BED4006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E326259-0BF8-48C2-A5D1-043B0E2B627E}" type="pres">
      <dgm:prSet presAssocID="{E499B7DB-7789-4E6C-ADD6-4BDB5DFBD1EC}" presName="spacer" presStyleCnt="0"/>
      <dgm:spPr/>
    </dgm:pt>
    <dgm:pt modelId="{D66C5917-4723-4E43-8AAC-FC007D137AD4}" type="pres">
      <dgm:prSet presAssocID="{188D0C64-3972-4F53-9598-67CFF0BD9D0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B676F2B-B161-4B2C-81A7-FDA8BBAA8040}" type="pres">
      <dgm:prSet presAssocID="{68EE6BBC-3BC7-4A33-B123-3CA36BF2BF95}" presName="spacer" presStyleCnt="0"/>
      <dgm:spPr/>
    </dgm:pt>
    <dgm:pt modelId="{1467C648-E898-4B3E-B04B-112B9EC26981}" type="pres">
      <dgm:prSet presAssocID="{BC92E5CD-2F88-4300-AFA5-4C15BB90617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3F66A2B-6CB2-4935-AE02-0A071D261D98}" type="pres">
      <dgm:prSet presAssocID="{E546850C-3875-401F-806E-929B07D1A6F2}" presName="spacer" presStyleCnt="0"/>
      <dgm:spPr/>
    </dgm:pt>
    <dgm:pt modelId="{61BF1645-B2F0-45E2-BBE7-97F3871E69F4}" type="pres">
      <dgm:prSet presAssocID="{0A9BEB5B-5680-4FA3-BB78-2D74AD124C2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1D8487-5AD1-4E6E-A75C-880F871E8CFD}" type="pres">
      <dgm:prSet presAssocID="{5132D4A5-66D8-4BCF-9A0E-A5EC43FBBE1D}" presName="spacer" presStyleCnt="0"/>
      <dgm:spPr/>
    </dgm:pt>
    <dgm:pt modelId="{E5CEB509-7629-46C6-8B4D-0CE5EE076A38}" type="pres">
      <dgm:prSet presAssocID="{B5CC575A-A818-4D04-8AA5-48BB77FF82B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6451D2-BEF9-4C52-BDDA-33A07145CE05}" type="pres">
      <dgm:prSet presAssocID="{4A72F120-DF3E-4332-952F-94974B3F478C}" presName="spacer" presStyleCnt="0"/>
      <dgm:spPr/>
    </dgm:pt>
    <dgm:pt modelId="{6653D5C0-C706-41C5-BF53-350696ABDA09}" type="pres">
      <dgm:prSet presAssocID="{09F86005-0C6E-4667-AF53-D93C5C889AA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5411A4C-01B9-4452-A0B2-D18E5BC2E881}" type="presOf" srcId="{BC92E5CD-2F88-4300-AFA5-4C15BB906174}" destId="{1467C648-E898-4B3E-B04B-112B9EC26981}" srcOrd="0" destOrd="0" presId="urn:microsoft.com/office/officeart/2005/8/layout/vList2"/>
    <dgm:cxn modelId="{66E03344-CD66-40BC-A4C0-3551CDD83F44}" srcId="{AC04600B-CDB4-4F88-97D7-500256F1125A}" destId="{09F86005-0C6E-4667-AF53-D93C5C889AAC}" srcOrd="7" destOrd="0" parTransId="{ECCF8EE8-A82A-41AC-BC39-22140CA09858}" sibTransId="{7944A538-0F67-4A7D-88F9-EEF09835A0B8}"/>
    <dgm:cxn modelId="{83409745-B26F-4E7A-B3E6-E40832292AB0}" srcId="{AC04600B-CDB4-4F88-97D7-500256F1125A}" destId="{188D0C64-3972-4F53-9598-67CFF0BD9D01}" srcOrd="3" destOrd="0" parTransId="{17C018C6-0060-4EA4-8B22-FECC199854C9}" sibTransId="{68EE6BBC-3BC7-4A33-B123-3CA36BF2BF95}"/>
    <dgm:cxn modelId="{37FB79F6-B8DC-4CCF-9C68-C22A01DD2ADE}" srcId="{AC04600B-CDB4-4F88-97D7-500256F1125A}" destId="{0E8FF743-E8DC-40CC-8F9A-0151BED4006C}" srcOrd="2" destOrd="0" parTransId="{E6062605-1FB6-4EAE-B4E0-ECD66B01CC23}" sibTransId="{E499B7DB-7789-4E6C-ADD6-4BDB5DFBD1EC}"/>
    <dgm:cxn modelId="{6C75F34F-6399-4B16-BC35-355B4A776CA8}" type="presOf" srcId="{DBEA918F-F1CC-464A-AE4B-2E4D8C0BA62C}" destId="{A88D16AE-E4C6-47A0-9EA3-DF51756A152A}" srcOrd="0" destOrd="0" presId="urn:microsoft.com/office/officeart/2005/8/layout/vList2"/>
    <dgm:cxn modelId="{B0E6F484-76A0-4B53-A8CB-F2C9E62F4051}" type="presOf" srcId="{0E8FF743-E8DC-40CC-8F9A-0151BED4006C}" destId="{2C07A766-D31D-4CF4-B212-094065F4A4D6}" srcOrd="0" destOrd="0" presId="urn:microsoft.com/office/officeart/2005/8/layout/vList2"/>
    <dgm:cxn modelId="{C66E9B64-2BB0-4F8B-8CC0-5AA438565F0B}" type="presOf" srcId="{188D0C64-3972-4F53-9598-67CFF0BD9D01}" destId="{D66C5917-4723-4E43-8AAC-FC007D137AD4}" srcOrd="0" destOrd="0" presId="urn:microsoft.com/office/officeart/2005/8/layout/vList2"/>
    <dgm:cxn modelId="{BDC4CED8-8679-4578-B259-9A460EE573F1}" srcId="{AC04600B-CDB4-4F88-97D7-500256F1125A}" destId="{B5CC575A-A818-4D04-8AA5-48BB77FF82B6}" srcOrd="6" destOrd="0" parTransId="{C23B3725-2FD5-47AF-BA12-CFD7CE9AB0AE}" sibTransId="{4A72F120-DF3E-4332-952F-94974B3F478C}"/>
    <dgm:cxn modelId="{DF8E875B-00E2-43A2-B6DB-CE70B041BDC9}" srcId="{AC04600B-CDB4-4F88-97D7-500256F1125A}" destId="{0DCB4B28-AF25-4C82-B719-4A98975FE75B}" srcOrd="1" destOrd="0" parTransId="{00992709-2CD9-4890-9FFB-E020071BF02B}" sibTransId="{D869591A-C6EB-4B8C-8545-D66A332769D0}"/>
    <dgm:cxn modelId="{C5972C60-FA3C-4AD2-99E2-004E56B8956D}" type="presOf" srcId="{B5CC575A-A818-4D04-8AA5-48BB77FF82B6}" destId="{E5CEB509-7629-46C6-8B4D-0CE5EE076A38}" srcOrd="0" destOrd="0" presId="urn:microsoft.com/office/officeart/2005/8/layout/vList2"/>
    <dgm:cxn modelId="{11FDDA68-ED18-4934-B537-A3327D8FA2CE}" type="presOf" srcId="{0DCB4B28-AF25-4C82-B719-4A98975FE75B}" destId="{138D2DC0-724A-431B-BA6D-1E3BAB7C354E}" srcOrd="0" destOrd="0" presId="urn:microsoft.com/office/officeart/2005/8/layout/vList2"/>
    <dgm:cxn modelId="{8EF638D3-D613-42C4-A5F4-833146860C82}" srcId="{AC04600B-CDB4-4F88-97D7-500256F1125A}" destId="{0A9BEB5B-5680-4FA3-BB78-2D74AD124C20}" srcOrd="5" destOrd="0" parTransId="{0335A496-6038-48AC-ABD4-D2036C147B6E}" sibTransId="{5132D4A5-66D8-4BCF-9A0E-A5EC43FBBE1D}"/>
    <dgm:cxn modelId="{EDA72E6B-FA54-4712-9AA0-02375DBDC8DF}" type="presOf" srcId="{0A9BEB5B-5680-4FA3-BB78-2D74AD124C20}" destId="{61BF1645-B2F0-45E2-BBE7-97F3871E69F4}" srcOrd="0" destOrd="0" presId="urn:microsoft.com/office/officeart/2005/8/layout/vList2"/>
    <dgm:cxn modelId="{D28A36C6-CF79-46F1-BBDF-C4C35C4566DC}" type="presOf" srcId="{09F86005-0C6E-4667-AF53-D93C5C889AAC}" destId="{6653D5C0-C706-41C5-BF53-350696ABDA09}" srcOrd="0" destOrd="0" presId="urn:microsoft.com/office/officeart/2005/8/layout/vList2"/>
    <dgm:cxn modelId="{17D5FC59-95E8-4C7C-8978-E6A0804A654C}" type="presOf" srcId="{AC04600B-CDB4-4F88-97D7-500256F1125A}" destId="{7FAC3D73-04DB-403C-9D08-6028E53641EE}" srcOrd="0" destOrd="0" presId="urn:microsoft.com/office/officeart/2005/8/layout/vList2"/>
    <dgm:cxn modelId="{C0F27190-5F76-4040-9934-0F318F18EF72}" srcId="{AC04600B-CDB4-4F88-97D7-500256F1125A}" destId="{BC92E5CD-2F88-4300-AFA5-4C15BB906174}" srcOrd="4" destOrd="0" parTransId="{366B5531-7AD8-4172-994D-ED8D3DB26456}" sibTransId="{E546850C-3875-401F-806E-929B07D1A6F2}"/>
    <dgm:cxn modelId="{F81C9798-8098-4D2D-82E8-492BFFE23E04}" srcId="{AC04600B-CDB4-4F88-97D7-500256F1125A}" destId="{DBEA918F-F1CC-464A-AE4B-2E4D8C0BA62C}" srcOrd="0" destOrd="0" parTransId="{4CB89C2E-DD9C-4035-A920-27F40902F180}" sibTransId="{9AAFBAC9-99DC-4B56-B53B-CDA5E2AC643E}"/>
    <dgm:cxn modelId="{22B1C4F2-15AD-459C-8745-CD52756C30D6}" type="presParOf" srcId="{7FAC3D73-04DB-403C-9D08-6028E53641EE}" destId="{A88D16AE-E4C6-47A0-9EA3-DF51756A152A}" srcOrd="0" destOrd="0" presId="urn:microsoft.com/office/officeart/2005/8/layout/vList2"/>
    <dgm:cxn modelId="{CE3CFBED-3AD0-4DA9-B9EB-B2E31C94DFBF}" type="presParOf" srcId="{7FAC3D73-04DB-403C-9D08-6028E53641EE}" destId="{7FA2B6B2-5B4D-4425-B2B8-F2DBCAFF45D8}" srcOrd="1" destOrd="0" presId="urn:microsoft.com/office/officeart/2005/8/layout/vList2"/>
    <dgm:cxn modelId="{8C7A4178-061F-4C37-A5F8-56611DBFE8A7}" type="presParOf" srcId="{7FAC3D73-04DB-403C-9D08-6028E53641EE}" destId="{138D2DC0-724A-431B-BA6D-1E3BAB7C354E}" srcOrd="2" destOrd="0" presId="urn:microsoft.com/office/officeart/2005/8/layout/vList2"/>
    <dgm:cxn modelId="{C04724DA-7B9F-483C-8A76-728FD3128F0D}" type="presParOf" srcId="{7FAC3D73-04DB-403C-9D08-6028E53641EE}" destId="{CB570C93-DA46-40C4-9C55-7F1C29CD7D77}" srcOrd="3" destOrd="0" presId="urn:microsoft.com/office/officeart/2005/8/layout/vList2"/>
    <dgm:cxn modelId="{9F4D0852-8C34-4A81-AF3E-BC6AF584D881}" type="presParOf" srcId="{7FAC3D73-04DB-403C-9D08-6028E53641EE}" destId="{2C07A766-D31D-4CF4-B212-094065F4A4D6}" srcOrd="4" destOrd="0" presId="urn:microsoft.com/office/officeart/2005/8/layout/vList2"/>
    <dgm:cxn modelId="{110B828A-1481-42C6-9515-DFED6AEDBCF2}" type="presParOf" srcId="{7FAC3D73-04DB-403C-9D08-6028E53641EE}" destId="{5E326259-0BF8-48C2-A5D1-043B0E2B627E}" srcOrd="5" destOrd="0" presId="urn:microsoft.com/office/officeart/2005/8/layout/vList2"/>
    <dgm:cxn modelId="{25CCE3E4-23D0-4065-929B-DACD1F7E77DD}" type="presParOf" srcId="{7FAC3D73-04DB-403C-9D08-6028E53641EE}" destId="{D66C5917-4723-4E43-8AAC-FC007D137AD4}" srcOrd="6" destOrd="0" presId="urn:microsoft.com/office/officeart/2005/8/layout/vList2"/>
    <dgm:cxn modelId="{26133107-162E-4F00-A26C-409C5F23DB93}" type="presParOf" srcId="{7FAC3D73-04DB-403C-9D08-6028E53641EE}" destId="{DB676F2B-B161-4B2C-81A7-FDA8BBAA8040}" srcOrd="7" destOrd="0" presId="urn:microsoft.com/office/officeart/2005/8/layout/vList2"/>
    <dgm:cxn modelId="{843B6289-7904-4172-94F3-D34D80803C80}" type="presParOf" srcId="{7FAC3D73-04DB-403C-9D08-6028E53641EE}" destId="{1467C648-E898-4B3E-B04B-112B9EC26981}" srcOrd="8" destOrd="0" presId="urn:microsoft.com/office/officeart/2005/8/layout/vList2"/>
    <dgm:cxn modelId="{6FF34EF7-4BC0-4DF1-A7D1-76E35CD3BB9B}" type="presParOf" srcId="{7FAC3D73-04DB-403C-9D08-6028E53641EE}" destId="{33F66A2B-6CB2-4935-AE02-0A071D261D98}" srcOrd="9" destOrd="0" presId="urn:microsoft.com/office/officeart/2005/8/layout/vList2"/>
    <dgm:cxn modelId="{FC5CF401-4428-4FA9-AA13-B8E9B63C58C6}" type="presParOf" srcId="{7FAC3D73-04DB-403C-9D08-6028E53641EE}" destId="{61BF1645-B2F0-45E2-BBE7-97F3871E69F4}" srcOrd="10" destOrd="0" presId="urn:microsoft.com/office/officeart/2005/8/layout/vList2"/>
    <dgm:cxn modelId="{A2009E3F-4A05-4383-9342-6E89C12E1103}" type="presParOf" srcId="{7FAC3D73-04DB-403C-9D08-6028E53641EE}" destId="{3A1D8487-5AD1-4E6E-A75C-880F871E8CFD}" srcOrd="11" destOrd="0" presId="urn:microsoft.com/office/officeart/2005/8/layout/vList2"/>
    <dgm:cxn modelId="{23B0CDBC-BD42-47C6-89E0-C5BAD8A79012}" type="presParOf" srcId="{7FAC3D73-04DB-403C-9D08-6028E53641EE}" destId="{E5CEB509-7629-46C6-8B4D-0CE5EE076A38}" srcOrd="12" destOrd="0" presId="urn:microsoft.com/office/officeart/2005/8/layout/vList2"/>
    <dgm:cxn modelId="{E90C4195-C85B-450C-BA3F-FCDAF66663ED}" type="presParOf" srcId="{7FAC3D73-04DB-403C-9D08-6028E53641EE}" destId="{C26451D2-BEF9-4C52-BDDA-33A07145CE05}" srcOrd="13" destOrd="0" presId="urn:microsoft.com/office/officeart/2005/8/layout/vList2"/>
    <dgm:cxn modelId="{2DEAC112-E535-47A6-AACD-EFAD1F003C8A}" type="presParOf" srcId="{7FAC3D73-04DB-403C-9D08-6028E53641EE}" destId="{6653D5C0-C706-41C5-BF53-350696ABDA0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D16AE-E4C6-47A0-9EA3-DF51756A152A}">
      <dsp:nvSpPr>
        <dsp:cNvPr id="0" name=""/>
        <dsp:cNvSpPr/>
      </dsp:nvSpPr>
      <dsp:spPr>
        <a:xfrm>
          <a:off x="0" y="8808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pHa				7.35</a:t>
          </a:r>
          <a:r>
            <a:rPr lang="bg-BG" sz="2100" kern="1200" smtClean="0"/>
            <a:t> </a:t>
          </a:r>
          <a:r>
            <a:rPr lang="en-US" sz="2100" kern="1200" smtClean="0"/>
            <a:t>-</a:t>
          </a:r>
          <a:r>
            <a:rPr lang="bg-BG" sz="2100" kern="1200" smtClean="0"/>
            <a:t> </a:t>
          </a:r>
          <a:r>
            <a:rPr lang="en-US" sz="2100" kern="1200" smtClean="0"/>
            <a:t>7.45</a:t>
          </a:r>
          <a:endParaRPr lang="bg-BG" sz="2100" kern="1200"/>
        </a:p>
      </dsp:txBody>
      <dsp:txXfrm>
        <a:off x="23988" y="112070"/>
        <a:ext cx="6226699" cy="443423"/>
      </dsp:txXfrm>
    </dsp:sp>
    <dsp:sp modelId="{138D2DC0-724A-431B-BA6D-1E3BAB7C354E}">
      <dsp:nvSpPr>
        <dsp:cNvPr id="0" name=""/>
        <dsp:cNvSpPr/>
      </dsp:nvSpPr>
      <dsp:spPr>
        <a:xfrm>
          <a:off x="0" y="63996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PaCO</a:t>
          </a:r>
          <a:r>
            <a:rPr lang="en-US" sz="2100" kern="1200" baseline="-25000" dirty="0" smtClean="0"/>
            <a:t>2</a:t>
          </a:r>
          <a:r>
            <a:rPr lang="en-US" sz="2100" kern="1200" dirty="0" smtClean="0"/>
            <a:t>				35</a:t>
          </a:r>
          <a:r>
            <a:rPr lang="bg-BG" sz="2100" kern="1200" dirty="0" smtClean="0"/>
            <a:t> </a:t>
          </a:r>
          <a:r>
            <a:rPr lang="en-US" sz="2100" kern="1200" dirty="0" smtClean="0"/>
            <a:t>-</a:t>
          </a:r>
          <a:r>
            <a:rPr lang="bg-BG" sz="2100" kern="1200" dirty="0" smtClean="0"/>
            <a:t> </a:t>
          </a:r>
          <a:r>
            <a:rPr lang="en-US" sz="2100" kern="1200" dirty="0" smtClean="0"/>
            <a:t>45 mmHg</a:t>
          </a:r>
          <a:endParaRPr lang="bg-BG" sz="2100" kern="1200" dirty="0"/>
        </a:p>
      </dsp:txBody>
      <dsp:txXfrm>
        <a:off x="23988" y="663950"/>
        <a:ext cx="6226699" cy="443423"/>
      </dsp:txXfrm>
    </dsp:sp>
    <dsp:sp modelId="{2C07A766-D31D-4CF4-B212-094065F4A4D6}">
      <dsp:nvSpPr>
        <dsp:cNvPr id="0" name=""/>
        <dsp:cNvSpPr/>
      </dsp:nvSpPr>
      <dsp:spPr>
        <a:xfrm>
          <a:off x="0" y="119184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HCO</a:t>
          </a:r>
          <a:r>
            <a:rPr lang="en-US" sz="2100" kern="1200" baseline="-25000" dirty="0" smtClean="0"/>
            <a:t>3</a:t>
          </a:r>
          <a:r>
            <a:rPr lang="en-US" sz="2100" kern="1200" dirty="0" smtClean="0"/>
            <a:t>a				22</a:t>
          </a:r>
          <a:r>
            <a:rPr lang="bg-BG" sz="2100" kern="1200" dirty="0" smtClean="0"/>
            <a:t> </a:t>
          </a:r>
          <a:r>
            <a:rPr lang="en-US" sz="2100" kern="1200" dirty="0" smtClean="0"/>
            <a:t>-</a:t>
          </a:r>
          <a:r>
            <a:rPr lang="bg-BG" sz="2100" kern="1200" dirty="0" smtClean="0"/>
            <a:t> </a:t>
          </a:r>
          <a:r>
            <a:rPr lang="en-US" sz="2100" kern="1200" dirty="0" smtClean="0"/>
            <a:t>26 </a:t>
          </a:r>
          <a:r>
            <a:rPr lang="en-US" sz="2100" kern="1200" dirty="0" err="1" smtClean="0"/>
            <a:t>mmol</a:t>
          </a:r>
          <a:r>
            <a:rPr lang="en-US" sz="2100" kern="1200" dirty="0" smtClean="0"/>
            <a:t>/l</a:t>
          </a:r>
          <a:endParaRPr lang="bg-BG" sz="2100" kern="1200" dirty="0"/>
        </a:p>
      </dsp:txBody>
      <dsp:txXfrm>
        <a:off x="23988" y="1215830"/>
        <a:ext cx="6226699" cy="443423"/>
      </dsp:txXfrm>
    </dsp:sp>
    <dsp:sp modelId="{D66C5917-4723-4E43-8AAC-FC007D137AD4}">
      <dsp:nvSpPr>
        <dsp:cNvPr id="0" name=""/>
        <dsp:cNvSpPr/>
      </dsp:nvSpPr>
      <dsp:spPr>
        <a:xfrm>
          <a:off x="0" y="174372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HCO</a:t>
          </a:r>
          <a:r>
            <a:rPr lang="en-US" sz="2100" kern="1200" baseline="-25000" dirty="0" smtClean="0"/>
            <a:t>3</a:t>
          </a:r>
          <a:r>
            <a:rPr lang="en-US" sz="2100" kern="1200" dirty="0" smtClean="0"/>
            <a:t>s				20</a:t>
          </a:r>
          <a:r>
            <a:rPr lang="bg-BG" sz="2100" kern="1200" dirty="0" smtClean="0"/>
            <a:t> </a:t>
          </a:r>
          <a:r>
            <a:rPr lang="en-US" sz="2100" kern="1200" dirty="0" smtClean="0"/>
            <a:t>-</a:t>
          </a:r>
          <a:r>
            <a:rPr lang="bg-BG" sz="2100" kern="1200" dirty="0" smtClean="0"/>
            <a:t> </a:t>
          </a:r>
          <a:r>
            <a:rPr lang="en-US" sz="2100" kern="1200" dirty="0" smtClean="0"/>
            <a:t>28 </a:t>
          </a:r>
          <a:r>
            <a:rPr lang="en-US" sz="2100" kern="1200" dirty="0" err="1" smtClean="0"/>
            <a:t>mmol</a:t>
          </a:r>
          <a:r>
            <a:rPr lang="en-US" sz="2100" kern="1200" dirty="0" smtClean="0"/>
            <a:t>/l</a:t>
          </a:r>
          <a:endParaRPr lang="bg-BG" sz="2100" kern="1200" dirty="0"/>
        </a:p>
      </dsp:txBody>
      <dsp:txXfrm>
        <a:off x="23988" y="1767710"/>
        <a:ext cx="6226699" cy="443423"/>
      </dsp:txXfrm>
    </dsp:sp>
    <dsp:sp modelId="{1467C648-E898-4B3E-B04B-112B9EC26981}">
      <dsp:nvSpPr>
        <dsp:cNvPr id="0" name=""/>
        <dsp:cNvSpPr/>
      </dsp:nvSpPr>
      <dsp:spPr>
        <a:xfrm>
          <a:off x="0" y="229560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</a:t>
          </a:r>
          <a:r>
            <a:rPr lang="bg-BG" sz="2100" kern="1200" smtClean="0"/>
            <a:t>Е</a:t>
          </a:r>
          <a:r>
            <a:rPr lang="en-US" sz="2100" kern="1200" smtClean="0"/>
            <a:t>s</a:t>
          </a:r>
          <a:r>
            <a:rPr lang="bg-BG" sz="2100" kern="1200" smtClean="0"/>
            <a:t>	</a:t>
          </a:r>
          <a:r>
            <a:rPr lang="en-US" sz="2100" kern="1200" smtClean="0"/>
            <a:t>			-3 </a:t>
          </a:r>
          <a:r>
            <a:rPr lang="bg-BG" sz="2100" kern="1200" smtClean="0"/>
            <a:t>до</a:t>
          </a:r>
          <a:r>
            <a:rPr lang="en-US" sz="2100" kern="1200" smtClean="0"/>
            <a:t> +2.5 mmol/l</a:t>
          </a:r>
          <a:endParaRPr lang="bg-BG" sz="2100" kern="1200"/>
        </a:p>
      </dsp:txBody>
      <dsp:txXfrm>
        <a:off x="23988" y="2319590"/>
        <a:ext cx="6226699" cy="443423"/>
      </dsp:txXfrm>
    </dsp:sp>
    <dsp:sp modelId="{61BF1645-B2F0-45E2-BBE7-97F3871E69F4}">
      <dsp:nvSpPr>
        <dsp:cNvPr id="0" name=""/>
        <dsp:cNvSpPr/>
      </dsp:nvSpPr>
      <dsp:spPr>
        <a:xfrm>
          <a:off x="0" y="284748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BB				</a:t>
          </a:r>
          <a:r>
            <a:rPr lang="bg-BG" sz="2100" kern="1200" dirty="0" smtClean="0"/>
            <a:t>до </a:t>
          </a:r>
          <a:r>
            <a:rPr lang="en-US" sz="2100" kern="1200" dirty="0" smtClean="0"/>
            <a:t>48 </a:t>
          </a:r>
          <a:r>
            <a:rPr lang="en-US" sz="2100" kern="1200" dirty="0" err="1" smtClean="0"/>
            <a:t>mmol</a:t>
          </a:r>
          <a:r>
            <a:rPr lang="en-US" sz="2100" kern="1200" dirty="0" smtClean="0"/>
            <a:t>/l</a:t>
          </a:r>
          <a:endParaRPr lang="bg-BG" sz="2100" kern="1200" dirty="0"/>
        </a:p>
      </dsp:txBody>
      <dsp:txXfrm>
        <a:off x="23988" y="2871470"/>
        <a:ext cx="6226699" cy="443423"/>
      </dsp:txXfrm>
    </dsp:sp>
    <dsp:sp modelId="{E5CEB509-7629-46C6-8B4D-0CE5EE076A38}">
      <dsp:nvSpPr>
        <dsp:cNvPr id="0" name=""/>
        <dsp:cNvSpPr/>
      </dsp:nvSpPr>
      <dsp:spPr>
        <a:xfrm>
          <a:off x="0" y="339936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AG				10-14</a:t>
          </a:r>
          <a:endParaRPr lang="bg-BG" sz="2100" kern="1200" dirty="0"/>
        </a:p>
      </dsp:txBody>
      <dsp:txXfrm>
        <a:off x="23988" y="3423350"/>
        <a:ext cx="6226699" cy="443423"/>
      </dsp:txXfrm>
    </dsp:sp>
    <dsp:sp modelId="{6653D5C0-C706-41C5-BF53-350696ABDA09}">
      <dsp:nvSpPr>
        <dsp:cNvPr id="0" name=""/>
        <dsp:cNvSpPr/>
      </dsp:nvSpPr>
      <dsp:spPr>
        <a:xfrm>
          <a:off x="0" y="3951242"/>
          <a:ext cx="6274675" cy="491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smtClean="0"/>
            <a:t>Серумен албумин	</a:t>
          </a:r>
          <a:r>
            <a:rPr lang="en-US" sz="2100" kern="1200" smtClean="0"/>
            <a:t>	</a:t>
          </a:r>
          <a:r>
            <a:rPr lang="bg-BG" sz="2100" kern="1200" smtClean="0"/>
            <a:t>40 </a:t>
          </a:r>
          <a:r>
            <a:rPr lang="en-US" sz="2100" kern="1200" smtClean="0"/>
            <a:t>g/l</a:t>
          </a:r>
          <a:endParaRPr lang="bg-BG" sz="2100" kern="1200"/>
        </a:p>
      </dsp:txBody>
      <dsp:txXfrm>
        <a:off x="23988" y="3975230"/>
        <a:ext cx="6226699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08BFD-FB9A-4D69-A7DE-BA9CE4EA098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187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E%D1%82%D0%B2%D0%BE%D1%80%D0%B5%D0%BD%D0%B0_%D1%81%D0%B8%D1%81%D1%82%D0%B5%D0%BC%D0%B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g.wikipedia.org/w/index.php?title=%D0%94%D0%B8%D0%BD%D0%B0%D0%BC%D0%B8%D1%87%D0%BD%D0%BE_%D1%80%D0%B0%D0%B2%D0%BD%D0%BE%D0%B2%D0%B5%D1%81%D0%B8%D0%B5&amp;action=edit&amp;redlink=1" TargetMode="External"/><Relationship Id="rId4" Type="http://schemas.openxmlformats.org/officeDocument/2006/relationships/hyperlink" Target="https://bg.wikipedia.org/wiki/%D0%9E%D1%80%D0%B3%D0%B0%D0%BD%D0%B8%D0%B7%D1%8A%D0%BC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9A6B52-58B1-4A62-8D1B-94A1CEC2550D}" type="slidenum">
              <a:rPr lang="bg-BG" altLang="bg-BG" smtClean="0">
                <a:latin typeface="Times New Roman" pitchFamily="18" charset="0"/>
              </a:rPr>
              <a:pPr/>
              <a:t>1</a:t>
            </a:fld>
            <a:endParaRPr lang="bg-BG" altLang="bg-BG" dirty="0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20EC790-48C2-4AE5-852C-6E2CC93255BD}" type="slidenum">
              <a:rPr lang="bg-BG" altLang="bg-BG" smtClean="0">
                <a:latin typeface="Times New Roman" pitchFamily="18" charset="0"/>
              </a:rPr>
              <a:pPr/>
              <a:t>10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Течностите в организма са разпределени в различни компартименти, които се разделени обикновено от биологични мембрани. При възрастния човек повече са вътреклетъчните течности. Трансцелуларните са секретите и тези, които се откриват в определени кухини като перитонеалната, ставните, перикардиалната.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A3ABFC-B135-4DFF-B479-D7EDB3204EE1}" type="slidenum">
              <a:rPr lang="bg-BG" altLang="bg-BG" smtClean="0">
                <a:latin typeface="Times New Roman" pitchFamily="18" charset="0"/>
              </a:rPr>
              <a:pPr/>
              <a:t>11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757F58-DA06-481E-A170-2E48427D6070}" type="slidenum">
              <a:rPr lang="bg-BG" altLang="bg-BG" smtClean="0">
                <a:latin typeface="Times New Roman" pitchFamily="18" charset="0"/>
              </a:rPr>
              <a:pPr/>
              <a:t>12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Водният баланс при здравия организъм винаги е нулев – количеството на приетите течности е равно на това на отделените.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AEE704-1AD9-426C-B55D-4FB402DD0F3D}" type="slidenum">
              <a:rPr lang="bg-BG" altLang="bg-BG" smtClean="0">
                <a:latin typeface="Times New Roman" pitchFamily="18" charset="0"/>
              </a:rPr>
              <a:pPr/>
              <a:t>13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bg-BG" dirty="0" smtClean="0"/>
          </a:p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28F634-32DA-40D1-AAC9-C6AF8BD556AE}" type="slidenum">
              <a:rPr lang="bg-BG" altLang="bg-BG" smtClean="0">
                <a:latin typeface="Times New Roman" pitchFamily="18" charset="0"/>
              </a:rPr>
              <a:pPr/>
              <a:t>14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Течности в организма могат да се получават и от окислението на хранителните вещества. Виждаме, че ефектът не е еднакъв. При камилите например  възможността за получаване на ендогенни течности е на базата</a:t>
            </a:r>
            <a:r>
              <a:rPr lang="ru-RU" altLang="bg-BG" baseline="0" dirty="0" smtClean="0"/>
              <a:t> на метаболизиране на мастите от техните гърбици.</a:t>
            </a:r>
            <a:endParaRPr lang="bg-BG" altLang="bg-BG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3B7C45-4B49-4D66-AC2F-E653A95E14D3}" type="slidenum">
              <a:rPr lang="bg-BG" altLang="bg-BG" smtClean="0">
                <a:latin typeface="Times New Roman" pitchFamily="18" charset="0"/>
              </a:rPr>
              <a:pPr/>
              <a:t>15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При някои заболявания и състояния може да настъпи и допълнителна загуба на течности. Хипертермия – основен симптом при много от заболяванията, дишането и изпотяването определят т.н. “невидими загуби”.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5A19C4-0BA6-49D6-9408-231E9ECE6B0C}" type="slidenum">
              <a:rPr lang="bg-BG" altLang="bg-BG" smtClean="0">
                <a:latin typeface="Times New Roman" pitchFamily="18" charset="0"/>
              </a:rPr>
              <a:pPr/>
              <a:t>16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Нуждите от течности се определят от метаболизма на човека. Изгарянето на 1 kcal изисква най-малко 1 ml течност. При възрастния човек основният метаболизъм (BMR) е около 30-45 kcal/kg.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574B7C-9D19-4DCA-B9F6-BAC1BD6AA2B8}" type="slidenum">
              <a:rPr lang="bg-BG" altLang="bg-BG" smtClean="0">
                <a:latin typeface="Times New Roman" pitchFamily="18" charset="0"/>
              </a:rPr>
              <a:pPr/>
              <a:t>17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A73B82-FDCE-4E5C-AFF5-8F99FAC9E034}" type="slidenum">
              <a:rPr lang="bg-BG" altLang="bg-BG" smtClean="0">
                <a:latin typeface="Times New Roman" pitchFamily="18" charset="0"/>
              </a:rPr>
              <a:pPr/>
              <a:t>18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FA5659-420B-4723-B31B-8377A8FD5BEF}" type="slidenum">
              <a:rPr lang="bg-BG" altLang="bg-BG" smtClean="0">
                <a:latin typeface="Times New Roman" pitchFamily="18" charset="0"/>
              </a:rPr>
              <a:pPr/>
              <a:t>19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Нарушенията са в посока увеличение на общото количество течности (хиперволемия) и намаление – хиповолемия. Могат да бъдат абсолютна или относителна в зависимост от това дали липсва определено количество течности или те са пренасочени в някое друго пространство (извънсъдово).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50B826-35CA-4C6C-8895-A421AC21A003}" type="slidenum">
              <a:rPr lang="bg-BG" altLang="bg-BG" smtClean="0">
                <a:latin typeface="Times New Roman" pitchFamily="18" charset="0"/>
              </a:rPr>
              <a:pPr/>
              <a:t>2</a:t>
            </a:fld>
            <a:endParaRPr lang="bg-BG" altLang="bg-BG" dirty="0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b="1" noProof="0" dirty="0" err="1" smtClean="0"/>
              <a:t>Хомеостазата</a:t>
            </a:r>
            <a:r>
              <a:rPr lang="bg-BG" noProof="0" dirty="0" smtClean="0"/>
              <a:t> (или </a:t>
            </a:r>
            <a:r>
              <a:rPr lang="bg-BG" b="1" noProof="0" dirty="0" err="1" smtClean="0"/>
              <a:t>хомеостазис</a:t>
            </a:r>
            <a:r>
              <a:rPr lang="bg-BG" noProof="0" dirty="0" smtClean="0"/>
              <a:t>, от гръцки: </a:t>
            </a:r>
            <a:r>
              <a:rPr lang="bg-BG" noProof="0" dirty="0" err="1" smtClean="0"/>
              <a:t>ὅμοιος</a:t>
            </a:r>
            <a:r>
              <a:rPr lang="bg-BG" noProof="0" dirty="0" smtClean="0"/>
              <a:t>, "</a:t>
            </a:r>
            <a:r>
              <a:rPr lang="bg-BG" noProof="0" dirty="0" err="1" smtClean="0"/>
              <a:t>hómoios</a:t>
            </a:r>
            <a:r>
              <a:rPr lang="bg-BG" noProof="0" dirty="0" smtClean="0"/>
              <a:t>", "еднакъв, подобен, съвпадащ" и „</a:t>
            </a:r>
            <a:r>
              <a:rPr lang="bg-BG" noProof="0" dirty="0" err="1" smtClean="0"/>
              <a:t>стасис</a:t>
            </a:r>
            <a:r>
              <a:rPr lang="bg-BG" noProof="0" dirty="0" smtClean="0"/>
              <a:t>“, стоя, състояние) е свойство на една </a:t>
            </a:r>
            <a:r>
              <a:rPr lang="bg-BG" noProof="0" dirty="0" smtClean="0">
                <a:hlinkClick r:id="rId3" tooltip="Отворена система"/>
              </a:rPr>
              <a:t>отворена система</a:t>
            </a:r>
            <a:r>
              <a:rPr lang="bg-BG" noProof="0" dirty="0" smtClean="0"/>
              <a:t>, особено на живите </a:t>
            </a:r>
            <a:r>
              <a:rPr lang="bg-BG" noProof="0" dirty="0" smtClean="0">
                <a:hlinkClick r:id="rId4" tooltip="Организъм"/>
              </a:rPr>
              <a:t>организми</a:t>
            </a:r>
            <a:r>
              <a:rPr lang="bg-BG" noProof="0" dirty="0" smtClean="0"/>
              <a:t>, да регулира вътрешната си среда така, че да поддържа стабилно, постоянно състояние чрез многобройни корекции на </a:t>
            </a:r>
            <a:r>
              <a:rPr lang="bg-BG" noProof="0" dirty="0" smtClean="0">
                <a:hlinkClick r:id="rId5" tooltip="Динамично равновесие (страницата не съществува)"/>
              </a:rPr>
              <a:t>динамичното равновесие</a:t>
            </a:r>
            <a:r>
              <a:rPr lang="bg-BG" noProof="0" dirty="0" smtClean="0"/>
              <a:t>, управлявани от взаимосвързани регулаторни механизми.</a:t>
            </a:r>
            <a:r>
              <a:rPr lang="bg-BG" altLang="bg-BG" noProof="0" dirty="0" smtClean="0">
                <a:latin typeface="Times New Roman" pitchFamily="28" charset="0"/>
              </a:rPr>
              <a:t>Поддържането на </a:t>
            </a:r>
            <a:r>
              <a:rPr lang="bg-BG" altLang="bg-BG" noProof="0" dirty="0" err="1" smtClean="0">
                <a:latin typeface="Times New Roman" pitchFamily="28" charset="0"/>
              </a:rPr>
              <a:t>хомеостазата</a:t>
            </a:r>
            <a:r>
              <a:rPr lang="bg-BG" altLang="bg-BG" noProof="0" dirty="0" smtClean="0">
                <a:latin typeface="Times New Roman" pitchFamily="28" charset="0"/>
              </a:rPr>
              <a:t> е неотменимо качество на всеки организъм. Невъзможността за нейното поддържане води до тежки нарушения и смърт на всяко живо същество.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EC3729-6EB9-40CD-B17C-EF2B3EEF7F07}" type="slidenum">
              <a:rPr lang="bg-BG" altLang="bg-BG" smtClean="0">
                <a:latin typeface="Times New Roman" pitchFamily="18" charset="0"/>
              </a:rPr>
              <a:pPr/>
              <a:t>20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Поддържането на изойония е в тясна връзка с изоволемията. Концентрацията на йоните в човешкото тяло се определя от взаимоотношенията течности/йони.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63990A-E4B8-403C-B8B5-7D9CF80D461F}" type="slidenum">
              <a:rPr lang="bg-BG" altLang="bg-BG" smtClean="0">
                <a:latin typeface="Times New Roman" pitchFamily="18" charset="0"/>
              </a:rPr>
              <a:pPr/>
              <a:t>21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Натрият се явява основен извънклетъчен йон и катион. Неговата концентрация определя в огромна степен и осмоларитета на течностите.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E20D09-CF81-4A32-A3F2-3E87C6B99AE2}" type="slidenum">
              <a:rPr lang="bg-BG" smtClean="0">
                <a:latin typeface="Times New Roman" pitchFamily="18" charset="0"/>
              </a:rPr>
              <a:pPr/>
              <a:t>22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FA3C2F-D733-4F09-8226-E536066F0D9E}" type="slidenum">
              <a:rPr lang="bg-BG" smtClean="0">
                <a:latin typeface="Times New Roman" pitchFamily="18" charset="0"/>
              </a:rPr>
              <a:pPr/>
              <a:t>24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FA3C2F-D733-4F09-8226-E536066F0D9E}" type="slidenum">
              <a:rPr lang="bg-BG" smtClean="0">
                <a:latin typeface="Times New Roman" pitchFamily="18" charset="0"/>
              </a:rPr>
              <a:pPr/>
              <a:t>25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8A7917-5172-414D-95F3-E2686DD5F22B}" type="slidenum">
              <a:rPr lang="bg-BG" smtClean="0">
                <a:latin typeface="Times New Roman" pitchFamily="18" charset="0"/>
              </a:rPr>
              <a:pPr/>
              <a:t>26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44D043-C43B-4527-9823-ADE7AEFA7579}" type="slidenum">
              <a:rPr lang="bg-BG" smtClean="0">
                <a:latin typeface="Times New Roman" pitchFamily="18" charset="0"/>
              </a:rPr>
              <a:pPr/>
              <a:t>27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C0180-31B7-47E4-8849-3A9A410AD5F9}" type="slidenum">
              <a:rPr lang="bg-BG" smtClean="0">
                <a:latin typeface="Times New Roman" pitchFamily="18" charset="0"/>
              </a:rPr>
              <a:pPr/>
              <a:t>28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E20D09-CF81-4A32-A3F2-3E87C6B99AE2}" type="slidenum">
              <a:rPr lang="bg-BG" smtClean="0">
                <a:latin typeface="Times New Roman" pitchFamily="18" charset="0"/>
              </a:rPr>
              <a:pPr/>
              <a:t>29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E20D09-CF81-4A32-A3F2-3E87C6B99AE2}" type="slidenum">
              <a:rPr lang="bg-BG" smtClean="0">
                <a:latin typeface="Times New Roman" pitchFamily="18" charset="0"/>
              </a:rPr>
              <a:pPr/>
              <a:t>30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692136-A374-4E46-8853-36EC03DE451D}" type="slidenum">
              <a:rPr lang="bg-BG" altLang="bg-BG" smtClean="0">
                <a:latin typeface="Times New Roman" pitchFamily="18" charset="0"/>
              </a:rPr>
              <a:pPr/>
              <a:t>3</a:t>
            </a:fld>
            <a:endParaRPr lang="bg-BG" altLang="bg-BG" dirty="0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noProof="0" dirty="0" smtClean="0"/>
              <a:t>В своето развитие като живо същество, човешкият организъм се е изграждал и съществувал при определени условия на външната среда.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E20D09-CF81-4A32-A3F2-3E87C6B99AE2}" type="slidenum">
              <a:rPr lang="bg-BG" smtClean="0">
                <a:latin typeface="Times New Roman" pitchFamily="18" charset="0"/>
              </a:rPr>
              <a:pPr/>
              <a:t>31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2F8085-CB7D-4A72-8244-8CEA31908ECA}" type="slidenum">
              <a:rPr lang="bg-BG" smtClean="0">
                <a:latin typeface="Times New Roman" pitchFamily="18" charset="0"/>
              </a:rPr>
              <a:pPr/>
              <a:t>32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EEA73A-A7C9-49CC-A6B6-170A3427F3EE}" type="slidenum">
              <a:rPr lang="bg-BG" smtClean="0">
                <a:latin typeface="Times New Roman" pitchFamily="18" charset="0"/>
              </a:rPr>
              <a:pPr/>
              <a:t>33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EEA73A-A7C9-49CC-A6B6-170A3427F3EE}" type="slidenum">
              <a:rPr lang="bg-BG" smtClean="0">
                <a:latin typeface="Times New Roman" pitchFamily="18" charset="0"/>
              </a:rPr>
              <a:pPr/>
              <a:t>34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0A7E4B-8413-4563-94FF-13B0F185EEDF}" type="slidenum">
              <a:rPr lang="bg-BG" smtClean="0">
                <a:latin typeface="Times New Roman" pitchFamily="18" charset="0"/>
              </a:rPr>
              <a:pPr/>
              <a:t>35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B7B4E1-FBE5-4CED-B04F-B8081C3014AF}" type="slidenum">
              <a:rPr lang="bg-BG" smtClean="0">
                <a:latin typeface="Times New Roman" pitchFamily="18" charset="0"/>
              </a:rPr>
              <a:pPr/>
              <a:t>36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A79BEF-DE72-485C-8620-CFD59614BF34}" type="slidenum">
              <a:rPr lang="bg-BG" smtClean="0">
                <a:latin typeface="Times New Roman" pitchFamily="18" charset="0"/>
              </a:rPr>
              <a:pPr/>
              <a:t>37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C71D8E-9F3B-450F-8931-9A1BEBE133E2}" type="slidenum">
              <a:rPr lang="bg-BG" smtClean="0">
                <a:latin typeface="Times New Roman" pitchFamily="18" charset="0"/>
              </a:rPr>
              <a:pPr/>
              <a:t>38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4B532C-B5D7-4142-984C-376AD2E330CE}" type="slidenum">
              <a:rPr lang="bg-BG" smtClean="0">
                <a:latin typeface="Times New Roman" pitchFamily="18" charset="0"/>
              </a:rPr>
              <a:pPr/>
              <a:t>39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9155B6-CC7E-4774-A077-888FD4D2FD84}" type="slidenum">
              <a:rPr lang="bg-BG" smtClean="0">
                <a:latin typeface="Times New Roman" pitchFamily="18" charset="0"/>
              </a:rPr>
              <a:pPr/>
              <a:t>40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692136-A374-4E46-8853-36EC03DE451D}" type="slidenum">
              <a:rPr lang="bg-BG" altLang="bg-BG" smtClean="0">
                <a:latin typeface="Times New Roman" pitchFamily="18" charset="0"/>
              </a:rPr>
              <a:pPr/>
              <a:t>4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noProof="0" dirty="0" smtClean="0"/>
              <a:t>Вътрешната среда на организма е в непрекъснат пряк контакт и зависимост от съществуващата външна среда.</a:t>
            </a:r>
            <a:endParaRPr lang="ru-RU" altLang="bg-BG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869BF1-67B9-4ECF-8840-3B14B1B915AC}" type="slidenum">
              <a:rPr lang="bg-BG" smtClean="0">
                <a:latin typeface="Times New Roman" pitchFamily="18" charset="0"/>
              </a:rPr>
              <a:pPr/>
              <a:t>41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FD04E6-ABA7-45C8-8CC7-2ACCB00EA9F9}" type="slidenum">
              <a:rPr lang="bg-BG" smtClean="0">
                <a:latin typeface="Times New Roman" pitchFamily="18" charset="0"/>
              </a:rPr>
              <a:pPr/>
              <a:t>42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FD04E6-ABA7-45C8-8CC7-2ACCB00EA9F9}" type="slidenum">
              <a:rPr lang="bg-BG" smtClean="0">
                <a:latin typeface="Times New Roman" pitchFamily="18" charset="0"/>
              </a:rPr>
              <a:pPr/>
              <a:t>43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824210-2F4F-4592-BF18-32BC0C17C31A}" type="slidenum">
              <a:rPr lang="bg-BG" smtClean="0">
                <a:latin typeface="Times New Roman" pitchFamily="18" charset="0"/>
              </a:rPr>
              <a:pPr/>
              <a:t>44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B302F1-B03D-45BD-8F70-3EC794FE4943}" type="slidenum">
              <a:rPr lang="bg-BG" smtClean="0">
                <a:latin typeface="Times New Roman" pitchFamily="18" charset="0"/>
              </a:rPr>
              <a:pPr/>
              <a:t>45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C8F239-B3CF-4EB5-8DF0-112AB9FEB61A}" type="slidenum">
              <a:rPr lang="bg-BG" smtClean="0">
                <a:latin typeface="Times New Roman" pitchFamily="18" charset="0"/>
              </a:rPr>
              <a:pPr/>
              <a:t>46</a:t>
            </a:fld>
            <a:endParaRPr lang="bg-BG" smtClean="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3B7CC4-BE31-4507-AE5C-4174FC8984CB}" type="slidenum">
              <a:rPr lang="bg-BG" altLang="bg-BG" smtClean="0">
                <a:latin typeface="Times New Roman" pitchFamily="18" charset="0"/>
              </a:rPr>
              <a:pPr/>
              <a:t>47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BCB46F-C5C2-43E0-8DDB-5D321B8CAD81}" type="slidenum">
              <a:rPr lang="bg-BG" altLang="bg-BG" smtClean="0">
                <a:latin typeface="Times New Roman" pitchFamily="18" charset="0"/>
              </a:rPr>
              <a:pPr/>
              <a:t>48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323415-4FFC-46A6-89B9-B525ABAE05BC}" type="slidenum">
              <a:rPr lang="bg-BG" altLang="bg-BG" smtClean="0">
                <a:latin typeface="Times New Roman" pitchFamily="18" charset="0"/>
              </a:rPr>
              <a:pPr/>
              <a:t>49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94111F-EB01-482B-BA32-96B7DE59845E}" type="slidenum">
              <a:rPr lang="bg-BG" altLang="bg-BG" smtClean="0">
                <a:latin typeface="Times New Roman" pitchFamily="18" charset="0"/>
              </a:rPr>
              <a:pPr/>
              <a:t>50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379CB4-7D42-4A01-976A-01366B52A211}" type="slidenum">
              <a:rPr lang="bg-BG" altLang="bg-BG" smtClean="0">
                <a:latin typeface="Times New Roman" pitchFamily="18" charset="0"/>
              </a:rPr>
              <a:pPr/>
              <a:t>5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bg-BG" dirty="0" smtClean="0"/>
              <a:t>Пръв френският физиолог Claude Bernard говори за “вътрешна среда” на организма. Walter Cannon определя съвременните насоки в проследяването на хомеостазата.</a:t>
            </a:r>
            <a:endParaRPr lang="bg-BG" altLang="bg-BG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543F14-0621-4C17-B388-B2E3CF601D4C}" type="slidenum">
              <a:rPr lang="bg-BG" altLang="bg-BG" smtClean="0">
                <a:latin typeface="Times New Roman" pitchFamily="18" charset="0"/>
              </a:rPr>
              <a:pPr/>
              <a:t>51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689F90-B1FF-4AC7-8D72-DEE00BDA3848}" type="slidenum">
              <a:rPr lang="bg-BG" altLang="bg-BG" smtClean="0">
                <a:latin typeface="Times New Roman" pitchFamily="18" charset="0"/>
              </a:rPr>
              <a:pPr/>
              <a:t>52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871531-5849-4079-8170-C797FF5630B7}" type="slidenum">
              <a:rPr lang="bg-BG" altLang="bg-BG" smtClean="0">
                <a:latin typeface="Times New Roman" pitchFamily="18" charset="0"/>
              </a:rPr>
              <a:pPr/>
              <a:t>53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50278B-A6A1-47D0-A47D-71C67248A384}" type="slidenum">
              <a:rPr lang="bg-BG" altLang="bg-BG" smtClean="0">
                <a:latin typeface="Times New Roman" pitchFamily="18" charset="0"/>
              </a:rPr>
              <a:pPr/>
              <a:t>54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658FB1-FDB4-4241-BDA7-7F36D0AC10B7}" type="slidenum">
              <a:rPr lang="bg-BG" altLang="bg-BG" smtClean="0">
                <a:latin typeface="Times New Roman" pitchFamily="18" charset="0"/>
              </a:rPr>
              <a:pPr/>
              <a:t>55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C33830-933F-4BE3-B11E-7A0651F0ACB4}" type="slidenum">
              <a:rPr lang="bg-BG" altLang="bg-BG" smtClean="0">
                <a:latin typeface="Times New Roman" pitchFamily="18" charset="0"/>
              </a:rPr>
              <a:pPr/>
              <a:t>56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727B9-02EC-4917-B2E9-22EC742744A2}" type="slidenum">
              <a:rPr lang="bg-BG" altLang="bg-BG" smtClean="0">
                <a:latin typeface="Times New Roman" pitchFamily="18" charset="0"/>
              </a:rPr>
              <a:pPr/>
              <a:t>57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A23411-1550-43C2-BF72-9B42FF692FB9}" type="slidenum">
              <a:rPr lang="bg-BG" altLang="bg-BG" smtClean="0">
                <a:latin typeface="Times New Roman" pitchFamily="18" charset="0"/>
              </a:rPr>
              <a:pPr/>
              <a:t>58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B08A36-9142-4EDD-AB02-9F6D12951CEF}" type="slidenum">
              <a:rPr lang="bg-BG" altLang="bg-BG" smtClean="0">
                <a:latin typeface="Times New Roman" pitchFamily="18" charset="0"/>
              </a:rPr>
              <a:pPr/>
              <a:t>59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93E674-65B6-4021-8028-B4A1F10DE482}" type="slidenum">
              <a:rPr lang="bg-BG" altLang="bg-BG" smtClean="0">
                <a:latin typeface="Times New Roman" pitchFamily="18" charset="0"/>
              </a:rPr>
              <a:pPr/>
              <a:t>60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E0645D-EFDA-4536-B65E-B24AC0FAF9DE}" type="slidenum">
              <a:rPr lang="bg-BG" altLang="bg-BG" smtClean="0">
                <a:latin typeface="Times New Roman" pitchFamily="18" charset="0"/>
              </a:rPr>
              <a:pPr/>
              <a:t>6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Представени са основните компоненти на вътрешната среда. Отделните части съществуват само в тясна взаимовръзка помежду си.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FEFF04-6D96-474F-B3DB-2A9A3CA8FA75}" type="slidenum">
              <a:rPr lang="bg-BG" altLang="bg-BG" smtClean="0">
                <a:latin typeface="Times New Roman" pitchFamily="18" charset="0"/>
              </a:rPr>
              <a:pPr/>
              <a:t>61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5A7685-88DA-4BA9-B048-6C50108E377F}" type="slidenum">
              <a:rPr lang="bg-BG" altLang="bg-BG" smtClean="0">
                <a:latin typeface="Times New Roman" pitchFamily="18" charset="0"/>
              </a:rPr>
              <a:pPr/>
              <a:t>64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A6A4EB-76A5-4AD5-803E-068041FC1619}" type="slidenum">
              <a:rPr lang="bg-BG" altLang="bg-BG" smtClean="0">
                <a:latin typeface="Times New Roman" pitchFamily="18" charset="0"/>
              </a:rPr>
              <a:pPr/>
              <a:t>65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2BD8AB-931E-4745-85A3-F423120B5AF0}" type="slidenum">
              <a:rPr lang="bg-BG" altLang="bg-BG" smtClean="0">
                <a:latin typeface="Times New Roman" pitchFamily="18" charset="0"/>
              </a:rPr>
              <a:pPr/>
              <a:t>66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60B330-D2C6-4506-808E-05B51030D70F}" type="slidenum">
              <a:rPr lang="bg-BG" altLang="bg-BG" smtClean="0">
                <a:latin typeface="Times New Roman" pitchFamily="18" charset="0"/>
              </a:rPr>
              <a:pPr/>
              <a:t>67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AB7124-83E8-4F3C-AE46-5341871649D6}" type="slidenum">
              <a:rPr lang="bg-BG" altLang="bg-BG" smtClean="0">
                <a:latin typeface="Times New Roman" pitchFamily="18" charset="0"/>
              </a:rPr>
              <a:pPr/>
              <a:t>68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02C8AC-1ED1-469B-926D-B08D2FFA5E2D}" type="slidenum">
              <a:rPr lang="bg-BG" altLang="bg-BG" smtClean="0">
                <a:latin typeface="Times New Roman" pitchFamily="18" charset="0"/>
              </a:rPr>
              <a:pPr/>
              <a:t>69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 smtClean="0"/>
              <a:t>Всяка промяна на рН с 0.1 е резултат на промяна  на </a:t>
            </a:r>
            <a:r>
              <a:rPr lang="en-US" altLang="bg-BG" smtClean="0">
                <a:solidFill>
                  <a:srgbClr val="000000"/>
                </a:solidFill>
              </a:rPr>
              <a:t>PaCO</a:t>
            </a:r>
            <a:r>
              <a:rPr lang="en-US" altLang="bg-BG" baseline="-25000" smtClean="0">
                <a:solidFill>
                  <a:srgbClr val="000000"/>
                </a:solidFill>
              </a:rPr>
              <a:t>2</a:t>
            </a:r>
            <a:r>
              <a:rPr lang="bg-BG" altLang="bg-BG" baseline="-25000" smtClean="0">
                <a:solidFill>
                  <a:srgbClr val="000000"/>
                </a:solidFill>
              </a:rPr>
              <a:t> </a:t>
            </a:r>
            <a:r>
              <a:rPr lang="bg-BG" altLang="bg-BG" smtClean="0">
                <a:solidFill>
                  <a:srgbClr val="000000"/>
                </a:solidFill>
              </a:rPr>
              <a:t>12 </a:t>
            </a:r>
            <a:r>
              <a:rPr lang="en-US" altLang="bg-BG" smtClean="0">
                <a:solidFill>
                  <a:srgbClr val="000000"/>
                </a:solidFill>
              </a:rPr>
              <a:t>mmHg</a:t>
            </a:r>
            <a:r>
              <a:rPr lang="bg-BG" altLang="bg-BG" smtClean="0">
                <a:solidFill>
                  <a:srgbClr val="000000"/>
                </a:solidFill>
              </a:rPr>
              <a:t> или ВЕ с 6 </a:t>
            </a:r>
            <a:r>
              <a:rPr lang="en-US" altLang="bg-BG" smtClean="0">
                <a:solidFill>
                  <a:srgbClr val="000000"/>
                </a:solidFill>
              </a:rPr>
              <a:t>mmol/l.</a:t>
            </a:r>
            <a:endParaRPr lang="bg-BG" altLang="bg-BG" smtClean="0">
              <a:solidFill>
                <a:srgbClr val="000000"/>
              </a:solidFill>
            </a:endParaRPr>
          </a:p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CFF7B81-E49D-46DA-9C53-5B19C7AC72E4}" type="slidenum">
              <a:rPr lang="bg-BG" altLang="bg-BG" sz="1200">
                <a:latin typeface="Times New Roman" pitchFamily="18" charset="0"/>
              </a:rPr>
              <a:pPr algn="r"/>
              <a:t>70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64C7D037-D4A3-45A0-BF3C-9931B3B0A968}" type="slidenum">
              <a:rPr lang="bg-BG" altLang="bg-BG" sz="1200">
                <a:latin typeface="Times New Roman" pitchFamily="18" charset="0"/>
              </a:rPr>
              <a:pPr algn="r"/>
              <a:t>71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CBEFE37F-E7EE-4D49-9270-6C595F589CDE}" type="slidenum">
              <a:rPr lang="bg-BG" altLang="bg-BG" sz="1200">
                <a:latin typeface="Times New Roman" pitchFamily="18" charset="0"/>
              </a:rPr>
              <a:pPr algn="r"/>
              <a:t>72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4B5209-7AF1-42B5-A8EE-2546111DB25E}" type="slidenum">
              <a:rPr lang="bg-BG" altLang="bg-BG" smtClean="0">
                <a:latin typeface="Times New Roman" pitchFamily="18" charset="0"/>
              </a:rPr>
              <a:pPr/>
              <a:t>7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bg-BG" dirty="0" smtClean="0"/>
              <a:t>Съставът на човешкото тяло се различава от този на растенията и останалите животни. Преобладаваща част се явяват мастите.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76922A-65B4-4D2A-A16D-4BA4839E7926}" type="slidenum">
              <a:rPr lang="bg-BG" altLang="bg-BG" smtClean="0">
                <a:latin typeface="Times New Roman" pitchFamily="18" charset="0"/>
              </a:rPr>
              <a:pPr/>
              <a:t>73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9430C83C-C503-4906-859C-A87CCB3EF671}" type="slidenum">
              <a:rPr lang="bg-BG" altLang="bg-BG" sz="1200">
                <a:latin typeface="Times New Roman" pitchFamily="18" charset="0"/>
              </a:rPr>
              <a:pPr algn="r"/>
              <a:t>74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2F55035-FB8F-46A3-A68E-F37C2A9E1450}" type="slidenum">
              <a:rPr lang="bg-BG" altLang="bg-BG" sz="1200">
                <a:latin typeface="Times New Roman" pitchFamily="18" charset="0"/>
              </a:rPr>
              <a:pPr algn="r"/>
              <a:t>75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2F55035-FB8F-46A3-A68E-F37C2A9E1450}" type="slidenum">
              <a:rPr lang="bg-BG" altLang="bg-BG" sz="1200">
                <a:latin typeface="Times New Roman" pitchFamily="18" charset="0"/>
              </a:rPr>
              <a:pPr algn="r"/>
              <a:t>76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7487358F-C0AF-44F4-ADCF-DC7CB4F10401}" type="slidenum">
              <a:rPr lang="bg-BG" altLang="bg-BG" sz="1200">
                <a:latin typeface="Times New Roman" pitchFamily="18" charset="0"/>
              </a:rPr>
              <a:pPr algn="r"/>
              <a:t>77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При метаболитната ацидоза без нарушения в анионния прозорец да се изследват анионите в урината</a:t>
            </a:r>
          </a:p>
          <a:p>
            <a:r>
              <a:rPr lang="en-US" altLang="bg-BG" b="1" smtClean="0"/>
              <a:t>AGu = Nau + Ku – Clu</a:t>
            </a:r>
          </a:p>
          <a:p>
            <a:r>
              <a:rPr lang="en-US" altLang="bg-BG" smtClean="0"/>
              <a:t>AGu – </a:t>
            </a:r>
            <a:r>
              <a:rPr lang="bg-BG" altLang="bg-BG" smtClean="0"/>
              <a:t>анионен прозорец в урината;</a:t>
            </a:r>
            <a:endParaRPr lang="en-US" altLang="bg-BG" smtClean="0"/>
          </a:p>
          <a:p>
            <a:r>
              <a:rPr lang="en-US" altLang="bg-BG" smtClean="0"/>
              <a:t>Nau</a:t>
            </a:r>
            <a:r>
              <a:rPr lang="bg-BG" altLang="bg-BG" smtClean="0"/>
              <a:t> – натрий в урината;</a:t>
            </a:r>
            <a:endParaRPr lang="en-US" altLang="bg-BG" smtClean="0"/>
          </a:p>
          <a:p>
            <a:r>
              <a:rPr lang="en-US" altLang="bg-BG" smtClean="0"/>
              <a:t>Ku</a:t>
            </a:r>
            <a:r>
              <a:rPr lang="bg-BG" altLang="bg-BG" smtClean="0"/>
              <a:t> – калий в урината;</a:t>
            </a:r>
            <a:endParaRPr lang="en-US" altLang="bg-BG" smtClean="0"/>
          </a:p>
          <a:p>
            <a:r>
              <a:rPr lang="en-US" altLang="bg-BG" smtClean="0"/>
              <a:t>Clu</a:t>
            </a:r>
            <a:r>
              <a:rPr lang="bg-BG" altLang="bg-BG" smtClean="0"/>
              <a:t> – хлор в урината.</a:t>
            </a:r>
            <a:endParaRPr lang="en-US" altLang="bg-BG" smtClean="0"/>
          </a:p>
          <a:p>
            <a:r>
              <a:rPr lang="bg-BG" altLang="bg-BG" smtClean="0"/>
              <a:t>Ако </a:t>
            </a:r>
            <a:r>
              <a:rPr lang="en-US" altLang="bg-BG" smtClean="0"/>
              <a:t>AGu&gt;0 – </a:t>
            </a:r>
            <a:r>
              <a:rPr lang="bg-BG" altLang="bg-BG" smtClean="0"/>
              <a:t>налице е бъбречен проблем</a:t>
            </a:r>
            <a:endParaRPr lang="en-US" altLang="bg-BG" smtClean="0"/>
          </a:p>
          <a:p>
            <a:r>
              <a:rPr lang="bg-BG" altLang="bg-BG" smtClean="0"/>
              <a:t>Ако </a:t>
            </a:r>
            <a:r>
              <a:rPr lang="en-US" altLang="bg-BG" smtClean="0"/>
              <a:t>AGu&lt;0 – </a:t>
            </a:r>
            <a:r>
              <a:rPr lang="bg-BG" altLang="bg-BG" smtClean="0"/>
              <a:t>проблемът не е бъбречен, а нарушенията са най-вече от страна на ГИТракт.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1A4DA73A-C094-4B0D-8504-016A382EF7FB}" type="slidenum">
              <a:rPr lang="bg-BG" altLang="bg-BG" sz="1200">
                <a:latin typeface="Times New Roman" pitchFamily="18" charset="0"/>
              </a:rPr>
              <a:pPr algn="r"/>
              <a:t>78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C67A36BD-3D73-4A4B-BDFB-15AE0137E04C}" type="slidenum">
              <a:rPr lang="bg-BG" altLang="bg-BG" sz="1200">
                <a:latin typeface="Times New Roman" pitchFamily="18" charset="0"/>
              </a:rPr>
              <a:pPr algn="r"/>
              <a:t>79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bg-BG" smtClean="0"/>
              <a:t> </a:t>
            </a:r>
            <a:r>
              <a:rPr lang="bg-BG" altLang="bg-BG" smtClean="0"/>
              <a:t>Задължително е да се проследи </a:t>
            </a:r>
            <a:r>
              <a:rPr lang="en-US" altLang="bg-BG" smtClean="0"/>
              <a:t>Clu.</a:t>
            </a:r>
          </a:p>
          <a:p>
            <a:r>
              <a:rPr lang="bg-BG" altLang="bg-BG" smtClean="0"/>
              <a:t>Ако </a:t>
            </a:r>
            <a:r>
              <a:rPr lang="en-US" altLang="bg-BG" smtClean="0"/>
              <a:t>Clu&lt;10</a:t>
            </a:r>
            <a:r>
              <a:rPr lang="bg-BG" altLang="bg-BG" smtClean="0"/>
              <a:t> – уместно е приложение на </a:t>
            </a:r>
            <a:r>
              <a:rPr lang="en-US" altLang="bg-BG" smtClean="0"/>
              <a:t>NaCl 0.9% </a:t>
            </a:r>
            <a:r>
              <a:rPr lang="bg-BG" altLang="bg-BG" smtClean="0"/>
              <a:t>като инфузионно лечение.</a:t>
            </a:r>
          </a:p>
          <a:p>
            <a:r>
              <a:rPr lang="bg-BG" altLang="bg-BG" smtClean="0"/>
              <a:t>Ако </a:t>
            </a:r>
            <a:r>
              <a:rPr lang="en-US" altLang="bg-BG" smtClean="0"/>
              <a:t>Clu</a:t>
            </a:r>
            <a:r>
              <a:rPr lang="bg-BG" altLang="bg-BG" smtClean="0"/>
              <a:t>&gt;</a:t>
            </a:r>
            <a:r>
              <a:rPr lang="en-US" altLang="bg-BG" smtClean="0"/>
              <a:t>10</a:t>
            </a:r>
            <a:r>
              <a:rPr lang="bg-BG" altLang="bg-BG" smtClean="0"/>
              <a:t> – резистентност към приложението на </a:t>
            </a:r>
            <a:r>
              <a:rPr lang="en-US" altLang="bg-BG" smtClean="0"/>
              <a:t>NaCl 0.9% </a:t>
            </a:r>
            <a:r>
              <a:rPr lang="bg-BG" altLang="bg-BG" smtClean="0"/>
              <a:t>като инфузионно лечение.</a:t>
            </a:r>
          </a:p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F26D42F8-4939-4EEF-8AE9-E10DA9ED03C6}" type="slidenum">
              <a:rPr lang="bg-BG" altLang="bg-BG" sz="1200">
                <a:latin typeface="Times New Roman" pitchFamily="18" charset="0"/>
              </a:rPr>
              <a:pPr algn="r"/>
              <a:t>80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99B90476-89A4-4B2A-8FDB-C0EE4668D8C7}" type="slidenum">
              <a:rPr lang="bg-BG" altLang="bg-BG" sz="1200">
                <a:latin typeface="Times New Roman" pitchFamily="18" charset="0"/>
              </a:rPr>
              <a:pPr algn="r"/>
              <a:t>81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99B90476-89A4-4B2A-8FDB-C0EE4668D8C7}" type="slidenum">
              <a:rPr lang="bg-BG" altLang="bg-BG" sz="1200">
                <a:latin typeface="Times New Roman" pitchFamily="18" charset="0"/>
              </a:rPr>
              <a:pPr algn="r"/>
              <a:t>82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89E45B-433E-4EA2-A4BD-7F769E4996E9}" type="slidenum">
              <a:rPr lang="bg-BG" altLang="bg-BG" smtClean="0">
                <a:latin typeface="Times New Roman" pitchFamily="18" charset="0"/>
              </a:rPr>
              <a:pPr/>
              <a:t>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Течностите за задължителна съставка за всяко живо същество. Водата служи за универсален разтворител на всички останали вещества. Постоянният обем на телесните течности е задължителен за организма.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FE73013-8225-4497-BED2-0F5113C065EF}" type="slidenum">
              <a:rPr lang="bg-BG" altLang="bg-BG" sz="1200">
                <a:latin typeface="Times New Roman" pitchFamily="18" charset="0"/>
              </a:rPr>
              <a:pPr algn="r"/>
              <a:t>83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406D21CE-3B64-4E7E-B157-7C8E6149FAD0}" type="slidenum">
              <a:rPr lang="bg-BG" altLang="bg-BG" sz="1200">
                <a:latin typeface="Times New Roman" pitchFamily="18" charset="0"/>
              </a:rPr>
              <a:pPr algn="r"/>
              <a:t>84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2D97902F-FE76-42AA-A8F6-63400A8FDF49}" type="slidenum">
              <a:rPr lang="bg-BG" altLang="bg-BG" sz="1200">
                <a:latin typeface="Times New Roman" pitchFamily="18" charset="0"/>
              </a:rPr>
              <a:pPr algn="r"/>
              <a:t>85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E01A2E79-4085-4631-9455-7D082D007D2F}" type="slidenum">
              <a:rPr lang="bg-BG" altLang="bg-BG" sz="1200">
                <a:latin typeface="Times New Roman" pitchFamily="18" charset="0"/>
              </a:rPr>
              <a:pPr algn="r"/>
              <a:t>86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C85ECD29-8CCA-4E0E-9CDF-A27DCCC9AA72}" type="slidenum">
              <a:rPr lang="bg-BG" altLang="bg-BG" sz="1200">
                <a:latin typeface="Times New Roman" pitchFamily="18" charset="0"/>
              </a:rPr>
              <a:pPr algn="r"/>
              <a:t>87</a:t>
            </a:fld>
            <a:endParaRPr lang="bg-BG" altLang="bg-BG" sz="1200">
              <a:latin typeface="Times New Roman" pitchFamily="18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Нарушенията показват ясната връзка между изоволемията и изойонията, чиито нарушения водят до дисосмия.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221E17-411F-4EE1-B477-ECAD121A441F}" type="slidenum">
              <a:rPr lang="bg-BG" altLang="bg-BG" smtClean="0">
                <a:latin typeface="Times New Roman" pitchFamily="18" charset="0"/>
              </a:rPr>
              <a:pPr/>
              <a:t>90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F4D672-E98A-4950-84EE-308A80DC5A7A}" type="slidenum">
              <a:rPr lang="bg-BG" altLang="bg-BG" smtClean="0">
                <a:latin typeface="Times New Roman" pitchFamily="18" charset="0"/>
              </a:rPr>
              <a:pPr/>
              <a:t>93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F7020C-8664-4C6C-A69A-DDABE73EC0B3}" type="slidenum">
              <a:rPr lang="bg-BG" altLang="bg-BG" smtClean="0">
                <a:latin typeface="Times New Roman" pitchFamily="18" charset="0"/>
              </a:rPr>
              <a:pPr/>
              <a:t>94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BA18FF-EA81-4AD1-B86F-989B41824915}" type="slidenum">
              <a:rPr lang="bg-BG" altLang="bg-BG" smtClean="0">
                <a:latin typeface="Times New Roman" pitchFamily="18" charset="0"/>
              </a:rPr>
              <a:pPr/>
              <a:t>95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730617-F566-4632-8D96-9805921EE5AD}" type="slidenum">
              <a:rPr lang="bg-BG" altLang="bg-BG" smtClean="0">
                <a:latin typeface="Times New Roman" pitchFamily="18" charset="0"/>
              </a:rPr>
              <a:pPr/>
              <a:t>96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dirty="0" smtClean="0"/>
              <a:t>При загуба на изотонични течности, внасянето на хипертонични разтвори води до увеличаване на екстрацелуларния обем.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674011-E199-4BF6-A534-9696AED2784E}" type="slidenum">
              <a:rPr lang="bg-BG" altLang="bg-BG" smtClean="0">
                <a:latin typeface="Times New Roman" pitchFamily="18" charset="0"/>
              </a:rPr>
              <a:pPr/>
              <a:t>9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bg-BG" dirty="0" smtClean="0"/>
              <a:t>С възрастта, количеството на течностите намалява. При сливането на яйцеклетката и сперматозоида, те представляват 93% от общия обем, за да достигнат до 50% при възрастния човек. Някои физиологични състояния като бременността протичат с повишаване на количеството на течностите. Затлъстяването е свързано с намаляване на общото количесто на течностите в организма, поради хидрофобността на мастите.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Ако се добавят течности, които са хипоосмоларни, те разреждат йоните в организма и намаляват осмоларитета. Движението на течности винаги е с посока от по-нисък към по-висок осмоларитет.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91CCFD-4C2F-4A23-A2F4-BF57FDD386E4}" type="slidenum">
              <a:rPr lang="bg-BG" altLang="bg-BG" smtClean="0">
                <a:latin typeface="Times New Roman" pitchFamily="18" charset="0"/>
              </a:rPr>
              <a:pPr/>
              <a:t>97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831620-1EF1-4991-BC0D-42470ED3C503}" type="slidenum">
              <a:rPr lang="bg-BG" altLang="bg-BG" smtClean="0">
                <a:latin typeface="Times New Roman" pitchFamily="18" charset="0"/>
              </a:rPr>
              <a:pPr/>
              <a:t>98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41555B-FBEC-49D8-B60F-C26E9EB70B62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0D5AC-282A-4E62-9B2F-6A48E9A03CB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8178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1AB4A-7564-47DF-9246-694AFC607B9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629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A50FCA-D84F-4B2C-80FF-C5E2B93BA4B9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BB12E-C8DE-4449-8595-696D801B4B3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7445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15E39-993C-4A05-A450-9B5640F51BC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4517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5688" y="1600200"/>
            <a:ext cx="3101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3" y="1600200"/>
            <a:ext cx="3101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7234-707A-4D5D-AEFA-A31D06CE814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4330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6509-F599-4BBE-B919-9E25DD77883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8424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AB2E0-617F-4E1F-9C5B-16EDC5218BE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91201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F2C75-9D5C-49F6-8640-6E02F7EA5CA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621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F32DF-719B-4912-B6DD-84F11D2D118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0813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61200-2CE0-46A7-9C9F-81BC56D2C50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4580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5140F-0C93-4893-BF1C-0A4A541B3BE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3756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E4F53-B954-45DA-AF2A-5AF5D36DDC0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32133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FD457-11BC-4039-A247-4DE59C61D0D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83221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07.02.2006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Хомеостаза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2E5F-86C2-407C-A960-266A73620D0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606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368AB-9C89-4687-836F-E82E6CA9391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1782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41F1-2B58-4A21-B9F4-CBC8B63A340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587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EF138-2812-45D7-98CB-6D90F4ED645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7753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77F3C-53EE-456B-8C7C-D61169C9F51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567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90EF-A87D-4A4C-9E14-0F1651419B0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1982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4520-3FFF-45B6-A05E-05CD550FC12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2365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A699A-3BF7-495A-B4E9-B48D8D79243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3689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2118EF-2DA3-48CD-8906-E4BF7731D655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325688" y="1600200"/>
            <a:ext cx="6356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bg-BG"/>
              <a:t>Енергиен баланс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CC2FDD-9B8D-4C1A-A2C8-E74ACA77F4B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sakura.cpe.fr/Claude-Bernard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7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497" y="2391104"/>
            <a:ext cx="5559972" cy="2790825"/>
          </a:xfrm>
        </p:spPr>
        <p:txBody>
          <a:bodyPr/>
          <a:lstStyle/>
          <a:p>
            <a:pPr eaLnBrk="1" hangingPunct="1">
              <a:defRPr/>
            </a:pPr>
            <a:r>
              <a:rPr lang="bg-BG" sz="4000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Хомеостаза</a:t>
            </a:r>
            <a:r>
              <a:rPr lang="en-US" sz="4000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sz="6000" dirty="0" smtClean="0">
                <a:solidFill>
                  <a:srgbClr val="F4ED58"/>
                </a:solidFill>
              </a:rPr>
              <a:t/>
            </a:r>
            <a:br>
              <a:rPr lang="bg-BG" sz="6000" dirty="0" smtClean="0">
                <a:solidFill>
                  <a:srgbClr val="F4ED58"/>
                </a:solidFill>
              </a:rPr>
            </a:b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 д-р Господин ДИМОВ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4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E5D130F-D0CB-4433-B26D-E81283FDE71D}" type="slidenum">
              <a:rPr lang="bg-BG" altLang="bg-BG" smtClean="0"/>
              <a:pPr eaLnBrk="1" hangingPunct="1"/>
              <a:t>10</a:t>
            </a:fld>
            <a:endParaRPr lang="bg-BG" altLang="bg-BG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Разпределение на течностите в организма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702" y="1676400"/>
            <a:ext cx="690529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Общо течности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    </a:t>
            </a:r>
            <a:r>
              <a:rPr lang="bg-BG" altLang="bg-BG" dirty="0" smtClean="0">
                <a:effectLst/>
              </a:rPr>
              <a:t>600 </a:t>
            </a:r>
            <a:r>
              <a:rPr lang="en-US" altLang="bg-BG" dirty="0" smtClean="0">
                <a:effectLst/>
              </a:rPr>
              <a:t>ml/kg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en-US" altLang="bg-BG" dirty="0" smtClean="0">
                <a:effectLst/>
              </a:rPr>
              <a:t>60%</a:t>
            </a:r>
            <a:endParaRPr lang="bg-BG" altLang="bg-BG" dirty="0" smtClean="0">
              <a:effectLst/>
            </a:endParaRPr>
          </a:p>
          <a:p>
            <a:pPr eaLnBrk="1" hangingPunct="1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bg-BG" altLang="bg-BG" dirty="0" smtClean="0">
                <a:effectLst/>
              </a:rPr>
              <a:t>Вътреклетъчни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bg-BG" altLang="bg-BG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altLang="bg-BG" dirty="0" smtClean="0">
                <a:solidFill>
                  <a:srgbClr val="FF0000"/>
                </a:solidFill>
                <a:effectLst/>
              </a:rPr>
              <a:t>330 ml/kg	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solidFill>
                  <a:srgbClr val="FF0000"/>
                </a:solidFill>
                <a:effectLst/>
              </a:rPr>
              <a:t>33%</a:t>
            </a:r>
          </a:p>
          <a:p>
            <a:pPr eaLnBrk="1" hangingPunct="1">
              <a:buClr>
                <a:srgbClr val="FFCC66"/>
              </a:buClr>
              <a:buFont typeface="Arial" panose="020B0604020202020204" pitchFamily="34" charset="0"/>
              <a:buChar char="•"/>
            </a:pPr>
            <a:r>
              <a:rPr lang="bg-BG" altLang="bg-BG" dirty="0" smtClean="0">
                <a:effectLst/>
              </a:rPr>
              <a:t>Извънклетъчни</a:t>
            </a:r>
            <a:r>
              <a:rPr lang="en-US" altLang="bg-BG" dirty="0" smtClean="0">
                <a:effectLst/>
              </a:rPr>
              <a:t>: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    </a:t>
            </a:r>
            <a:r>
              <a:rPr lang="bg-BG" altLang="bg-BG" dirty="0" smtClean="0">
                <a:solidFill>
                  <a:srgbClr val="FFFF00"/>
                </a:solidFill>
                <a:effectLst/>
              </a:rPr>
              <a:t>270 </a:t>
            </a:r>
            <a:r>
              <a:rPr lang="en-US" altLang="bg-BG" dirty="0" smtClean="0">
                <a:solidFill>
                  <a:srgbClr val="FFFF00"/>
                </a:solidFill>
                <a:effectLst/>
              </a:rPr>
              <a:t>ml/kg	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solidFill>
                  <a:srgbClr val="FFFF00"/>
                </a:solidFill>
                <a:effectLst/>
              </a:rPr>
              <a:t>27%</a:t>
            </a:r>
          </a:p>
          <a:p>
            <a:pPr lvl="1" eaLnBrk="1" hangingPunct="1">
              <a:buClr>
                <a:srgbClr val="FF3300"/>
              </a:buClr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Интравазални    </a:t>
            </a:r>
            <a:r>
              <a:rPr lang="bg-BG" altLang="bg-BG" dirty="0" smtClean="0">
                <a:solidFill>
                  <a:srgbClr val="FF0000"/>
                </a:solidFill>
                <a:effectLst/>
              </a:rPr>
              <a:t>45 </a:t>
            </a:r>
            <a:r>
              <a:rPr lang="en-US" altLang="bg-BG" dirty="0" smtClean="0">
                <a:solidFill>
                  <a:srgbClr val="FF0000"/>
                </a:solidFill>
                <a:effectLst/>
              </a:rPr>
              <a:t>ml/kg		4.5%</a:t>
            </a: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Интерстициални</a:t>
            </a:r>
            <a:r>
              <a:rPr lang="en-US" altLang="bg-BG" dirty="0" smtClean="0">
                <a:effectLst/>
              </a:rPr>
              <a:t>:</a:t>
            </a:r>
            <a:endParaRPr lang="bg-BG" altLang="bg-BG" dirty="0" smtClean="0">
              <a:effectLst/>
            </a:endParaRPr>
          </a:p>
          <a:p>
            <a:pPr lvl="2" eaLnBrk="1" hangingPunct="1">
              <a:buClr>
                <a:schemeClr val="tx1"/>
              </a:buClr>
            </a:pPr>
            <a:r>
              <a:rPr lang="bg-BG" altLang="bg-BG" dirty="0" smtClean="0">
                <a:effectLst/>
              </a:rPr>
              <a:t>Лимфа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     </a:t>
            </a:r>
            <a:r>
              <a:rPr lang="en-US" altLang="bg-BG" dirty="0" smtClean="0">
                <a:effectLst/>
              </a:rPr>
              <a:t>120 ml/kg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en-US" altLang="bg-BG" dirty="0" smtClean="0">
                <a:effectLst/>
              </a:rPr>
              <a:t>12%</a:t>
            </a:r>
            <a:endParaRPr lang="bg-BG" altLang="bg-BG" dirty="0" smtClean="0">
              <a:effectLst/>
            </a:endParaRPr>
          </a:p>
          <a:p>
            <a:pPr lvl="2" eaLnBrk="1" hangingPunct="1">
              <a:buClr>
                <a:srgbClr val="FF66CC"/>
              </a:buClr>
            </a:pPr>
            <a:r>
              <a:rPr lang="bg-BG" altLang="bg-BG" dirty="0" smtClean="0">
                <a:effectLst/>
              </a:rPr>
              <a:t>Съед</a:t>
            </a:r>
            <a:r>
              <a:rPr lang="en-US" altLang="bg-BG" dirty="0" smtClean="0">
                <a:effectLst/>
              </a:rPr>
              <a:t>.</a:t>
            </a:r>
            <a:r>
              <a:rPr lang="bg-BG" altLang="bg-BG" dirty="0" smtClean="0">
                <a:effectLst/>
              </a:rPr>
              <a:t> тъкан    </a:t>
            </a:r>
            <a:r>
              <a:rPr lang="en-US" altLang="bg-BG" dirty="0" smtClean="0">
                <a:effectLst/>
              </a:rPr>
              <a:t>45 ml/kg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en-US" altLang="bg-BG" dirty="0" smtClean="0">
                <a:effectLst/>
              </a:rPr>
              <a:t>4.5%</a:t>
            </a:r>
            <a:endParaRPr lang="bg-BG" altLang="bg-BG" dirty="0" smtClean="0">
              <a:effectLst/>
            </a:endParaRPr>
          </a:p>
          <a:p>
            <a:pPr lvl="2" eaLnBrk="1" hangingPunct="1">
              <a:buClr>
                <a:srgbClr val="66FF33"/>
              </a:buClr>
            </a:pPr>
            <a:r>
              <a:rPr lang="bg-BG" altLang="bg-BG" dirty="0" smtClean="0">
                <a:effectLst/>
              </a:rPr>
              <a:t>Кости               </a:t>
            </a:r>
            <a:r>
              <a:rPr lang="en-US" altLang="bg-BG" dirty="0" smtClean="0">
                <a:effectLst/>
              </a:rPr>
              <a:t>45 ml/kg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en-US" altLang="bg-BG" dirty="0" smtClean="0">
                <a:effectLst/>
              </a:rPr>
              <a:t>4.5%</a:t>
            </a:r>
            <a:endParaRPr lang="bg-BG" altLang="bg-BG" dirty="0" smtClean="0">
              <a:effectLst/>
            </a:endParaRPr>
          </a:p>
          <a:p>
            <a:pPr eaLnBrk="1" hangingPunct="1">
              <a:buClr>
                <a:srgbClr val="F4ED58"/>
              </a:buClr>
            </a:pPr>
            <a:r>
              <a:rPr lang="bg-BG" altLang="bg-BG" dirty="0" smtClean="0">
                <a:effectLst/>
              </a:rPr>
              <a:t>Трансцелуларни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      </a:t>
            </a:r>
            <a:r>
              <a:rPr lang="bg-BG" altLang="bg-BG" dirty="0" smtClean="0">
                <a:solidFill>
                  <a:srgbClr val="FFFF00"/>
                </a:solidFill>
                <a:effectLst/>
              </a:rPr>
              <a:t>15 </a:t>
            </a:r>
            <a:r>
              <a:rPr lang="en-US" altLang="bg-BG" dirty="0" smtClean="0">
                <a:solidFill>
                  <a:srgbClr val="FFFF00"/>
                </a:solidFill>
                <a:effectLst/>
              </a:rPr>
              <a:t>ml/kg		2.5%</a:t>
            </a:r>
            <a:endParaRPr lang="bg-BG" altLang="bg-BG" dirty="0" smtClean="0">
              <a:solidFill>
                <a:srgbClr val="FFFF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C112F3-3C31-4986-B9BE-F1DA4F94568A}" type="slidenum">
              <a:rPr lang="bg-BG" altLang="bg-BG" smtClean="0"/>
              <a:pPr eaLnBrk="1" hangingPunct="1"/>
              <a:t>11</a:t>
            </a:fld>
            <a:endParaRPr lang="bg-BG" altLang="bg-BG" smtClean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Разпределение на течностите в организма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73791"/>
              </p:ext>
            </p:extLst>
          </p:nvPr>
        </p:nvGraphicFramePr>
        <p:xfrm>
          <a:off x="320675" y="1666875"/>
          <a:ext cx="87153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632388" y="5621612"/>
            <a:ext cx="203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000" dirty="0"/>
              <a:t>Вътреклетъчни</a:t>
            </a:r>
          </a:p>
          <a:p>
            <a:pPr algn="ctr" eaLnBrk="1" hangingPunct="1"/>
            <a:r>
              <a:rPr lang="bg-BG" altLang="bg-BG" sz="2000" dirty="0"/>
              <a:t>33%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968081" y="4850416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000" dirty="0"/>
              <a:t>Сухо вещество</a:t>
            </a:r>
          </a:p>
          <a:p>
            <a:pPr algn="ctr" eaLnBrk="1" hangingPunct="1"/>
            <a:r>
              <a:rPr lang="bg-BG" altLang="bg-BG" sz="2000" dirty="0"/>
              <a:t>40%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938705" y="1953008"/>
            <a:ext cx="203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000" dirty="0"/>
              <a:t>Извънклетъчни</a:t>
            </a:r>
          </a:p>
          <a:p>
            <a:pPr algn="ctr" eaLnBrk="1" hangingPunct="1"/>
            <a:r>
              <a:rPr lang="bg-BG" altLang="bg-BG" sz="2000" dirty="0"/>
              <a:t>27%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3667563" y="1628775"/>
            <a:ext cx="2376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000"/>
              <a:t>Трансцелуларни</a:t>
            </a:r>
          </a:p>
          <a:p>
            <a:pPr algn="ctr" eaLnBrk="1" hangingPunct="1"/>
            <a:r>
              <a:rPr lang="bg-BG" altLang="bg-BG" sz="2000"/>
              <a:t>2.5%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D7B451-A808-4BEC-A77D-6505BB1B50F7}" type="slidenum">
              <a:rPr lang="bg-BG" altLang="bg-BG" smtClean="0"/>
              <a:pPr eaLnBrk="1" hangingPunct="1"/>
              <a:t>12</a:t>
            </a:fld>
            <a:endParaRPr lang="bg-BG" altLang="bg-BG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Воден баланс</a:t>
            </a:r>
          </a:p>
        </p:txBody>
      </p:sp>
      <p:sp>
        <p:nvSpPr>
          <p:cNvPr id="14340" name="AutoShape 16"/>
          <p:cNvSpPr>
            <a:spLocks noChangeArrowheads="1"/>
          </p:cNvSpPr>
          <p:nvPr/>
        </p:nvSpPr>
        <p:spPr bwMode="auto">
          <a:xfrm>
            <a:off x="3443288" y="3500438"/>
            <a:ext cx="2281237" cy="1728787"/>
          </a:xfrm>
          <a:prstGeom prst="triangle">
            <a:avLst>
              <a:gd name="adj" fmla="val 50000"/>
            </a:avLst>
          </a:prstGeom>
          <a:solidFill>
            <a:srgbClr val="F4ED5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6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341" name="AutoShape 17"/>
          <p:cNvSpPr>
            <a:spLocks noChangeArrowheads="1"/>
          </p:cNvSpPr>
          <p:nvPr/>
        </p:nvSpPr>
        <p:spPr bwMode="auto">
          <a:xfrm>
            <a:off x="179388" y="1773238"/>
            <a:ext cx="4319587" cy="2951162"/>
          </a:xfrm>
          <a:prstGeom prst="rightArrowCallout">
            <a:avLst>
              <a:gd name="adj1" fmla="val 25000"/>
              <a:gd name="adj2" fmla="val 25000"/>
              <a:gd name="adj3" fmla="val 24395"/>
              <a:gd name="adj4" fmla="val 66667"/>
            </a:avLst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250825" y="2292350"/>
            <a:ext cx="28082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 sz="2400" dirty="0">
                <a:solidFill>
                  <a:srgbClr val="7F7F7F"/>
                </a:solidFill>
              </a:rPr>
              <a:t>	</a:t>
            </a:r>
            <a:r>
              <a:rPr lang="bg-BG" altLang="bg-BG" sz="2400" dirty="0"/>
              <a:t>Прием</a:t>
            </a:r>
          </a:p>
          <a:p>
            <a:pPr algn="ctr" eaLnBrk="1" hangingPunct="1"/>
            <a:r>
              <a:rPr lang="bg-BG" altLang="bg-BG" sz="2400" dirty="0"/>
              <a:t>на течности</a:t>
            </a:r>
          </a:p>
          <a:p>
            <a:pPr eaLnBrk="1" hangingPunct="1"/>
            <a:endParaRPr lang="bg-BG" altLang="bg-BG" sz="2400" dirty="0"/>
          </a:p>
          <a:p>
            <a:pPr eaLnBrk="1" hangingPunct="1"/>
            <a:r>
              <a:rPr lang="bg-BG" altLang="bg-BG" dirty="0"/>
              <a:t> </a:t>
            </a:r>
            <a:endParaRPr lang="en-US" altLang="bg-BG" dirty="0" smtClean="0"/>
          </a:p>
          <a:p>
            <a:pPr eaLnBrk="1" hangingPunct="1">
              <a:buFontTx/>
              <a:buChar char="•"/>
            </a:pPr>
            <a:r>
              <a:rPr lang="en-US" altLang="bg-BG" dirty="0" smtClean="0"/>
              <a:t> </a:t>
            </a:r>
            <a:r>
              <a:rPr lang="bg-BG" altLang="bg-BG" dirty="0" smtClean="0"/>
              <a:t>Като </a:t>
            </a:r>
            <a:r>
              <a:rPr lang="bg-BG" altLang="bg-BG" dirty="0"/>
              <a:t>течности</a:t>
            </a:r>
          </a:p>
          <a:p>
            <a:pPr eaLnBrk="1" hangingPunct="1">
              <a:buFontTx/>
              <a:buChar char="•"/>
            </a:pPr>
            <a:r>
              <a:rPr lang="bg-BG" altLang="bg-BG" dirty="0"/>
              <a:t> Като твърда храна</a:t>
            </a:r>
          </a:p>
          <a:p>
            <a:pPr eaLnBrk="1" hangingPunct="1">
              <a:buFontTx/>
              <a:buChar char="•"/>
            </a:pPr>
            <a:r>
              <a:rPr lang="bg-BG" altLang="bg-BG" dirty="0"/>
              <a:t> Резултат на окисление</a:t>
            </a:r>
          </a:p>
          <a:p>
            <a:pPr eaLnBrk="1" hangingPunct="1"/>
            <a:endParaRPr lang="bg-BG" altLang="bg-BG" dirty="0"/>
          </a:p>
        </p:txBody>
      </p:sp>
      <p:sp>
        <p:nvSpPr>
          <p:cNvPr id="14343" name="AutoShape 21"/>
          <p:cNvSpPr>
            <a:spLocks noChangeArrowheads="1"/>
          </p:cNvSpPr>
          <p:nvPr/>
        </p:nvSpPr>
        <p:spPr bwMode="auto">
          <a:xfrm flipH="1">
            <a:off x="4716463" y="1773238"/>
            <a:ext cx="4319587" cy="2951162"/>
          </a:xfrm>
          <a:prstGeom prst="rightArrowCallout">
            <a:avLst>
              <a:gd name="adj1" fmla="val 25000"/>
              <a:gd name="adj2" fmla="val 25000"/>
              <a:gd name="adj3" fmla="val 24395"/>
              <a:gd name="adj4" fmla="val 6666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6856413" y="2292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14345" name="Text Box 24"/>
          <p:cNvSpPr txBox="1">
            <a:spLocks noChangeArrowheads="1"/>
          </p:cNvSpPr>
          <p:nvPr/>
        </p:nvSpPr>
        <p:spPr bwMode="auto">
          <a:xfrm>
            <a:off x="6227763" y="2300288"/>
            <a:ext cx="2808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400">
                <a:solidFill>
                  <a:srgbClr val="000000"/>
                </a:solidFill>
              </a:rPr>
              <a:t>Загуби</a:t>
            </a:r>
          </a:p>
          <a:p>
            <a:pPr algn="ctr" eaLnBrk="1" hangingPunct="1"/>
            <a:r>
              <a:rPr lang="bg-BG" altLang="bg-BG" sz="2400">
                <a:solidFill>
                  <a:srgbClr val="000000"/>
                </a:solidFill>
              </a:rPr>
              <a:t>на течности</a:t>
            </a:r>
          </a:p>
          <a:p>
            <a:pPr eaLnBrk="1" hangingPunct="1"/>
            <a:endParaRPr lang="bg-BG" altLang="bg-BG" sz="24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bg-BG" altLang="bg-BG">
                <a:solidFill>
                  <a:srgbClr val="000000"/>
                </a:solidFill>
              </a:rPr>
              <a:t> С урината</a:t>
            </a:r>
          </a:p>
          <a:p>
            <a:pPr eaLnBrk="1" hangingPunct="1">
              <a:buFontTx/>
              <a:buChar char="•"/>
            </a:pPr>
            <a:r>
              <a:rPr lang="bg-BG" altLang="bg-BG">
                <a:solidFill>
                  <a:srgbClr val="000000"/>
                </a:solidFill>
              </a:rPr>
              <a:t> С изпотяването</a:t>
            </a:r>
          </a:p>
          <a:p>
            <a:pPr eaLnBrk="1" hangingPunct="1">
              <a:buFontTx/>
              <a:buChar char="•"/>
            </a:pPr>
            <a:r>
              <a:rPr lang="bg-BG" altLang="bg-BG">
                <a:solidFill>
                  <a:srgbClr val="000000"/>
                </a:solidFill>
              </a:rPr>
              <a:t> С дишането</a:t>
            </a:r>
          </a:p>
          <a:p>
            <a:pPr eaLnBrk="1" hangingPunct="1">
              <a:buFontTx/>
              <a:buChar char="•"/>
            </a:pPr>
            <a:r>
              <a:rPr lang="bg-BG" altLang="bg-BG">
                <a:solidFill>
                  <a:srgbClr val="000000"/>
                </a:solidFill>
              </a:rPr>
              <a:t> С фекалиите</a:t>
            </a:r>
          </a:p>
        </p:txBody>
      </p:sp>
      <p:sp>
        <p:nvSpPr>
          <p:cNvPr id="14346" name="Text Box 25"/>
          <p:cNvSpPr txBox="1">
            <a:spLocks noChangeArrowheads="1"/>
          </p:cNvSpPr>
          <p:nvPr/>
        </p:nvSpPr>
        <p:spPr bwMode="auto">
          <a:xfrm>
            <a:off x="3059113" y="2781300"/>
            <a:ext cx="68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 sz="5400"/>
              <a:t>+</a:t>
            </a:r>
          </a:p>
        </p:txBody>
      </p:sp>
      <p:sp>
        <p:nvSpPr>
          <p:cNvPr id="14347" name="Text Box 26"/>
          <p:cNvSpPr txBox="1">
            <a:spLocks noChangeArrowheads="1"/>
          </p:cNvSpPr>
          <p:nvPr/>
        </p:nvSpPr>
        <p:spPr bwMode="auto">
          <a:xfrm>
            <a:off x="5508625" y="2420938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 sz="5400" b="1">
                <a:solidFill>
                  <a:srgbClr val="000000"/>
                </a:solidFill>
              </a:rPr>
              <a:t>_</a:t>
            </a:r>
            <a:endParaRPr lang="bg-BG" altLang="bg-BG" sz="5400" b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9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8197E1-513F-4998-984C-BE6986B73EB3}" type="slidenum">
              <a:rPr lang="bg-BG" altLang="bg-BG" smtClean="0"/>
              <a:pPr eaLnBrk="1" hangingPunct="1"/>
              <a:t>13</a:t>
            </a:fld>
            <a:endParaRPr lang="bg-BG" altLang="bg-BG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Воден баланс при възрастни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6454" y="1600200"/>
            <a:ext cx="7157545" cy="4114800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Прием на течности</a:t>
            </a:r>
            <a:r>
              <a:rPr lang="en-US" altLang="bg-BG" dirty="0" smtClean="0">
                <a:effectLst/>
              </a:rPr>
              <a:t>: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solidFill>
                  <a:srgbClr val="FF0000"/>
                </a:solidFill>
                <a:effectLst/>
              </a:rPr>
              <a:t>2000-2500 ml</a:t>
            </a:r>
            <a:endParaRPr lang="bg-BG" altLang="bg-BG" dirty="0" smtClean="0">
              <a:solidFill>
                <a:srgbClr val="FF0000"/>
              </a:solidFill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Като вода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		</a:t>
            </a:r>
            <a:r>
              <a:rPr lang="bg-BG" altLang="bg-BG" dirty="0" smtClean="0">
                <a:effectLst/>
              </a:rPr>
              <a:t>1000-1500 </a:t>
            </a:r>
            <a:r>
              <a:rPr lang="en-US" altLang="bg-BG" dirty="0" smtClean="0">
                <a:effectLst/>
              </a:rPr>
              <a:t>ml</a:t>
            </a:r>
            <a:endParaRPr lang="bg-BG" altLang="bg-BG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Като твърди храни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700 ml</a:t>
            </a:r>
            <a:endParaRPr lang="bg-BG" altLang="bg-BG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Като резултат на окисление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300 ml</a:t>
            </a:r>
            <a:endParaRPr lang="bg-BG" altLang="bg-BG" dirty="0" smtClean="0">
              <a:effectLst/>
            </a:endParaRPr>
          </a:p>
          <a:p>
            <a:pPr eaLnBrk="1" hangingPunct="1"/>
            <a:r>
              <a:rPr lang="bg-BG" altLang="bg-BG" dirty="0" smtClean="0">
                <a:effectLst/>
              </a:rPr>
              <a:t>Загуби на течности</a:t>
            </a:r>
            <a:r>
              <a:rPr lang="en-US" altLang="bg-BG" dirty="0" smtClean="0">
                <a:effectLst/>
              </a:rPr>
              <a:t>: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en-US" altLang="bg-BG" dirty="0" smtClean="0">
                <a:solidFill>
                  <a:srgbClr val="FF0000"/>
                </a:solidFill>
                <a:effectLst/>
              </a:rPr>
              <a:t>2000-2500 ml</a:t>
            </a:r>
            <a:endParaRPr lang="bg-BG" altLang="bg-BG" dirty="0" smtClean="0">
              <a:solidFill>
                <a:srgbClr val="FF0000"/>
              </a:solidFill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С урина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	</a:t>
            </a:r>
            <a:r>
              <a:rPr lang="en-US" altLang="bg-BG" dirty="0" smtClean="0">
                <a:effectLst/>
              </a:rPr>
              <a:t>1000-1500 ml</a:t>
            </a:r>
            <a:endParaRPr lang="bg-BG" altLang="bg-BG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С изпотяване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		</a:t>
            </a:r>
            <a:r>
              <a:rPr lang="en-US" altLang="bg-BG" dirty="0" smtClean="0">
                <a:effectLst/>
              </a:rPr>
              <a:t>500 ml</a:t>
            </a:r>
            <a:endParaRPr lang="bg-BG" altLang="bg-BG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С дишане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		</a:t>
            </a:r>
            <a:r>
              <a:rPr lang="en-US" altLang="bg-BG" dirty="0" smtClean="0">
                <a:effectLst/>
              </a:rPr>
              <a:t>400 ml</a:t>
            </a:r>
            <a:endParaRPr lang="bg-BG" altLang="bg-BG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С фекалии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		</a:t>
            </a:r>
            <a:r>
              <a:rPr lang="en-US" altLang="bg-BG" dirty="0" smtClean="0">
                <a:effectLst/>
              </a:rPr>
              <a:t>100 ml</a:t>
            </a:r>
            <a:endParaRPr lang="bg-BG" altLang="bg-BG" dirty="0" smtClean="0">
              <a:effectLst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54738" y="2039004"/>
            <a:ext cx="2520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6156325" y="4276834"/>
            <a:ext cx="244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5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B4A3D3E-43E2-47F0-809E-E796EC833985}" type="slidenum">
              <a:rPr lang="bg-BG" altLang="bg-BG" smtClean="0"/>
              <a:pPr eaLnBrk="1" hangingPunct="1"/>
              <a:t>14</a:t>
            </a:fld>
            <a:endParaRPr lang="bg-BG" altLang="bg-BG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Течности от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окисление</a:t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хранителните вещества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6" y="1623848"/>
            <a:ext cx="6353503" cy="4091152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Масти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bg-BG" altLang="bg-BG" dirty="0" smtClean="0">
                <a:effectLst/>
              </a:rPr>
              <a:t>100 </a:t>
            </a:r>
            <a:r>
              <a:rPr lang="en-US" altLang="bg-BG" dirty="0" smtClean="0">
                <a:effectLst/>
              </a:rPr>
              <a:t>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107 ml</a:t>
            </a:r>
          </a:p>
          <a:p>
            <a:pPr eaLnBrk="1" hangingPunct="1"/>
            <a:r>
              <a:rPr lang="bg-BG" altLang="bg-BG" dirty="0" smtClean="0">
                <a:effectLst/>
              </a:rPr>
              <a:t>Въглехидрати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100 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55 ml</a:t>
            </a:r>
          </a:p>
          <a:p>
            <a:pPr eaLnBrk="1" hangingPunct="1"/>
            <a:r>
              <a:rPr lang="bg-BG" altLang="bg-BG" dirty="0" smtClean="0">
                <a:effectLst/>
              </a:rPr>
              <a:t>Белтъци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100 g</a:t>
            </a:r>
            <a:r>
              <a:rPr lang="en-US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en-US" altLang="bg-BG" dirty="0" smtClean="0">
                <a:effectLst/>
              </a:rPr>
              <a:t>41 ml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6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3AEF2F-179E-4B85-A456-DA7CE1E368A4}" type="slidenum">
              <a:rPr lang="bg-BG" altLang="bg-BG" smtClean="0"/>
              <a:pPr eaLnBrk="1" hangingPunct="1"/>
              <a:t>15</a:t>
            </a:fld>
            <a:endParaRPr lang="bg-BG" altLang="bg-BG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Допълнителни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нужди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течности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6" y="1600200"/>
            <a:ext cx="6353504" cy="4530725"/>
          </a:xfrm>
        </p:spPr>
        <p:txBody>
          <a:bodyPr/>
          <a:lstStyle/>
          <a:p>
            <a:pPr algn="just" eaLnBrk="1" hangingPunct="1"/>
            <a:r>
              <a:rPr lang="bg-BG" altLang="bg-BG" dirty="0" smtClean="0">
                <a:effectLst/>
              </a:rPr>
              <a:t>Повишена телесна температура - на всеки градус загуби нарастват с 100 - 300</a:t>
            </a:r>
            <a:r>
              <a:rPr lang="en-US" altLang="bg-BG" dirty="0" smtClean="0">
                <a:effectLst/>
              </a:rPr>
              <a:t> ml.</a:t>
            </a:r>
            <a:endParaRPr lang="bg-BG" altLang="bg-BG" dirty="0" smtClean="0">
              <a:effectLst/>
            </a:endParaRPr>
          </a:p>
          <a:p>
            <a:pPr eaLnBrk="1" hangingPunct="1"/>
            <a:r>
              <a:rPr lang="bg-BG" altLang="bg-BG" dirty="0" smtClean="0">
                <a:effectLst/>
              </a:rPr>
              <a:t>Хипервентилация</a:t>
            </a:r>
            <a:r>
              <a:rPr lang="en-US" altLang="bg-BG" dirty="0" smtClean="0">
                <a:effectLst/>
              </a:rPr>
              <a:t> – </a:t>
            </a:r>
            <a:r>
              <a:rPr lang="bg-BG" altLang="bg-BG" dirty="0" smtClean="0">
                <a:effectLst/>
              </a:rPr>
              <a:t>увеличава загубите с </a:t>
            </a:r>
            <a:r>
              <a:rPr lang="en-US" altLang="bg-BG" dirty="0" smtClean="0">
                <a:effectLst/>
              </a:rPr>
              <a:t>500-1500 ml.</a:t>
            </a:r>
            <a:endParaRPr lang="bg-BG" altLang="bg-BG" dirty="0" smtClean="0">
              <a:effectLst/>
            </a:endParaRPr>
          </a:p>
          <a:p>
            <a:pPr algn="just" eaLnBrk="1" hangingPunct="1"/>
            <a:r>
              <a:rPr lang="bg-BG" altLang="bg-BG" dirty="0" smtClean="0">
                <a:effectLst/>
              </a:rPr>
              <a:t>Отворени телесни кухини</a:t>
            </a:r>
            <a:r>
              <a:rPr lang="en-US" altLang="bg-BG" dirty="0" smtClean="0">
                <a:effectLst/>
              </a:rPr>
              <a:t> </a:t>
            </a:r>
            <a:r>
              <a:rPr lang="bg-BG" altLang="bg-BG" dirty="0" smtClean="0">
                <a:effectLst/>
              </a:rPr>
              <a:t>и раневи повърхности </a:t>
            </a:r>
            <a:r>
              <a:rPr lang="en-US" altLang="bg-BG" dirty="0" smtClean="0">
                <a:effectLst/>
              </a:rPr>
              <a:t>– </a:t>
            </a:r>
            <a:r>
              <a:rPr lang="bg-BG" altLang="bg-BG" dirty="0" smtClean="0">
                <a:effectLst/>
              </a:rPr>
              <a:t>загубите могат да достигнат </a:t>
            </a:r>
            <a:r>
              <a:rPr lang="en-US" altLang="bg-BG" dirty="0" smtClean="0">
                <a:effectLst/>
              </a:rPr>
              <a:t>500-3000 ml.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9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D2C7E9-A0C3-4FD1-BD01-943FE1B03FFA}" type="slidenum">
              <a:rPr lang="bg-BG" altLang="bg-BG" smtClean="0"/>
              <a:pPr eaLnBrk="1" hangingPunct="1"/>
              <a:t>16</a:t>
            </a:fld>
            <a:endParaRPr lang="bg-BG" altLang="bg-BG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Нужди от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течности</a:t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възрастни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773238"/>
            <a:ext cx="5912069" cy="4357687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1 </a:t>
            </a:r>
            <a:r>
              <a:rPr lang="en-US" altLang="bg-BG" dirty="0" smtClean="0">
                <a:effectLst/>
              </a:rPr>
              <a:t>ml/kcal BMR</a:t>
            </a:r>
          </a:p>
          <a:p>
            <a:pPr eaLnBrk="1" hangingPunct="1"/>
            <a:r>
              <a:rPr lang="en-US" altLang="bg-BG" dirty="0" smtClean="0">
                <a:effectLst/>
              </a:rPr>
              <a:t>30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-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45 ml/kg</a:t>
            </a:r>
          </a:p>
          <a:p>
            <a:pPr eaLnBrk="1" hangingPunct="1"/>
            <a:r>
              <a:rPr lang="en-US" altLang="bg-BG" dirty="0" smtClean="0">
                <a:effectLst/>
              </a:rPr>
              <a:t>750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-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900 ml/m</a:t>
            </a:r>
            <a:r>
              <a:rPr lang="en-US" altLang="bg-BG" baseline="30000" dirty="0" smtClean="0">
                <a:effectLst/>
              </a:rPr>
              <a:t>2</a:t>
            </a:r>
            <a:r>
              <a:rPr lang="bg-BG" altLang="bg-BG" baseline="30000" dirty="0" smtClean="0">
                <a:effectLst/>
              </a:rPr>
              <a:t> </a:t>
            </a:r>
            <a:r>
              <a:rPr lang="bg-BG" altLang="bg-BG" dirty="0" smtClean="0">
                <a:effectLst/>
              </a:rPr>
              <a:t>телесна повърхност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4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6810AB-6CAA-445A-BDD1-A3FE616ED28F}" type="slidenum">
              <a:rPr lang="bg-BG" altLang="bg-BG" smtClean="0"/>
              <a:pPr eaLnBrk="1" hangingPunct="1"/>
              <a:t>17</a:t>
            </a:fld>
            <a:endParaRPr lang="bg-BG" altLang="bg-BG" smtClean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Нужди от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течности</a:t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детската възраст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6262" y="1844675"/>
            <a:ext cx="5880538" cy="4286250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1 </a:t>
            </a:r>
            <a:r>
              <a:rPr lang="en-US" altLang="bg-BG" dirty="0" smtClean="0">
                <a:effectLst/>
              </a:rPr>
              <a:t>ml/kcal BMR</a:t>
            </a:r>
          </a:p>
          <a:p>
            <a:pPr eaLnBrk="1" hangingPunct="1"/>
            <a:r>
              <a:rPr lang="en-US" altLang="bg-BG" dirty="0" smtClean="0">
                <a:effectLst/>
              </a:rPr>
              <a:t>100-150 ml/kg</a:t>
            </a:r>
          </a:p>
          <a:p>
            <a:pPr eaLnBrk="1" hangingPunct="1"/>
            <a:r>
              <a:rPr lang="en-US" altLang="bg-BG" dirty="0" smtClean="0">
                <a:effectLst/>
              </a:rPr>
              <a:t>1500-1800 ml/m</a:t>
            </a:r>
            <a:r>
              <a:rPr lang="en-US" altLang="bg-BG" baseline="30000" dirty="0" smtClean="0">
                <a:effectLst/>
              </a:rPr>
              <a:t>2</a:t>
            </a:r>
            <a:r>
              <a:rPr lang="bg-BG" altLang="bg-BG" baseline="30000" dirty="0" smtClean="0">
                <a:effectLst/>
              </a:rPr>
              <a:t> </a:t>
            </a:r>
            <a:r>
              <a:rPr lang="bg-BG" altLang="bg-BG" dirty="0" smtClean="0">
                <a:effectLst/>
              </a:rPr>
              <a:t>телесна повърхност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4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C1F807-6BB6-48BE-9326-9097AC5C6AA5}" type="slidenum">
              <a:rPr lang="bg-BG" altLang="bg-BG" smtClean="0"/>
              <a:pPr eaLnBrk="1" hangingPunct="1"/>
              <a:t>18</a:t>
            </a:fld>
            <a:endParaRPr lang="bg-BG" altLang="bg-BG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Обмяна на водата</a:t>
            </a:r>
            <a:endParaRPr lang="en-GB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5907307" cy="4525963"/>
          </a:xfrm>
        </p:spPr>
        <p:txBody>
          <a:bodyPr/>
          <a:lstStyle/>
          <a:p>
            <a:pPr marL="0" indent="441325" algn="just" eaLnBrk="1" hangingPunct="1">
              <a:buNone/>
            </a:pPr>
            <a:r>
              <a:rPr lang="bg-BG" altLang="bg-BG" dirty="0" smtClean="0">
                <a:effectLst/>
              </a:rPr>
              <a:t>Пълното обновяване на водата в организма на възрастния човек е за 13-20 дена или ежедневно се обменят около 5-7.7%.</a:t>
            </a:r>
            <a:endParaRPr lang="en-GB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5EBECE-229C-4DBA-8A78-52AB3F1720C7}" type="slidenum">
              <a:rPr lang="bg-BG" altLang="bg-BG" smtClean="0"/>
              <a:pPr eaLnBrk="1" hangingPunct="1"/>
              <a:t>19</a:t>
            </a:fld>
            <a:endParaRPr lang="bg-BG" altLang="bg-BG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 в изоволемията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5907307" cy="4525963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Хиповолемия</a:t>
            </a:r>
            <a:r>
              <a:rPr lang="en-US" altLang="bg-BG" dirty="0" smtClean="0">
                <a:effectLst/>
              </a:rPr>
              <a:t>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Абсолютна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Относителна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Хиперволемия: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Абсолютна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Относителна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7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D71613-6691-4566-858A-9203B52C3164}" type="slidenum">
              <a:rPr lang="bg-BG" altLang="bg-BG" smtClean="0"/>
              <a:pPr eaLnBrk="1" hangingPunct="1"/>
              <a:t>2</a:t>
            </a:fld>
            <a:endParaRPr lang="bg-BG" altLang="bg-BG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187" y="1857703"/>
            <a:ext cx="6511158" cy="4114800"/>
          </a:xfrm>
        </p:spPr>
        <p:txBody>
          <a:bodyPr/>
          <a:lstStyle/>
          <a:p>
            <a:pPr marL="0" indent="446088" algn="just" eaLnBrk="1" hangingPunct="1">
              <a:buFont typeface="Wingdings" pitchFamily="2" charset="2"/>
              <a:buNone/>
              <a:defRPr/>
            </a:pPr>
            <a:r>
              <a:rPr lang="bg-BG" dirty="0" smtClean="0">
                <a:effectLst/>
              </a:rPr>
              <a:t>Поддържане на постоянството на вътрешната среда.</a:t>
            </a:r>
          </a:p>
          <a:p>
            <a:pPr marL="0" indent="446088"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446088" algn="ctr" eaLnBrk="1" hangingPunct="1">
              <a:buFont typeface="Wingdings" pitchFamily="2" charset="2"/>
              <a:buNone/>
              <a:defRPr/>
            </a:pPr>
            <a:r>
              <a:rPr lang="bg-BG" dirty="0" smtClean="0"/>
              <a:t>Аеробна гликолиза</a:t>
            </a:r>
            <a:endParaRPr lang="en-US" dirty="0"/>
          </a:p>
          <a:p>
            <a:pPr marL="0" indent="446088" algn="ctr" eaLnBrk="1" hangingPunct="1">
              <a:buFont typeface="Wingdings" pitchFamily="2" charset="2"/>
              <a:buNone/>
              <a:defRPr/>
            </a:pPr>
            <a:r>
              <a:rPr lang="bg-BG" dirty="0" smtClean="0">
                <a:effectLst/>
              </a:rPr>
              <a:t>C</a:t>
            </a:r>
            <a:r>
              <a:rPr lang="bg-BG" baseline="-25000" dirty="0" smtClean="0">
                <a:effectLst/>
              </a:rPr>
              <a:t>6</a:t>
            </a:r>
            <a:r>
              <a:rPr lang="bg-BG" dirty="0" smtClean="0">
                <a:effectLst/>
              </a:rPr>
              <a:t>H</a:t>
            </a:r>
            <a:r>
              <a:rPr lang="bg-BG" baseline="-25000" dirty="0" smtClean="0">
                <a:effectLst/>
              </a:rPr>
              <a:t>12</a:t>
            </a:r>
            <a:r>
              <a:rPr lang="bg-BG" dirty="0" smtClean="0">
                <a:effectLst/>
              </a:rPr>
              <a:t>O</a:t>
            </a:r>
            <a:r>
              <a:rPr lang="bg-BG" baseline="-25000" dirty="0" smtClean="0">
                <a:effectLst/>
              </a:rPr>
              <a:t>6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+ 6 O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>
                <a:effectLst/>
              </a:rPr>
              <a:t>+ 38 ADP + 38 P →</a:t>
            </a:r>
          </a:p>
          <a:p>
            <a:pPr marL="0" indent="446088" algn="ctr" eaLnBrk="1" hangingPunct="1">
              <a:buFont typeface="Wingdings" pitchFamily="2" charset="2"/>
              <a:buNone/>
              <a:defRPr/>
            </a:pPr>
            <a:r>
              <a:rPr lang="bg-BG" dirty="0" smtClean="0">
                <a:solidFill>
                  <a:srgbClr val="FFFF00"/>
                </a:solidFill>
                <a:effectLst/>
              </a:rPr>
              <a:t>6 CO</a:t>
            </a:r>
            <a:r>
              <a:rPr lang="bg-BG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baseline="-25000" dirty="0" smtClean="0">
                <a:solidFill>
                  <a:srgbClr val="FFFF00"/>
                </a:solidFill>
                <a:effectLst/>
              </a:rPr>
              <a:t> </a:t>
            </a:r>
            <a:r>
              <a:rPr lang="bg-BG" dirty="0" smtClean="0">
                <a:solidFill>
                  <a:srgbClr val="FFFF00"/>
                </a:solidFill>
                <a:effectLst/>
              </a:rPr>
              <a:t>+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44</a:t>
            </a:r>
            <a:r>
              <a:rPr lang="bg-B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H</a:t>
            </a:r>
            <a:r>
              <a:rPr lang="bg-BG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bg-BG" dirty="0" smtClean="0">
                <a:solidFill>
                  <a:srgbClr val="FFFF00"/>
                </a:solidFill>
                <a:effectLst/>
              </a:rPr>
              <a:t>O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bg-BG" dirty="0" smtClean="0">
                <a:solidFill>
                  <a:srgbClr val="FFFF00"/>
                </a:solidFill>
                <a:effectLst/>
              </a:rPr>
              <a:t>+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bg-BG" u="sng" dirty="0" smtClean="0">
                <a:solidFill>
                  <a:srgbClr val="FFFF00"/>
                </a:solidFill>
                <a:effectLst/>
              </a:rPr>
              <a:t>38 ATP</a:t>
            </a:r>
          </a:p>
          <a:p>
            <a:pPr marL="0" indent="446088" algn="ctr" eaLnBrk="1" hangingPunct="1">
              <a:buFont typeface="Wingdings" pitchFamily="2" charset="2"/>
              <a:buNone/>
              <a:defRPr/>
            </a:pPr>
            <a:r>
              <a:rPr lang="bg-BG" dirty="0" smtClean="0">
                <a:solidFill>
                  <a:srgbClr val="FF0000"/>
                </a:solidFill>
              </a:rPr>
              <a:t>Анаеробна гликолиза</a:t>
            </a:r>
          </a:p>
          <a:p>
            <a:pPr marL="0" indent="446088" algn="ctr">
              <a:buNone/>
              <a:defRPr/>
            </a:pPr>
            <a:r>
              <a:rPr lang="bg-BG" dirty="0"/>
              <a:t>C</a:t>
            </a:r>
            <a:r>
              <a:rPr lang="bg-BG" baseline="-25000" dirty="0"/>
              <a:t>6</a:t>
            </a:r>
            <a:r>
              <a:rPr lang="bg-BG" dirty="0"/>
              <a:t>H</a:t>
            </a:r>
            <a:r>
              <a:rPr lang="bg-BG" baseline="-25000" dirty="0"/>
              <a:t>12</a:t>
            </a:r>
            <a:r>
              <a:rPr lang="bg-BG" dirty="0"/>
              <a:t>O</a:t>
            </a:r>
            <a:r>
              <a:rPr lang="bg-BG" baseline="-25000" dirty="0"/>
              <a:t>6</a:t>
            </a:r>
            <a:r>
              <a:rPr lang="bg-BG" dirty="0"/>
              <a:t> </a:t>
            </a:r>
            <a:r>
              <a:rPr lang="en-US" dirty="0"/>
              <a:t>+ </a:t>
            </a:r>
            <a:r>
              <a:rPr lang="bg-BG" dirty="0" smtClean="0"/>
              <a:t>4 </a:t>
            </a:r>
            <a:r>
              <a:rPr lang="en-US" dirty="0" smtClean="0"/>
              <a:t>NAD H + 4 H</a:t>
            </a:r>
            <a:r>
              <a:rPr lang="en-US" baseline="30000" dirty="0" smtClean="0"/>
              <a:t>+</a:t>
            </a:r>
            <a:r>
              <a:rPr lang="en-US" dirty="0" smtClean="0"/>
              <a:t>+ 2 </a:t>
            </a:r>
            <a:r>
              <a:rPr lang="en-US" dirty="0"/>
              <a:t>ADP+ 2</a:t>
            </a:r>
            <a:r>
              <a:rPr lang="en-US" dirty="0" smtClean="0"/>
              <a:t> P</a:t>
            </a:r>
            <a:r>
              <a:rPr lang="en-US" dirty="0"/>
              <a:t> →</a:t>
            </a:r>
          </a:p>
          <a:p>
            <a:pPr marL="0" indent="446088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2 Lactate</a:t>
            </a:r>
            <a:r>
              <a:rPr lang="en-US" baseline="30000" dirty="0" smtClean="0">
                <a:solidFill>
                  <a:srgbClr val="FFFF00"/>
                </a:solidFill>
                <a:effectLst/>
              </a:rPr>
              <a:t>-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+ 2H</a:t>
            </a:r>
            <a:r>
              <a:rPr lang="en-US" baseline="30000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+ 4 NAD</a:t>
            </a:r>
            <a:r>
              <a:rPr lang="en-US" baseline="30000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rgbClr val="FFFF00"/>
                </a:solidFill>
              </a:rPr>
              <a:t> + </a:t>
            </a:r>
            <a:r>
              <a:rPr lang="en-US" u="sng" dirty="0">
                <a:solidFill>
                  <a:srgbClr val="FFFF00"/>
                </a:solidFill>
              </a:rPr>
              <a:t>2 </a:t>
            </a:r>
            <a:r>
              <a:rPr lang="en-US" u="sng" dirty="0" smtClean="0">
                <a:solidFill>
                  <a:srgbClr val="FFFF00"/>
                </a:solidFill>
              </a:rPr>
              <a:t>ATP </a:t>
            </a:r>
            <a:endParaRPr lang="en-US" u="sng" dirty="0" smtClean="0">
              <a:solidFill>
                <a:srgbClr val="FFFF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2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64436-3039-437C-B7BD-CE5E34BB361E}" type="slidenum">
              <a:rPr lang="bg-BG" altLang="bg-BG" smtClean="0"/>
              <a:pPr eaLnBrk="1" hangingPunct="1"/>
              <a:t>20</a:t>
            </a:fld>
            <a:endParaRPr lang="bg-BG" altLang="bg-BG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Изойония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0963" indent="284163" algn="just"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Поддържане на постоянен йонен състав на човешкото тяло</a:t>
            </a:r>
          </a:p>
          <a:p>
            <a:pPr marL="80963" indent="284163" algn="just" eaLnBrk="1" hangingPunct="1"/>
            <a:r>
              <a:rPr lang="bg-BG" altLang="bg-BG" dirty="0" smtClean="0">
                <a:effectLst/>
              </a:rPr>
              <a:t>Електролитите се приемат с храната и течностите</a:t>
            </a:r>
          </a:p>
          <a:p>
            <a:pPr marL="80963" indent="284163" eaLnBrk="1" hangingPunct="1"/>
            <a:r>
              <a:rPr lang="bg-BG" altLang="bg-BG" dirty="0" smtClean="0">
                <a:effectLst/>
              </a:rPr>
              <a:t>Отделят се с:</a:t>
            </a:r>
          </a:p>
          <a:p>
            <a:pPr marL="887413" lvl="1" indent="-342900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Диурезата</a:t>
            </a:r>
          </a:p>
          <a:p>
            <a:pPr marL="887413" lvl="1" indent="-342900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Фекалиите</a:t>
            </a:r>
          </a:p>
          <a:p>
            <a:pPr marL="887413" lvl="1" indent="-342900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Изпотяването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3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7D83A7-1883-4C28-B602-593B4F8F8DCE}" type="slidenum">
              <a:rPr lang="bg-BG" altLang="bg-BG" smtClean="0"/>
              <a:pPr eaLnBrk="1" hangingPunct="1"/>
              <a:t>21</a:t>
            </a:fld>
            <a:endParaRPr lang="bg-BG" altLang="bg-BG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Натрий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effectLst/>
              </a:rPr>
              <a:t>Основен извънклетъчен анион</a:t>
            </a:r>
          </a:p>
          <a:p>
            <a:pPr eaLnBrk="1" hangingPunct="1"/>
            <a:r>
              <a:rPr lang="bg-BG" altLang="bg-BG" smtClean="0">
                <a:effectLst/>
              </a:rPr>
              <a:t>Общо количество - 60 </a:t>
            </a:r>
            <a:r>
              <a:rPr lang="en-US" altLang="bg-BG" smtClean="0">
                <a:effectLst/>
              </a:rPr>
              <a:t>mmol/kg</a:t>
            </a:r>
          </a:p>
          <a:p>
            <a:pPr eaLnBrk="1" hangingPunct="1"/>
            <a:r>
              <a:rPr lang="bg-BG" altLang="bg-BG" smtClean="0">
                <a:effectLst/>
              </a:rPr>
              <a:t>Серумно ниво - 132-152 </a:t>
            </a:r>
            <a:r>
              <a:rPr lang="en-US" altLang="bg-BG" smtClean="0">
                <a:effectLst/>
              </a:rPr>
              <a:t>mmol/l</a:t>
            </a:r>
          </a:p>
          <a:p>
            <a:pPr eaLnBrk="1" hangingPunct="1"/>
            <a:r>
              <a:rPr lang="bg-BG" altLang="bg-BG" smtClean="0">
                <a:effectLst/>
              </a:rPr>
              <a:t>Дневни нужди - 1-3 </a:t>
            </a:r>
            <a:r>
              <a:rPr lang="en-US" altLang="bg-BG" smtClean="0">
                <a:effectLst/>
              </a:rPr>
              <a:t>mmol/kg</a:t>
            </a:r>
          </a:p>
          <a:p>
            <a:pPr algn="ctr" eaLnBrk="1" hangingPunct="1">
              <a:buFont typeface="Wingdings" pitchFamily="2" charset="2"/>
              <a:buNone/>
            </a:pPr>
            <a:endParaRPr lang="bg-BG" altLang="bg-BG" smtClean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bg-BG" smtClean="0">
                <a:solidFill>
                  <a:srgbClr val="FF0000"/>
                </a:solidFill>
                <a:effectLst/>
              </a:rPr>
              <a:t>Na </a:t>
            </a:r>
            <a:r>
              <a:rPr lang="bg-BG" altLang="bg-BG" smtClean="0">
                <a:solidFill>
                  <a:srgbClr val="FF0000"/>
                </a:solidFill>
                <a:effectLst/>
              </a:rPr>
              <a:t>дефицит (</a:t>
            </a:r>
            <a:r>
              <a:rPr lang="en-US" altLang="bg-BG" smtClean="0">
                <a:solidFill>
                  <a:srgbClr val="FF0000"/>
                </a:solidFill>
                <a:effectLst/>
              </a:rPr>
              <a:t>mmol) =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bg-BG" smtClean="0">
                <a:solidFill>
                  <a:srgbClr val="FF0000"/>
                </a:solidFill>
                <a:effectLst/>
              </a:rPr>
              <a:t>(Na</a:t>
            </a:r>
            <a:r>
              <a:rPr lang="bg-BG" altLang="bg-BG" smtClean="0">
                <a:solidFill>
                  <a:srgbClr val="FF0000"/>
                </a:solidFill>
                <a:effectLst/>
              </a:rPr>
              <a:t> нормален - </a:t>
            </a:r>
            <a:r>
              <a:rPr lang="en-US" altLang="bg-BG" smtClean="0">
                <a:solidFill>
                  <a:srgbClr val="FF0000"/>
                </a:solidFill>
                <a:effectLst/>
              </a:rPr>
              <a:t>Na </a:t>
            </a:r>
            <a:r>
              <a:rPr lang="bg-BG" altLang="bg-BG" smtClean="0">
                <a:solidFill>
                  <a:srgbClr val="FF0000"/>
                </a:solidFill>
                <a:effectLst/>
              </a:rPr>
              <a:t>измерен) х </a:t>
            </a:r>
            <a:r>
              <a:rPr lang="en-US" altLang="bg-BG" smtClean="0">
                <a:solidFill>
                  <a:srgbClr val="FF0000"/>
                </a:solidFill>
                <a:effectLst/>
              </a:rPr>
              <a:t>kg x 0.2</a:t>
            </a:r>
            <a:endParaRPr lang="bg-BG" altLang="bg-BG" smtClean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DD306C-3E25-4723-838F-2C696761BE18}" type="slidenum">
              <a:rPr lang="bg-BG" smtClean="0"/>
              <a:pPr eaLnBrk="1" hangingPunct="1"/>
              <a:t>22</a:t>
            </a:fld>
            <a:endParaRPr lang="bg-BG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966" y="274638"/>
            <a:ext cx="6251072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клинични прояви</a:t>
            </a:r>
            <a:b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хипонатриемията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941" y="1600200"/>
            <a:ext cx="6735338" cy="4530725"/>
          </a:xfrm>
        </p:spPr>
        <p:txBody>
          <a:bodyPr/>
          <a:lstStyle/>
          <a:p>
            <a:pPr algn="just"/>
            <a:r>
              <a:rPr lang="bg-BG" dirty="0"/>
              <a:t>М</a:t>
            </a:r>
            <a:r>
              <a:rPr lang="bg-BG" dirty="0" smtClean="0"/>
              <a:t>оже да бъде безсимптомна</a:t>
            </a:r>
          </a:p>
          <a:p>
            <a:pPr algn="just"/>
            <a:r>
              <a:rPr lang="bg-BG" dirty="0" smtClean="0"/>
              <a:t>Лека </a:t>
            </a:r>
            <a:r>
              <a:rPr lang="bg-BG" dirty="0" err="1" smtClean="0"/>
              <a:t>хипонатриемия</a:t>
            </a:r>
            <a:r>
              <a:rPr lang="bg-BG" dirty="0" smtClean="0"/>
              <a:t>: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Гадене, повръщане, отпадналост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Главоболие или летаргия, лесна</a:t>
            </a:r>
            <a:r>
              <a:rPr lang="ru-RU" dirty="0" smtClean="0"/>
              <a:t> </a:t>
            </a:r>
            <a:r>
              <a:rPr lang="ru-RU" dirty="0"/>
              <a:t>раздразнимост, отоци по тялото</a:t>
            </a:r>
            <a:endParaRPr lang="en-US" dirty="0"/>
          </a:p>
          <a:p>
            <a:pPr algn="just"/>
            <a:r>
              <a:rPr lang="bg-BG" dirty="0" smtClean="0"/>
              <a:t>Тежка хипонатриемия </a:t>
            </a:r>
            <a:r>
              <a:rPr lang="en-US" dirty="0" smtClean="0"/>
              <a:t>Na &gt; 157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r>
              <a:rPr lang="bg-BG" dirty="0" smtClean="0"/>
              <a:t>: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Мускулни болки и крампи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Гърчове, тежки степенни нарушения в съзнанието и кома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Спиране на дишането</a:t>
            </a:r>
            <a:endParaRPr lang="en-US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8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53268" y="274638"/>
            <a:ext cx="6228770" cy="9742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Диагноза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364059" y="1600200"/>
            <a:ext cx="6317979" cy="4525963"/>
          </a:xfrm>
        </p:spPr>
        <p:txBody>
          <a:bodyPr/>
          <a:lstStyle/>
          <a:p>
            <a:pPr algn="just"/>
            <a:r>
              <a:rPr lang="bg-BG" dirty="0" smtClean="0"/>
              <a:t>Основава се на: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Проследяване на концентрацията на </a:t>
            </a:r>
            <a:r>
              <a:rPr lang="en-US" dirty="0" smtClean="0"/>
              <a:t>Na </a:t>
            </a:r>
            <a:r>
              <a:rPr lang="bg-BG" dirty="0" smtClean="0"/>
              <a:t>йон в серума и урината</a:t>
            </a:r>
          </a:p>
          <a:p>
            <a:pPr lvl="1" algn="just">
              <a:buFont typeface="Arial" panose="020B0604020202020204" pitchFamily="34" charset="0"/>
              <a:buChar char="−"/>
            </a:pPr>
            <a:r>
              <a:rPr lang="bg-BG" dirty="0" smtClean="0"/>
              <a:t>Проследяване на осмоларитета на серума и урината</a:t>
            </a:r>
          </a:p>
          <a:p>
            <a:pPr algn="just"/>
            <a:r>
              <a:rPr lang="bg-BG" dirty="0" smtClean="0"/>
              <a:t>Диференциалната диагноза е на базата на основната причина за нарушенията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648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396A75-8F5F-40D4-B5DD-F00F2A2481B9}" type="slidenum">
              <a:rPr lang="bg-BG" smtClean="0"/>
              <a:pPr eaLnBrk="1" hangingPunct="1"/>
              <a:t>24</a:t>
            </a:fld>
            <a:endParaRPr lang="bg-BG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568390" y="1522843"/>
            <a:ext cx="4014439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Непроменен или увеличен </a:t>
            </a:r>
            <a:r>
              <a:rPr lang="bg-BG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осмоларитет</a:t>
            </a:r>
            <a:endParaRPr lang="bg-BG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title"/>
          </p:nvPr>
        </p:nvSpPr>
        <p:spPr>
          <a:xfrm>
            <a:off x="2386361" y="274638"/>
            <a:ext cx="6295677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Натрий &lt; 135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mmol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4635071" y="3400640"/>
            <a:ext cx="1844567" cy="315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bg-BG" sz="2400" dirty="0" smtClean="0"/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bg-BG" sz="2400" dirty="0" smtClean="0"/>
              <a:t> Глюкоза</a:t>
            </a:r>
            <a:endParaRPr lang="bg-BG" sz="2400" dirty="0"/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Mannitol</a:t>
            </a:r>
            <a:endParaRPr lang="en-US" sz="2400" dirty="0"/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bg-BG" sz="2400" dirty="0" smtClean="0"/>
              <a:t>Белтъци</a:t>
            </a:r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bg-BG" sz="2400" dirty="0" smtClean="0"/>
              <a:t> Липиди</a:t>
            </a:r>
            <a:endParaRPr lang="bg-BG" sz="2400" dirty="0"/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bg-BG" sz="2400" dirty="0" smtClean="0"/>
              <a:t>Гликокол</a:t>
            </a:r>
            <a:endParaRPr lang="bg-BG" sz="2400" dirty="0"/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bg-BG" sz="2400" dirty="0"/>
              <a:t> </a:t>
            </a:r>
            <a:r>
              <a:rPr lang="bg-BG" sz="2400" dirty="0" smtClean="0"/>
              <a:t>Алкохол</a:t>
            </a:r>
            <a:endParaRPr lang="en-GB" sz="2400" dirty="0"/>
          </a:p>
          <a:p>
            <a:pPr indent="268288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bg-BG" sz="2400" dirty="0" smtClean="0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5400000">
            <a:off x="5181793" y="2573286"/>
            <a:ext cx="787631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9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9388" y="6287739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396A75-8F5F-40D4-B5DD-F00F2A2481B9}" type="slidenum">
              <a:rPr lang="bg-BG" smtClean="0"/>
              <a:pPr eaLnBrk="1" hangingPunct="1"/>
              <a:t>25</a:t>
            </a:fld>
            <a:endParaRPr lang="bg-BG" smtClean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110778" y="1806344"/>
            <a:ext cx="3485410" cy="461665"/>
          </a:xfrm>
          <a:prstGeom prst="rect">
            <a:avLst/>
          </a:prstGeom>
          <a:noFill/>
          <a:ln w="12700">
            <a:solidFill>
              <a:srgbClr val="F4ED5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400">
                <a:solidFill>
                  <a:srgbClr val="F4ED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Намален осмоларитет</a:t>
            </a:r>
            <a:endParaRPr lang="en-GB" sz="2400">
              <a:solidFill>
                <a:srgbClr val="F4ED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986908" y="3446634"/>
            <a:ext cx="2474912" cy="1200329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bg-BG" dirty="0"/>
              <a:t>Хипокалиемия</a:t>
            </a:r>
          </a:p>
          <a:p>
            <a:r>
              <a:rPr lang="bg-BG" dirty="0"/>
              <a:t>Бъбречна недостатъчност</a:t>
            </a:r>
            <a:endParaRPr lang="en-GB" dirty="0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209964" y="3430604"/>
            <a:ext cx="2697163" cy="12001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2400">
                <a:latin typeface="Arial" charset="0"/>
              </a:rPr>
              <a:t>Обем на </a:t>
            </a:r>
          </a:p>
          <a:p>
            <a:pPr algn="ctr"/>
            <a:r>
              <a:rPr lang="bg-BG" sz="2400">
                <a:latin typeface="Arial" charset="0"/>
              </a:rPr>
              <a:t>извънклетъчните течности</a:t>
            </a:r>
            <a:endParaRPr lang="en-GB" sz="2400">
              <a:latin typeface="Arial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3767680" y="5480050"/>
            <a:ext cx="1750249" cy="46166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2400">
                <a:latin typeface="Arial" charset="0"/>
              </a:rPr>
              <a:t>Нормален</a:t>
            </a:r>
            <a:endParaRPr lang="en-GB" sz="2400">
              <a:latin typeface="Arial" charset="0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2627313" y="5480050"/>
            <a:ext cx="1063625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2400">
                <a:latin typeface="Arial" charset="0"/>
              </a:rPr>
              <a:t>Нисък</a:t>
            </a:r>
            <a:endParaRPr lang="en-GB" sz="2400">
              <a:latin typeface="Arial" charset="0"/>
            </a:endParaRP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5724176" y="5480050"/>
            <a:ext cx="1500188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2400">
                <a:latin typeface="Arial" charset="0"/>
              </a:rPr>
              <a:t>Повишен</a:t>
            </a:r>
            <a:endParaRPr lang="en-GB" sz="2400">
              <a:latin typeface="Arial" charset="0"/>
            </a:endParaRP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title"/>
          </p:nvPr>
        </p:nvSpPr>
        <p:spPr>
          <a:xfrm>
            <a:off x="2386361" y="274638"/>
            <a:ext cx="6295677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Натрий &lt; 135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mmol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7" name="AutoShape 18"/>
          <p:cNvSpPr>
            <a:spLocks noChangeArrowheads="1"/>
          </p:cNvSpPr>
          <p:nvPr/>
        </p:nvSpPr>
        <p:spPr bwMode="auto">
          <a:xfrm rot="5400000">
            <a:off x="4163938" y="2510221"/>
            <a:ext cx="787631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4588" name="AutoShape 19"/>
          <p:cNvSpPr>
            <a:spLocks noChangeArrowheads="1"/>
          </p:cNvSpPr>
          <p:nvPr/>
        </p:nvSpPr>
        <p:spPr bwMode="auto">
          <a:xfrm rot="5400000">
            <a:off x="6699135" y="2510222"/>
            <a:ext cx="787628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>
              <a:solidFill>
                <a:srgbClr val="FFFF00"/>
              </a:solidFill>
            </a:endParaRPr>
          </a:p>
        </p:txBody>
      </p:sp>
      <p:sp>
        <p:nvSpPr>
          <p:cNvPr id="24589" name="AutoShape 20"/>
          <p:cNvSpPr>
            <a:spLocks noChangeArrowheads="1"/>
          </p:cNvSpPr>
          <p:nvPr/>
        </p:nvSpPr>
        <p:spPr bwMode="auto">
          <a:xfrm rot="5400000">
            <a:off x="4294512" y="4729841"/>
            <a:ext cx="526481" cy="647700"/>
          </a:xfrm>
          <a:custGeom>
            <a:avLst/>
            <a:gdLst>
              <a:gd name="T0" fmla="*/ 1233070960 w 21600"/>
              <a:gd name="T1" fmla="*/ 0 h 21600"/>
              <a:gd name="T2" fmla="*/ 0 w 21600"/>
              <a:gd name="T3" fmla="*/ 2147483647 h 21600"/>
              <a:gd name="T4" fmla="*/ 1233070960 w 21600"/>
              <a:gd name="T5" fmla="*/ 2147483647 h 21600"/>
              <a:gd name="T6" fmla="*/ 164409620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4590" name="AutoShape 21"/>
          <p:cNvSpPr>
            <a:spLocks noChangeArrowheads="1"/>
          </p:cNvSpPr>
          <p:nvPr/>
        </p:nvSpPr>
        <p:spPr bwMode="auto">
          <a:xfrm rot="8084065">
            <a:off x="3219319" y="4886083"/>
            <a:ext cx="411422" cy="34101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38202018 h 21600"/>
              <a:gd name="T4" fmla="*/ 2147483647 w 21600"/>
              <a:gd name="T5" fmla="*/ 676401908 h 21600"/>
              <a:gd name="T6" fmla="*/ 2147483647 w 21600"/>
              <a:gd name="T7" fmla="*/ 3382020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4ED58"/>
          </a:solidFill>
          <a:ln w="12700">
            <a:solidFill>
              <a:srgbClr val="F4ED5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4591" name="AutoShape 23"/>
          <p:cNvSpPr>
            <a:spLocks noChangeArrowheads="1"/>
          </p:cNvSpPr>
          <p:nvPr/>
        </p:nvSpPr>
        <p:spPr bwMode="auto">
          <a:xfrm rot="2414182">
            <a:off x="5409625" y="4899920"/>
            <a:ext cx="451604" cy="3075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793333040 h 21600"/>
              <a:gd name="T4" fmla="*/ 2147483647 w 21600"/>
              <a:gd name="T5" fmla="*/ 1586666080 h 21600"/>
              <a:gd name="T6" fmla="*/ 2147483647 w 21600"/>
              <a:gd name="T7" fmla="*/ 7933330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4ED58"/>
          </a:solidFill>
          <a:ln w="12700">
            <a:solidFill>
              <a:srgbClr val="F4ED5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1AB8BA1-495F-4A30-99AF-C85AA7D0B1A8}" type="slidenum">
              <a:rPr lang="bg-BG" smtClean="0"/>
              <a:pPr eaLnBrk="1" hangingPunct="1"/>
              <a:t>26</a:t>
            </a:fld>
            <a:endParaRPr lang="bg-BG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059" y="274638"/>
            <a:ext cx="6317979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Нисък обем на извънклетъчните течности</a:t>
            </a:r>
            <a:endParaRPr lang="en-GB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52800" y="1773238"/>
            <a:ext cx="2438400" cy="83099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bg-BG" dirty="0"/>
              <a:t>Натрий</a:t>
            </a:r>
          </a:p>
          <a:p>
            <a:r>
              <a:rPr lang="bg-BG" dirty="0"/>
              <a:t>в урината</a:t>
            </a:r>
            <a:endParaRPr lang="en-GB" dirty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646675" y="3768706"/>
            <a:ext cx="2170112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bg-BG"/>
              <a:t>Под 20 </a:t>
            </a:r>
            <a:r>
              <a:rPr lang="en-US"/>
              <a:t>mmol/l</a:t>
            </a:r>
            <a:endParaRPr lang="en-GB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532946" y="3719130"/>
            <a:ext cx="217170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bg-BG" dirty="0"/>
              <a:t>Над 20 </a:t>
            </a:r>
            <a:r>
              <a:rPr lang="en-US" dirty="0" err="1"/>
              <a:t>mmol</a:t>
            </a:r>
            <a:r>
              <a:rPr lang="en-US" dirty="0"/>
              <a:t>/l</a:t>
            </a:r>
            <a:endParaRPr lang="en-GB" dirty="0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2100262" y="5183610"/>
            <a:ext cx="1252538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bg-BG" dirty="0"/>
              <a:t>Диарии</a:t>
            </a:r>
            <a:endParaRPr lang="en-GB" dirty="0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208463" y="4970463"/>
            <a:ext cx="4492625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Tahoma" pitchFamily="34" charset="0"/>
              </a:defRPr>
            </a:lvl2pPr>
            <a:lvl3pPr marL="1143000" indent="-228600" eaLnBrk="0" hangingPunct="0">
              <a:defRPr>
                <a:latin typeface="Tahoma" pitchFamily="34" charset="0"/>
              </a:defRPr>
            </a:lvl3pPr>
            <a:lvl4pPr marL="1600200" indent="-228600" eaLnBrk="0" hangingPunct="0">
              <a:defRPr>
                <a:latin typeface="Tahoma" pitchFamily="34" charset="0"/>
              </a:defRPr>
            </a:lvl4pPr>
            <a:lvl5pPr marL="2057400" indent="-228600" eaLnBrk="0" hangingPunct="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bg-BG"/>
              <a:t>Надбъбречна недостатъчност</a:t>
            </a:r>
          </a:p>
          <a:p>
            <a:r>
              <a:rPr lang="bg-BG"/>
              <a:t>Диуретично лечение</a:t>
            </a:r>
            <a:endParaRPr lang="en-GB"/>
          </a:p>
        </p:txBody>
      </p:sp>
      <p:sp>
        <p:nvSpPr>
          <p:cNvPr id="25611" name="AutoShape 20"/>
          <p:cNvSpPr>
            <a:spLocks noChangeArrowheads="1"/>
          </p:cNvSpPr>
          <p:nvPr/>
        </p:nvSpPr>
        <p:spPr bwMode="auto">
          <a:xfrm rot="5400000">
            <a:off x="6404354" y="4225517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>
              <a:solidFill>
                <a:srgbClr val="FFFF00"/>
              </a:solidFill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 rot="5400000">
            <a:off x="2410617" y="4359002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8174596">
            <a:off x="3267094" y="2960688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2994002">
            <a:off x="5069756" y="2899376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6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4C61DC-6633-4843-B12C-83798DC54589}" type="slidenum">
              <a:rPr lang="bg-BG" smtClean="0"/>
              <a:pPr eaLnBrk="1" hangingPunct="1"/>
              <a:t>27</a:t>
            </a:fld>
            <a:endParaRPr lang="bg-BG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1102" y="274638"/>
            <a:ext cx="683093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Нормален обем на извънклетъчните течности</a:t>
            </a:r>
            <a:endParaRPr lang="en-GB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33775" y="1704821"/>
            <a:ext cx="3124200" cy="8350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400">
                <a:latin typeface="Arial" charset="0"/>
              </a:rPr>
              <a:t>Осмоларитет на урината</a:t>
            </a:r>
            <a:endParaRPr lang="en-GB" sz="2400">
              <a:latin typeface="Arial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47296" y="3554413"/>
            <a:ext cx="2490787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2400">
                <a:latin typeface="Arial" charset="0"/>
              </a:rPr>
              <a:t>Под 100 </a:t>
            </a:r>
            <a:r>
              <a:rPr lang="en-US" sz="2400">
                <a:latin typeface="Arial" charset="0"/>
              </a:rPr>
              <a:t>mOsm/l</a:t>
            </a:r>
            <a:endParaRPr lang="en-GB" sz="2400">
              <a:latin typeface="Arial" charset="0"/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534612" y="3565324"/>
            <a:ext cx="249237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2400">
                <a:latin typeface="Arial" charset="0"/>
              </a:rPr>
              <a:t>Над </a:t>
            </a:r>
            <a:r>
              <a:rPr lang="en-US" sz="2400">
                <a:latin typeface="Arial" charset="0"/>
              </a:rPr>
              <a:t>100 mOsm/l</a:t>
            </a:r>
            <a:endParaRPr lang="en-GB" sz="2400">
              <a:latin typeface="Arial" charset="0"/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472683" y="5030942"/>
            <a:ext cx="1879600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2400">
                <a:latin typeface="Arial" charset="0"/>
              </a:rPr>
              <a:t>Психогенна</a:t>
            </a:r>
          </a:p>
          <a:p>
            <a:pPr algn="ctr"/>
            <a:r>
              <a:rPr lang="bg-BG" sz="2400">
                <a:latin typeface="Arial" charset="0"/>
              </a:rPr>
              <a:t>полидипсия</a:t>
            </a:r>
            <a:endParaRPr lang="en-GB" sz="2400">
              <a:latin typeface="Arial" charset="0"/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6135571" y="5181600"/>
            <a:ext cx="113030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>
                <a:latin typeface="Arial" charset="0"/>
              </a:rPr>
              <a:t>SIADH</a:t>
            </a:r>
            <a:endParaRPr lang="en-GB" sz="2400">
              <a:latin typeface="Arial" charset="0"/>
            </a:endParaRPr>
          </a:p>
        </p:txBody>
      </p:sp>
      <p:sp>
        <p:nvSpPr>
          <p:cNvPr id="26634" name="AutoShape 13"/>
          <p:cNvSpPr>
            <a:spLocks noChangeArrowheads="1"/>
          </p:cNvSpPr>
          <p:nvPr/>
        </p:nvSpPr>
        <p:spPr bwMode="auto">
          <a:xfrm rot="5400000">
            <a:off x="3124352" y="4279648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6" name="AutoShape 15"/>
          <p:cNvSpPr>
            <a:spLocks noChangeArrowheads="1"/>
          </p:cNvSpPr>
          <p:nvPr/>
        </p:nvSpPr>
        <p:spPr bwMode="auto">
          <a:xfrm rot="5400000">
            <a:off x="6279879" y="4189683"/>
            <a:ext cx="756191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>
              <a:solidFill>
                <a:srgbClr val="FFFF00"/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2790490">
            <a:off x="5807568" y="2716296"/>
            <a:ext cx="932065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>
              <a:solidFill>
                <a:srgbClr val="FFFF00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8316721">
            <a:off x="3468893" y="2709277"/>
            <a:ext cx="790478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6694C8-6847-4609-A12D-F46ED6F40FBB}" type="slidenum">
              <a:rPr lang="bg-BG" smtClean="0"/>
              <a:pPr eaLnBrk="1" hangingPunct="1"/>
              <a:t>28</a:t>
            </a:fld>
            <a:endParaRPr lang="bg-BG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113" y="0"/>
            <a:ext cx="6623823" cy="14050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Висок обем на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извънклетъчните течности</a:t>
            </a:r>
            <a:endParaRPr lang="en-GB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933825" y="1822916"/>
            <a:ext cx="2438400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Na </a:t>
            </a:r>
            <a:r>
              <a:rPr lang="bg-BG" sz="2400">
                <a:latin typeface="Arial" charset="0"/>
              </a:rPr>
              <a:t>в урината</a:t>
            </a:r>
            <a:endParaRPr lang="en-GB" sz="2400">
              <a:latin typeface="Arial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464652" y="3140552"/>
            <a:ext cx="2170112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2400">
                <a:latin typeface="Arial" charset="0"/>
              </a:rPr>
              <a:t>Под 20 </a:t>
            </a:r>
            <a:r>
              <a:rPr lang="en-US" sz="2400">
                <a:latin typeface="Arial" charset="0"/>
              </a:rPr>
              <a:t>mmol/l</a:t>
            </a:r>
            <a:endParaRPr lang="en-GB" sz="2400">
              <a:latin typeface="Arial" charset="0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568950" y="3163888"/>
            <a:ext cx="217170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2400">
                <a:latin typeface="Arial" charset="0"/>
              </a:rPr>
              <a:t>Над 20 </a:t>
            </a:r>
            <a:r>
              <a:rPr lang="en-US" sz="2400">
                <a:latin typeface="Arial" charset="0"/>
              </a:rPr>
              <a:t>mmol/l</a:t>
            </a:r>
            <a:endParaRPr lang="en-GB" sz="2400">
              <a:latin typeface="Arial" charset="0"/>
            </a:endParaRP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18887" y="4565496"/>
            <a:ext cx="3819525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2400">
                <a:latin typeface="Arial" charset="0"/>
              </a:rPr>
              <a:t>Помпена недостатъчност</a:t>
            </a:r>
          </a:p>
          <a:p>
            <a:pPr algn="ctr"/>
            <a:r>
              <a:rPr lang="bg-BG" sz="2400">
                <a:latin typeface="Arial" charset="0"/>
              </a:rPr>
              <a:t>Цироза</a:t>
            </a:r>
            <a:endParaRPr lang="en-GB" sz="2400">
              <a:latin typeface="Arial" charset="0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468938" y="4543425"/>
            <a:ext cx="2463800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2400">
                <a:latin typeface="Arial" charset="0"/>
              </a:rPr>
              <a:t>Бъбречна </a:t>
            </a:r>
            <a:endParaRPr lang="en-US" sz="2400">
              <a:latin typeface="Arial" charset="0"/>
            </a:endParaRPr>
          </a:p>
          <a:p>
            <a:pPr algn="ctr"/>
            <a:r>
              <a:rPr lang="bg-BG" sz="2400">
                <a:latin typeface="Arial" charset="0"/>
              </a:rPr>
              <a:t>недостатъчност</a:t>
            </a:r>
            <a:endParaRPr lang="en-GB" sz="2400">
              <a:latin typeface="Arial" charset="0"/>
            </a:endParaRPr>
          </a:p>
        </p:txBody>
      </p:sp>
      <p:sp>
        <p:nvSpPr>
          <p:cNvPr id="27658" name="AutoShape 13"/>
          <p:cNvSpPr>
            <a:spLocks noChangeArrowheads="1"/>
          </p:cNvSpPr>
          <p:nvPr/>
        </p:nvSpPr>
        <p:spPr bwMode="auto">
          <a:xfrm rot="5400000">
            <a:off x="6407944" y="3753644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59" name="AutoShape 14"/>
          <p:cNvSpPr>
            <a:spLocks noChangeArrowheads="1"/>
          </p:cNvSpPr>
          <p:nvPr/>
        </p:nvSpPr>
        <p:spPr bwMode="auto">
          <a:xfrm rot="5400000">
            <a:off x="3408706" y="3753644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2577213">
            <a:off x="5666468" y="2409329"/>
            <a:ext cx="761817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7961468">
            <a:off x="3913232" y="2413068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1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DD306C-3E25-4723-838F-2C696761BE18}" type="slidenum">
              <a:rPr lang="bg-BG" smtClean="0"/>
              <a:pPr eaLnBrk="1" hangingPunct="1"/>
              <a:t>29</a:t>
            </a:fld>
            <a:endParaRPr lang="bg-BG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966" y="274638"/>
            <a:ext cx="6251072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нарушенията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662" y="1600200"/>
            <a:ext cx="6735337" cy="4530725"/>
          </a:xfrm>
        </p:spPr>
        <p:txBody>
          <a:bodyPr/>
          <a:lstStyle/>
          <a:p>
            <a:pPr marL="361950" indent="-361950" eaLnBrk="1" hangingPunct="1"/>
            <a:r>
              <a:rPr lang="bg-BG" dirty="0" err="1" smtClean="0">
                <a:effectLst/>
              </a:rPr>
              <a:t>Хипонатриемия</a:t>
            </a:r>
            <a:r>
              <a:rPr lang="bg-BG" dirty="0" smtClean="0">
                <a:effectLst/>
              </a:rPr>
              <a:t>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dirty="0" err="1" smtClean="0">
                <a:effectLst/>
              </a:rPr>
              <a:t>Изоволемична</a:t>
            </a:r>
            <a:r>
              <a:rPr lang="en-US" dirty="0" smtClean="0">
                <a:effectLst/>
              </a:rPr>
              <a:t>:</a:t>
            </a:r>
          </a:p>
          <a:p>
            <a:pPr marL="1071563" lvl="1" indent="-346075" eaLnBrk="1" hangingPunct="1">
              <a:buFont typeface="Arial" panose="020B0604020202020204" pitchFamily="34" charset="0"/>
              <a:buChar char="•"/>
            </a:pP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Furosemide </a:t>
            </a:r>
            <a:r>
              <a:rPr lang="en-US" dirty="0"/>
              <a:t>1</a:t>
            </a:r>
            <a:r>
              <a:rPr lang="en-US" dirty="0" smtClean="0">
                <a:effectLst/>
              </a:rPr>
              <a:t> mg/kg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iv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+ </a:t>
            </a:r>
            <a:r>
              <a:rPr lang="en-US" dirty="0" err="1" smtClean="0">
                <a:effectLst/>
              </a:rPr>
              <a:t>NaCl</a:t>
            </a:r>
            <a:r>
              <a:rPr lang="en-US" dirty="0" smtClean="0">
                <a:effectLst/>
              </a:rPr>
              <a:t> 0.9%</a:t>
            </a:r>
            <a:r>
              <a:rPr lang="bg-BG" dirty="0" smtClean="0">
                <a:effectLst/>
              </a:rPr>
              <a:t> или</a:t>
            </a:r>
            <a:r>
              <a:rPr lang="en-US" dirty="0" smtClean="0">
                <a:effectLst/>
              </a:rPr>
              <a:t> 3%</a:t>
            </a:r>
            <a:endParaRPr lang="bg-BG" dirty="0" smtClean="0">
              <a:effectLst/>
            </a:endParaRP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dirty="0" err="1"/>
              <a:t>Хипе</a:t>
            </a:r>
            <a:r>
              <a:rPr lang="bg-BG" dirty="0" err="1" smtClean="0">
                <a:effectLst/>
              </a:rPr>
              <a:t>рволемична</a:t>
            </a:r>
            <a:r>
              <a:rPr lang="en-US" dirty="0" smtClean="0">
                <a:effectLst/>
              </a:rPr>
              <a:t>:</a:t>
            </a:r>
          </a:p>
          <a:p>
            <a:pPr marL="1071563" lvl="1" indent="-346075" eaLnBrk="1" hangingPunct="1">
              <a:buFont typeface="Arial" panose="020B0604020202020204" pitchFamily="34" charset="0"/>
              <a:buChar char="•"/>
            </a:pP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Furosemide </a:t>
            </a:r>
            <a:r>
              <a:rPr lang="en-US" dirty="0" smtClean="0"/>
              <a:t>1 mg/kg</a:t>
            </a:r>
            <a:r>
              <a:rPr lang="en-US" dirty="0" smtClean="0">
                <a:effectLst/>
              </a:rPr>
              <a:t> iv</a:t>
            </a:r>
            <a:endParaRPr lang="bg-BG" dirty="0" smtClean="0">
              <a:effectLst/>
            </a:endParaRP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dirty="0" err="1"/>
              <a:t>Хипов</a:t>
            </a:r>
            <a:r>
              <a:rPr lang="bg-BG" dirty="0" err="1" smtClean="0">
                <a:effectLst/>
              </a:rPr>
              <a:t>олемична</a:t>
            </a:r>
            <a:r>
              <a:rPr lang="en-US" dirty="0" smtClean="0">
                <a:effectLst/>
              </a:rPr>
              <a:t>:</a:t>
            </a:r>
          </a:p>
          <a:p>
            <a:pPr marL="1071563" lvl="1" indent="-346075"/>
            <a:r>
              <a:rPr lang="bg-BG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NaCl</a:t>
            </a:r>
            <a:r>
              <a:rPr lang="en-US" dirty="0" smtClean="0">
                <a:effectLst/>
              </a:rPr>
              <a:t> 3% </a:t>
            </a:r>
            <a:r>
              <a:rPr lang="bg-BG" dirty="0" smtClean="0">
                <a:effectLst/>
              </a:rPr>
              <a:t>със скорост на </a:t>
            </a:r>
            <a:r>
              <a:rPr lang="bg-BG" dirty="0" err="1" smtClean="0">
                <a:effectLst/>
              </a:rPr>
              <a:t>инфузиране</a:t>
            </a:r>
            <a:r>
              <a:rPr lang="en-US" dirty="0" smtClean="0">
                <a:effectLst/>
              </a:rPr>
              <a:t> </a:t>
            </a:r>
            <a:r>
              <a:rPr lang="bg-BG" dirty="0" smtClean="0">
                <a:effectLst/>
              </a:rPr>
              <a:t>0.55-</a:t>
            </a:r>
            <a:r>
              <a:rPr lang="en-US" dirty="0" smtClean="0">
                <a:effectLst/>
              </a:rPr>
              <a:t>2</a:t>
            </a:r>
            <a:r>
              <a:rPr lang="bg-BG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/l/h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4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26540" y="63377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F40CF2-B318-499B-82C3-2DBA264E7160}" type="slidenum">
              <a:rPr lang="bg-BG" altLang="bg-BG" smtClean="0"/>
              <a:pPr eaLnBrk="1" hangingPunct="1"/>
              <a:t>3</a:t>
            </a:fld>
            <a:endParaRPr lang="bg-BG" altLang="bg-BG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Вътрешна среда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076825" y="2852738"/>
            <a:ext cx="2016125" cy="18002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000" dirty="0"/>
              <a:t>Вътрешна</a:t>
            </a:r>
          </a:p>
          <a:p>
            <a:pPr algn="ctr" eaLnBrk="1" hangingPunct="1"/>
            <a:r>
              <a:rPr lang="bg-BG" altLang="bg-BG" sz="2000" dirty="0"/>
              <a:t>среда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445125" y="1985963"/>
            <a:ext cx="127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sz="2400" dirty="0"/>
              <a:t>Външна</a:t>
            </a:r>
          </a:p>
          <a:p>
            <a:pPr algn="ctr" eaLnBrk="1" hangingPunct="1"/>
            <a:r>
              <a:rPr lang="bg-BG" altLang="bg-BG" sz="2400" dirty="0"/>
              <a:t>среда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" y="1198179"/>
            <a:ext cx="8150772" cy="513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1545" y="1529255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bg2"/>
                </a:solidFill>
              </a:rPr>
              <a:t>Външна среда</a:t>
            </a:r>
            <a:endParaRPr lang="bg-BG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0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DD306C-3E25-4723-838F-2C696761BE18}" type="slidenum">
              <a:rPr lang="bg-BG" smtClean="0"/>
              <a:pPr eaLnBrk="1" hangingPunct="1"/>
              <a:t>30</a:t>
            </a:fld>
            <a:endParaRPr lang="bg-BG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966" y="274638"/>
            <a:ext cx="6251072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Хипернатриемия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155 </a:t>
            </a:r>
            <a:r>
              <a:rPr lang="en-US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mmol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663" y="1600200"/>
            <a:ext cx="6467708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bg-BG" dirty="0" smtClean="0"/>
              <a:t>Причини:</a:t>
            </a:r>
          </a:p>
          <a:p>
            <a:pPr lvl="1" indent="-381000"/>
            <a:r>
              <a:rPr lang="bg-BG" dirty="0" err="1" smtClean="0">
                <a:effectLst/>
              </a:rPr>
              <a:t>Хиповолемия</a:t>
            </a:r>
            <a:r>
              <a:rPr lang="bg-BG" dirty="0" smtClean="0">
                <a:effectLst/>
              </a:rPr>
              <a:t>:</a:t>
            </a:r>
          </a:p>
          <a:p>
            <a:pPr marL="1071563" lvl="2" indent="-346075">
              <a:buFont typeface="Arial" panose="020B0604020202020204" pitchFamily="34" charset="0"/>
              <a:buChar char="−"/>
            </a:pPr>
            <a:r>
              <a:rPr lang="bg-BG" dirty="0" smtClean="0"/>
              <a:t>Намален прием на течности;</a:t>
            </a:r>
          </a:p>
          <a:p>
            <a:pPr marL="1071563" lvl="2" indent="-346075" algn="just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Завишено отделяне на течности с уринат</a:t>
            </a:r>
            <a:r>
              <a:rPr lang="bg-BG" dirty="0" smtClean="0"/>
              <a:t>а при захарен диабет изпотяване или диарии</a:t>
            </a:r>
          </a:p>
          <a:p>
            <a:pPr lvl="1" indent="-381000" algn="just"/>
            <a:r>
              <a:rPr lang="bg-BG" dirty="0" smtClean="0"/>
              <a:t>Изоволемия</a:t>
            </a:r>
            <a:r>
              <a:rPr lang="bg-BG" dirty="0"/>
              <a:t>:</a:t>
            </a:r>
            <a:endParaRPr lang="en-US" dirty="0" smtClean="0"/>
          </a:p>
          <a:p>
            <a:pPr marL="1068388" lvl="1" indent="-342900" algn="just">
              <a:buFont typeface="Arial" panose="020B0604020202020204" pitchFamily="34" charset="0"/>
              <a:buChar char="−"/>
            </a:pPr>
            <a:r>
              <a:rPr lang="bg-BG" dirty="0"/>
              <a:t>При инсипиден диабет</a:t>
            </a:r>
          </a:p>
          <a:p>
            <a:pPr marL="725488" lvl="1" indent="-363538" algn="just"/>
            <a:r>
              <a:rPr lang="bg-BG" dirty="0" smtClean="0"/>
              <a:t>Хипертонична:</a:t>
            </a:r>
          </a:p>
          <a:p>
            <a:pPr marL="1068388" lvl="2" indent="-342900" algn="just">
              <a:buFont typeface="Arial" panose="020B0604020202020204" pitchFamily="34" charset="0"/>
              <a:buChar char="−"/>
            </a:pPr>
            <a:r>
              <a:rPr lang="bg-BG" dirty="0" smtClean="0"/>
              <a:t>Завишен прием на </a:t>
            </a:r>
            <a:r>
              <a:rPr lang="en-US" dirty="0" smtClean="0"/>
              <a:t>NaHCO</a:t>
            </a:r>
            <a:r>
              <a:rPr lang="en-US" baseline="-25000" dirty="0" smtClean="0"/>
              <a:t>3</a:t>
            </a:r>
            <a:endParaRPr lang="bg-BG" dirty="0" smtClean="0"/>
          </a:p>
          <a:p>
            <a:pPr lvl="2" algn="just"/>
            <a:endParaRPr lang="bg-BG" dirty="0" smtClean="0"/>
          </a:p>
          <a:p>
            <a:pPr lvl="2"/>
            <a:endParaRPr lang="en-US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7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DD306C-3E25-4723-838F-2C696761BE18}" type="slidenum">
              <a:rPr lang="bg-BG" smtClean="0"/>
              <a:pPr eaLnBrk="1" hangingPunct="1"/>
              <a:t>31</a:t>
            </a:fld>
            <a:endParaRPr lang="bg-BG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8663" y="274638"/>
            <a:ext cx="6273375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нарушенията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1756" y="1600200"/>
            <a:ext cx="6802244" cy="4530725"/>
          </a:xfrm>
        </p:spPr>
        <p:txBody>
          <a:bodyPr/>
          <a:lstStyle/>
          <a:p>
            <a:pPr eaLnBrk="1" hangingPunct="1"/>
            <a:r>
              <a:rPr lang="bg-BG" sz="2800" dirty="0" err="1" smtClean="0">
                <a:effectLst/>
              </a:rPr>
              <a:t>Хипернатриемия</a:t>
            </a:r>
            <a:r>
              <a:rPr lang="en-US" sz="2800" dirty="0" smtClean="0">
                <a:effectLst/>
              </a:rPr>
              <a:t>:</a:t>
            </a:r>
            <a:endParaRPr lang="bg-BG" sz="2800" dirty="0" smtClean="0">
              <a:effectLst/>
            </a:endParaRPr>
          </a:p>
          <a:p>
            <a:pPr marL="725488" lvl="1" indent="-284163" algn="just" eaLnBrk="1" hangingPunct="1">
              <a:buFont typeface="Arial" panose="020B0604020202020204" pitchFamily="34" charset="0"/>
              <a:buChar char="−"/>
            </a:pPr>
            <a:r>
              <a:rPr lang="bg-BG" sz="2400" dirty="0" smtClean="0">
                <a:effectLst/>
              </a:rPr>
              <a:t>Корекция на изоволемията с приемане на достатъчно течности при доказана  дехидратация</a:t>
            </a:r>
          </a:p>
          <a:p>
            <a:pPr marL="725488" lvl="1" indent="-284163" eaLnBrk="1" hangingPunct="1">
              <a:buFont typeface="Arial" panose="020B0604020202020204" pitchFamily="34" charset="0"/>
              <a:buChar char="−"/>
            </a:pPr>
            <a:r>
              <a:rPr lang="bg-BG" sz="2400" dirty="0" smtClean="0">
                <a:effectLst/>
              </a:rPr>
              <a:t>Стимулиране на </a:t>
            </a:r>
            <a:r>
              <a:rPr lang="bg-BG" sz="2400" dirty="0" err="1" smtClean="0">
                <a:effectLst/>
              </a:rPr>
              <a:t>диурезата</a:t>
            </a:r>
            <a:r>
              <a:rPr lang="en-US" sz="2400" dirty="0" smtClean="0">
                <a:effectLst/>
              </a:rPr>
              <a:t>:</a:t>
            </a:r>
          </a:p>
          <a:p>
            <a:pPr marL="1071563" lvl="1" indent="-346075" eaLnBrk="1" hangingPunct="1">
              <a:buFont typeface="Arial" panose="020B0604020202020204" pitchFamily="34" charset="0"/>
              <a:buChar char="•"/>
            </a:pPr>
            <a:r>
              <a:rPr lang="en-US" dirty="0" err="1" smtClean="0"/>
              <a:t>Furanthril</a:t>
            </a:r>
            <a:r>
              <a:rPr lang="en-US" dirty="0" smtClean="0"/>
              <a:t> 1 mg/kg iv</a:t>
            </a:r>
            <a:endParaRPr lang="en-US" dirty="0"/>
          </a:p>
          <a:p>
            <a:pPr marL="1071563" lvl="1" indent="-346075" eaLnBrk="1" hangingPunct="1">
              <a:buFont typeface="Arial" panose="020B0604020202020204" pitchFamily="34" charset="0"/>
              <a:buChar char="•"/>
            </a:pPr>
            <a:r>
              <a:rPr lang="bg-BG" sz="2400" dirty="0" smtClean="0">
                <a:effectLst/>
              </a:rPr>
              <a:t>Инфузиране на </a:t>
            </a:r>
            <a:r>
              <a:rPr lang="en-US" sz="2400" dirty="0" smtClean="0">
                <a:effectLst/>
              </a:rPr>
              <a:t>G5%</a:t>
            </a:r>
            <a:endParaRPr lang="bg-BG" sz="2400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0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35E2410-3681-4085-9A63-F98039963ED5}" type="slidenum">
              <a:rPr lang="bg-BG" smtClean="0"/>
              <a:pPr eaLnBrk="1" hangingPunct="1"/>
              <a:t>32</a:t>
            </a:fld>
            <a:endParaRPr lang="bg-BG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Калий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dirty="0" smtClean="0">
                <a:effectLst/>
              </a:rPr>
              <a:t>Общо количество - 50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/kg</a:t>
            </a:r>
          </a:p>
          <a:p>
            <a:pPr eaLnBrk="1" hangingPunct="1"/>
            <a:r>
              <a:rPr lang="bg-BG" dirty="0" smtClean="0">
                <a:effectLst/>
              </a:rPr>
              <a:t>Серумно ниво - 3.5-5.6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</a:t>
            </a:r>
          </a:p>
          <a:p>
            <a:pPr eaLnBrk="1" hangingPunct="1"/>
            <a:r>
              <a:rPr lang="bg-BG" dirty="0" smtClean="0">
                <a:effectLst/>
              </a:rPr>
              <a:t>Дневни нужди - 1-1.5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/kg</a:t>
            </a:r>
          </a:p>
          <a:p>
            <a:pPr algn="ctr" eaLnBrk="1" hangingPunct="1">
              <a:buFont typeface="Wingdings" pitchFamily="2" charset="2"/>
              <a:buNone/>
            </a:pPr>
            <a:endParaRPr lang="bg-BG" b="1" dirty="0" smtClean="0">
              <a:solidFill>
                <a:srgbClr val="FFFF0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sz="2800" dirty="0" smtClean="0">
                <a:solidFill>
                  <a:srgbClr val="FFFF00"/>
                </a:solidFill>
                <a:effectLst/>
              </a:rPr>
              <a:t>К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bg-BG" sz="2800" dirty="0" smtClean="0">
                <a:solidFill>
                  <a:srgbClr val="FFFF00"/>
                </a:solidFill>
                <a:effectLst/>
              </a:rPr>
              <a:t>дефицит (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mmol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) =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(K</a:t>
            </a:r>
            <a:r>
              <a:rPr lang="bg-BG" sz="2800" dirty="0" smtClean="0">
                <a:solidFill>
                  <a:srgbClr val="FFFF00"/>
                </a:solidFill>
                <a:effectLst/>
              </a:rPr>
              <a:t> нормален - 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K </a:t>
            </a:r>
            <a:r>
              <a:rPr lang="bg-BG" sz="2800" dirty="0" smtClean="0">
                <a:solidFill>
                  <a:srgbClr val="FFFF00"/>
                </a:solidFill>
                <a:effectLst/>
              </a:rPr>
              <a:t>измерен) х 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kg x 0.4</a:t>
            </a:r>
            <a:endParaRPr lang="bg-BG" sz="2800" dirty="0" smtClean="0">
              <a:solidFill>
                <a:srgbClr val="FFFF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6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A9FC0A-8C18-4577-8F5F-989B9A1A4EB5}" type="slidenum">
              <a:rPr lang="bg-BG" smtClean="0"/>
              <a:pPr eaLnBrk="1" hangingPunct="1"/>
              <a:t>33</a:t>
            </a:fld>
            <a:endParaRPr lang="bg-BG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 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изокалиемията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0966" y="1600200"/>
            <a:ext cx="6713033" cy="4530725"/>
          </a:xfrm>
        </p:spPr>
        <p:txBody>
          <a:bodyPr/>
          <a:lstStyle/>
          <a:p>
            <a:pPr marL="361950" indent="-361950" eaLnBrk="1" hangingPunct="1"/>
            <a:r>
              <a:rPr lang="bg-BG" dirty="0" err="1" smtClean="0">
                <a:effectLst/>
              </a:rPr>
              <a:t>Хиперкалиемия</a:t>
            </a:r>
            <a:r>
              <a:rPr lang="en-US" dirty="0" smtClean="0">
                <a:effectLst/>
              </a:rPr>
              <a:t>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Лека – 5.5-5.9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Умерена – 6-6.4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Тежка – </a:t>
            </a:r>
            <a:r>
              <a:rPr lang="bg-BG" dirty="0" err="1" smtClean="0">
                <a:effectLst/>
              </a:rPr>
              <a:t>животозастрашаваща</a:t>
            </a:r>
            <a:r>
              <a:rPr lang="bg-BG" dirty="0" smtClean="0">
                <a:effectLst/>
              </a:rPr>
              <a:t> – 6.5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</a:t>
            </a:r>
            <a:r>
              <a:rPr lang="bg-BG" dirty="0" smtClean="0">
                <a:effectLst/>
              </a:rPr>
              <a:t> или повече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5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A9FC0A-8C18-4577-8F5F-989B9A1A4EB5}" type="slidenum">
              <a:rPr lang="bg-BG" smtClean="0"/>
              <a:pPr eaLnBrk="1" hangingPunct="1"/>
              <a:t>34</a:t>
            </a:fld>
            <a:endParaRPr lang="bg-BG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Причини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0966" y="1600200"/>
            <a:ext cx="6713033" cy="4530725"/>
          </a:xfrm>
        </p:spPr>
        <p:txBody>
          <a:bodyPr/>
          <a:lstStyle/>
          <a:p>
            <a:pPr marL="361950" indent="-361950"/>
            <a:r>
              <a:rPr lang="bg-BG" dirty="0" smtClean="0"/>
              <a:t>Бъбречна недостатъчност</a:t>
            </a:r>
          </a:p>
          <a:p>
            <a:pPr marL="361950" indent="-361950"/>
            <a:r>
              <a:rPr lang="bg-BG" dirty="0" smtClean="0"/>
              <a:t>Приложение на </a:t>
            </a:r>
            <a:r>
              <a:rPr lang="en-US" dirty="0" smtClean="0"/>
              <a:t>ACE-I, </a:t>
            </a:r>
            <a:r>
              <a:rPr lang="bg-BG" dirty="0" smtClean="0"/>
              <a:t>калий съхраняващи диуретици, НСПВС, бета-блокери</a:t>
            </a:r>
          </a:p>
          <a:p>
            <a:pPr marL="361950" indent="-361950"/>
            <a:r>
              <a:rPr lang="bg-BG" dirty="0" err="1" smtClean="0"/>
              <a:t>Тъканен</a:t>
            </a:r>
            <a:r>
              <a:rPr lang="bg-BG" dirty="0" smtClean="0"/>
              <a:t> разпад (</a:t>
            </a:r>
            <a:r>
              <a:rPr lang="bg-BG" dirty="0" err="1" smtClean="0"/>
              <a:t>рабдомиолиза</a:t>
            </a:r>
            <a:r>
              <a:rPr lang="bg-BG" dirty="0" smtClean="0"/>
              <a:t>, </a:t>
            </a:r>
            <a:r>
              <a:rPr lang="bg-BG" dirty="0" err="1" smtClean="0"/>
              <a:t>хемолиза</a:t>
            </a:r>
            <a:r>
              <a:rPr lang="bg-BG" dirty="0" smtClean="0"/>
              <a:t>)</a:t>
            </a:r>
          </a:p>
          <a:p>
            <a:pPr marL="361950" indent="-361950"/>
            <a:r>
              <a:rPr lang="bg-BG" dirty="0" smtClean="0"/>
              <a:t>Метаболитна </a:t>
            </a:r>
            <a:r>
              <a:rPr lang="bg-BG" dirty="0" err="1" smtClean="0"/>
              <a:t>ацидоза</a:t>
            </a:r>
            <a:endParaRPr lang="bg-BG" dirty="0" smtClean="0"/>
          </a:p>
          <a:p>
            <a:pPr marL="361950" indent="-361950" algn="just"/>
            <a:r>
              <a:rPr lang="bg-BG" dirty="0" smtClean="0"/>
              <a:t>Ендокринни заболявания – болест на </a:t>
            </a:r>
            <a:r>
              <a:rPr lang="en-US" dirty="0" smtClean="0"/>
              <a:t>Addison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1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B7888A-6CA3-4AB9-9251-048514E0E5DC}" type="slidenum">
              <a:rPr lang="bg-BG" smtClean="0"/>
              <a:pPr eaLnBrk="1" hangingPunct="1"/>
              <a:t>35</a:t>
            </a:fld>
            <a:endParaRPr lang="bg-BG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571" y="274638"/>
            <a:ext cx="6544604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клинични характеристики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662" y="1700213"/>
            <a:ext cx="6467709" cy="4430712"/>
          </a:xfrm>
        </p:spPr>
        <p:txBody>
          <a:bodyPr/>
          <a:lstStyle/>
          <a:p>
            <a:pPr algn="just" eaLnBrk="1" hangingPunct="1"/>
            <a:r>
              <a:rPr lang="bg-BG" dirty="0" smtClean="0">
                <a:effectLst/>
              </a:rPr>
              <a:t>Симптоматика от основното заболяване </a:t>
            </a:r>
          </a:p>
          <a:p>
            <a:pPr eaLnBrk="1" hangingPunct="1"/>
            <a:r>
              <a:rPr lang="bg-BG" dirty="0" smtClean="0">
                <a:effectLst/>
              </a:rPr>
              <a:t>Отпадналост</a:t>
            </a:r>
          </a:p>
          <a:p>
            <a:pPr eaLnBrk="1" hangingPunct="1"/>
            <a:r>
              <a:rPr lang="bg-BG" dirty="0" smtClean="0">
                <a:effectLst/>
              </a:rPr>
              <a:t>Възходяща парализа</a:t>
            </a:r>
          </a:p>
          <a:p>
            <a:pPr eaLnBrk="1" hangingPunct="1"/>
            <a:r>
              <a:rPr lang="bg-BG" dirty="0" smtClean="0">
                <a:effectLst/>
              </a:rPr>
              <a:t>Дихателна недостатъчност</a:t>
            </a:r>
          </a:p>
          <a:p>
            <a:pPr eaLnBrk="1" hangingPunct="1"/>
            <a:r>
              <a:rPr lang="bg-BG" dirty="0" err="1" smtClean="0">
                <a:effectLst/>
              </a:rPr>
              <a:t>Ритъмни</a:t>
            </a:r>
            <a:r>
              <a:rPr lang="bg-BG" dirty="0" smtClean="0">
                <a:effectLst/>
              </a:rPr>
              <a:t> нарушения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9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735902-F69F-417E-9DF8-A48FE3060262}" type="slidenum">
              <a:rPr lang="bg-BG" smtClean="0"/>
              <a:pPr eaLnBrk="1" hangingPunct="1"/>
              <a:t>36</a:t>
            </a:fld>
            <a:endParaRPr lang="bg-BG" smtClean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966" y="274638"/>
            <a:ext cx="6589209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Ритъмни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нарушения при </a:t>
            </a:r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0966" y="1700213"/>
            <a:ext cx="6255834" cy="4430712"/>
          </a:xfrm>
        </p:spPr>
        <p:txBody>
          <a:bodyPr/>
          <a:lstStyle/>
          <a:p>
            <a:pPr marL="361950" indent="-361950" algn="just"/>
            <a:r>
              <a:rPr lang="bg-BG" dirty="0"/>
              <a:t>Удължен </a:t>
            </a:r>
            <a:r>
              <a:rPr lang="en-US" dirty="0"/>
              <a:t>PR </a:t>
            </a:r>
            <a:r>
              <a:rPr lang="bg-BG" dirty="0"/>
              <a:t>интервал </a:t>
            </a:r>
            <a:r>
              <a:rPr lang="en-US" dirty="0" smtClean="0"/>
              <a:t>&gt;</a:t>
            </a:r>
            <a:r>
              <a:rPr lang="bg-BG" dirty="0" smtClean="0"/>
              <a:t>0.2 </a:t>
            </a:r>
            <a:r>
              <a:rPr lang="en-US" dirty="0" smtClean="0"/>
              <a:t>s (I</a:t>
            </a:r>
            <a:r>
              <a:rPr lang="bg-BG" dirty="0" smtClean="0"/>
              <a:t> </a:t>
            </a:r>
            <a:r>
              <a:rPr lang="bg-BG" dirty="0"/>
              <a:t>степен блок</a:t>
            </a:r>
            <a:r>
              <a:rPr lang="bg-BG" dirty="0" smtClean="0"/>
              <a:t>)</a:t>
            </a:r>
            <a:endParaRPr lang="en-US" dirty="0" smtClean="0"/>
          </a:p>
          <a:p>
            <a:pPr marL="361950" indent="-361950" algn="just"/>
            <a:r>
              <a:rPr lang="bg-BG" dirty="0" smtClean="0"/>
              <a:t>Депресия на </a:t>
            </a:r>
            <a:r>
              <a:rPr lang="fr-FR" dirty="0" smtClean="0"/>
              <a:t>ST</a:t>
            </a:r>
            <a:r>
              <a:rPr lang="bg-BG" dirty="0" smtClean="0"/>
              <a:t> сегмента</a:t>
            </a:r>
            <a:endParaRPr lang="fr-FR" dirty="0"/>
          </a:p>
          <a:p>
            <a:pPr marL="361950" indent="-361950" algn="just"/>
            <a:r>
              <a:rPr lang="bg-BG" dirty="0" smtClean="0"/>
              <a:t>Островърха </a:t>
            </a:r>
            <a:r>
              <a:rPr lang="bg-BG" dirty="0" smtClean="0">
                <a:effectLst/>
              </a:rPr>
              <a:t>(палаткообразна) Т вълна</a:t>
            </a:r>
          </a:p>
          <a:p>
            <a:pPr marL="361950" indent="-361950" algn="just" eaLnBrk="1" hangingPunct="1"/>
            <a:r>
              <a:rPr lang="bg-BG" dirty="0" smtClean="0">
                <a:effectLst/>
              </a:rPr>
              <a:t>Изгладена Р вълна</a:t>
            </a:r>
            <a:endParaRPr lang="en-US" dirty="0" smtClean="0">
              <a:effectLst/>
            </a:endParaRPr>
          </a:p>
          <a:p>
            <a:pPr marL="361950" indent="-361950" algn="just" eaLnBrk="1" hangingPunct="1"/>
            <a:r>
              <a:rPr lang="bg-BG" dirty="0" smtClean="0">
                <a:effectLst/>
              </a:rPr>
              <a:t>Разширен </a:t>
            </a:r>
            <a:r>
              <a:rPr lang="en-US" dirty="0" smtClean="0">
                <a:effectLst/>
              </a:rPr>
              <a:t>QRS </a:t>
            </a:r>
            <a:r>
              <a:rPr lang="bg-BG" dirty="0" smtClean="0">
                <a:effectLst/>
              </a:rPr>
              <a:t>комплекс&gt;0.12 </a:t>
            </a:r>
            <a:r>
              <a:rPr lang="en-US" dirty="0" smtClean="0">
                <a:effectLst/>
              </a:rPr>
              <a:t>s</a:t>
            </a:r>
            <a:endParaRPr lang="bg-BG" dirty="0" smtClean="0">
              <a:effectLst/>
            </a:endParaRPr>
          </a:p>
          <a:p>
            <a:pPr marL="361950" indent="-361950" algn="just" eaLnBrk="1" hangingPunct="1"/>
            <a:r>
              <a:rPr lang="bg-BG" dirty="0" smtClean="0">
                <a:effectLst/>
              </a:rPr>
              <a:t>Дълбоки </a:t>
            </a:r>
            <a:r>
              <a:rPr lang="en-US" dirty="0" smtClean="0">
                <a:effectLst/>
              </a:rPr>
              <a:t>S </a:t>
            </a:r>
            <a:r>
              <a:rPr lang="bg-BG" dirty="0" smtClean="0">
                <a:effectLst/>
              </a:rPr>
              <a:t>вълни</a:t>
            </a:r>
          </a:p>
          <a:p>
            <a:pPr marL="361950" indent="-361950" algn="just" eaLnBrk="1" hangingPunct="1"/>
            <a:r>
              <a:rPr lang="en-US" dirty="0" smtClean="0">
                <a:effectLst/>
              </a:rPr>
              <a:t>S </a:t>
            </a:r>
            <a:r>
              <a:rPr lang="bg-BG" dirty="0" smtClean="0">
                <a:effectLst/>
              </a:rPr>
              <a:t>върху Т</a:t>
            </a:r>
            <a:endParaRPr lang="en-US" dirty="0" smtClean="0">
              <a:effectLst/>
            </a:endParaRPr>
          </a:p>
          <a:p>
            <a:pPr marL="361950" indent="-361950" algn="just" eaLnBrk="1" hangingPunct="1"/>
            <a:r>
              <a:rPr lang="bg-BG" dirty="0" smtClean="0"/>
              <a:t>Брадикардия</a:t>
            </a:r>
          </a:p>
          <a:p>
            <a:pPr marL="361950" indent="-361950" algn="just" eaLnBrk="1" hangingPunct="1"/>
            <a:r>
              <a:rPr lang="bg-BG" dirty="0" smtClean="0">
                <a:effectLst/>
              </a:rPr>
              <a:t>Камерна брадикардия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A25210D-8592-43F3-99AD-E325A204F919}" type="slidenum">
              <a:rPr lang="bg-BG" smtClean="0"/>
              <a:pPr eaLnBrk="1" hangingPunct="1"/>
              <a:t>37</a:t>
            </a:fld>
            <a:endParaRPr lang="bg-BG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334540"/>
            <a:ext cx="6316662" cy="90468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хиперкалиемията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3268" y="1628775"/>
            <a:ext cx="6258932" cy="4114800"/>
          </a:xfrm>
        </p:spPr>
        <p:txBody>
          <a:bodyPr/>
          <a:lstStyle/>
          <a:p>
            <a:pPr algn="just" eaLnBrk="1" hangingPunct="1"/>
            <a:r>
              <a:rPr lang="bg-BG" dirty="0" smtClean="0">
                <a:effectLst/>
              </a:rPr>
              <a:t>Спиране на евентуалния източник</a:t>
            </a:r>
          </a:p>
          <a:p>
            <a:pPr algn="just" eaLnBrk="1" hangingPunct="1"/>
            <a:r>
              <a:rPr lang="bg-BG" dirty="0" smtClean="0">
                <a:effectLst/>
              </a:rPr>
              <a:t>Проверка за медикаменти, водещи до </a:t>
            </a:r>
            <a:r>
              <a:rPr lang="bg-BG" dirty="0" err="1" smtClean="0">
                <a:effectLst/>
              </a:rPr>
              <a:t>хиперкалиемия</a:t>
            </a:r>
            <a:r>
              <a:rPr lang="bg-BG" dirty="0"/>
              <a:t>:</a:t>
            </a:r>
            <a:endParaRPr lang="bg-BG" dirty="0" smtClean="0">
              <a:effectLst/>
            </a:endParaRP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Калий-съхраняващи диуретици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Инхибитори на АСЕ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dirty="0" smtClean="0">
                <a:effectLst/>
              </a:rPr>
              <a:t>НСПВС</a:t>
            </a:r>
          </a:p>
          <a:p>
            <a:pPr algn="just"/>
            <a:r>
              <a:rPr lang="bg-BG" dirty="0" smtClean="0"/>
              <a:t>Лечение на основното заболяване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4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90F270A-A49B-41EC-8C19-D806142DFF57}" type="slidenum">
              <a:rPr lang="bg-BG" smtClean="0"/>
              <a:pPr eaLnBrk="1" hangingPunct="1"/>
              <a:t>38</a:t>
            </a:fld>
            <a:endParaRPr lang="bg-BG" smtClean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2478" y="51618"/>
            <a:ext cx="6477697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лека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0244" y="1700213"/>
            <a:ext cx="6913756" cy="4043362"/>
          </a:xfrm>
        </p:spPr>
        <p:txBody>
          <a:bodyPr/>
          <a:lstStyle/>
          <a:p>
            <a:pPr algn="just" eaLnBrk="1" hangingPunct="1"/>
            <a:r>
              <a:rPr lang="bg-BG" dirty="0" smtClean="0">
                <a:effectLst/>
              </a:rPr>
              <a:t>Засилено отделяне на калий: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dirty="0" err="1" smtClean="0">
                <a:effectLst/>
              </a:rPr>
              <a:t>Диуретици</a:t>
            </a:r>
            <a:r>
              <a:rPr lang="bg-BG" dirty="0" smtClean="0">
                <a:effectLst/>
              </a:rPr>
              <a:t> - </a:t>
            </a:r>
            <a:r>
              <a:rPr lang="en-US" dirty="0" smtClean="0">
                <a:effectLst/>
              </a:rPr>
              <a:t>Furosemide – 0.5-1 mg/kg iv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en-US" dirty="0" err="1" smtClean="0">
                <a:effectLst/>
              </a:rPr>
              <a:t>Kayexalate</a:t>
            </a:r>
            <a:r>
              <a:rPr lang="en-US" dirty="0" smtClean="0">
                <a:effectLst/>
              </a:rPr>
              <a:t> - 15-</a:t>
            </a:r>
            <a:r>
              <a:rPr lang="bg-BG" dirty="0" smtClean="0">
                <a:effectLst/>
              </a:rPr>
              <a:t>3</a:t>
            </a:r>
            <a:r>
              <a:rPr lang="en-US" dirty="0" smtClean="0">
                <a:effectLst/>
              </a:rPr>
              <a:t>0 g</a:t>
            </a:r>
            <a:r>
              <a:rPr lang="bg-BG" dirty="0" smtClean="0">
                <a:effectLst/>
              </a:rPr>
              <a:t> в </a:t>
            </a:r>
            <a:r>
              <a:rPr lang="en-US" dirty="0" smtClean="0">
                <a:effectLst/>
              </a:rPr>
              <a:t>50-100 ml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20%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Sorbitol </a:t>
            </a:r>
            <a:r>
              <a:rPr lang="en-US" dirty="0" err="1" smtClean="0">
                <a:effectLst/>
              </a:rPr>
              <a:t>po</a:t>
            </a:r>
            <a:r>
              <a:rPr lang="en-US" dirty="0" smtClean="0">
                <a:effectLst/>
              </a:rPr>
              <a:t> </a:t>
            </a:r>
            <a:r>
              <a:rPr lang="bg-BG" dirty="0" smtClean="0">
                <a:effectLst/>
              </a:rPr>
              <a:t>или </a:t>
            </a:r>
            <a:r>
              <a:rPr lang="en-US" dirty="0" err="1" smtClean="0">
                <a:effectLst/>
              </a:rPr>
              <a:t>pr</a:t>
            </a:r>
            <a:r>
              <a:rPr lang="en-US" dirty="0" smtClean="0">
                <a:effectLst/>
              </a:rPr>
              <a:t> </a:t>
            </a:r>
            <a:r>
              <a:rPr lang="bg-BG" dirty="0" smtClean="0">
                <a:effectLst/>
              </a:rPr>
              <a:t>на 6 </a:t>
            </a:r>
            <a:r>
              <a:rPr lang="en-US" dirty="0" smtClean="0">
                <a:effectLst/>
              </a:rPr>
              <a:t>h</a:t>
            </a:r>
            <a:endParaRPr lang="bg-BG" dirty="0" smtClean="0">
              <a:effectLst/>
            </a:endParaRPr>
          </a:p>
          <a:p>
            <a:pPr marL="361950" indent="-361950" algn="just"/>
            <a:r>
              <a:rPr lang="bg-BG" dirty="0" smtClean="0"/>
              <a:t>Определете причината за хиперкалиемията и опитайте коригирането й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7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F92D44-93ED-4E30-8CE7-D5EEEE3B2A8C}" type="slidenum">
              <a:rPr lang="bg-BG" smtClean="0"/>
              <a:pPr eaLnBrk="1" hangingPunct="1"/>
              <a:t>39</a:t>
            </a:fld>
            <a:endParaRPr lang="bg-BG" smtClean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средно тежка</a:t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 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6.4 </a:t>
            </a:r>
            <a:r>
              <a:rPr lang="en-US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mmol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/l)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3268" y="1628775"/>
            <a:ext cx="6258932" cy="4114800"/>
          </a:xfrm>
        </p:spPr>
        <p:txBody>
          <a:bodyPr/>
          <a:lstStyle/>
          <a:p>
            <a:pPr marL="361950" indent="-361950" algn="just" eaLnBrk="1" hangingPunct="1"/>
            <a:r>
              <a:rPr lang="bg-BG" dirty="0" smtClean="0">
                <a:effectLst/>
              </a:rPr>
              <a:t>Засилено внасяне на калий в клетката: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en-US" dirty="0" smtClean="0">
                <a:effectLst/>
              </a:rPr>
              <a:t>Glucose + </a:t>
            </a:r>
            <a:r>
              <a:rPr lang="en-US" dirty="0" err="1" smtClean="0">
                <a:effectLst/>
              </a:rPr>
              <a:t>Insuline</a:t>
            </a:r>
            <a:r>
              <a:rPr lang="bg-BG" dirty="0" smtClean="0">
                <a:effectLst/>
              </a:rPr>
              <a:t> – 25 </a:t>
            </a:r>
            <a:r>
              <a:rPr lang="en-US" dirty="0" smtClean="0">
                <a:effectLst/>
              </a:rPr>
              <a:t>g</a:t>
            </a:r>
            <a:r>
              <a:rPr lang="bg-BG" dirty="0" smtClean="0">
                <a:effectLst/>
              </a:rPr>
              <a:t> (50 </a:t>
            </a:r>
            <a:r>
              <a:rPr lang="en-US" dirty="0" smtClean="0">
                <a:effectLst/>
              </a:rPr>
              <a:t>ml G50%)+</a:t>
            </a:r>
            <a:r>
              <a:rPr lang="bg-BG" dirty="0" smtClean="0">
                <a:effectLst/>
              </a:rPr>
              <a:t>10 </a:t>
            </a:r>
            <a:r>
              <a:rPr lang="en-US" dirty="0" smtClean="0">
                <a:effectLst/>
              </a:rPr>
              <a:t>U iv </a:t>
            </a:r>
            <a:r>
              <a:rPr lang="bg-BG" dirty="0" smtClean="0">
                <a:effectLst/>
              </a:rPr>
              <a:t>за 15-30 </a:t>
            </a:r>
            <a:r>
              <a:rPr lang="en-US" dirty="0" smtClean="0">
                <a:effectLst/>
              </a:rPr>
              <a:t>min</a:t>
            </a:r>
            <a:r>
              <a:rPr lang="bg-BG" dirty="0" smtClean="0">
                <a:effectLst/>
              </a:rPr>
              <a:t> при проследяване на кръвната захар. Начало на ефекта 15-30 </a:t>
            </a:r>
            <a:r>
              <a:rPr lang="en-US" dirty="0" smtClean="0">
                <a:effectLst/>
              </a:rPr>
              <a:t>min, </a:t>
            </a:r>
            <a:r>
              <a:rPr lang="bg-BG" dirty="0" smtClean="0">
                <a:effectLst/>
              </a:rPr>
              <a:t>максимален ефект на 30-60 </a:t>
            </a:r>
            <a:r>
              <a:rPr lang="en-US" dirty="0" smtClean="0">
                <a:effectLst/>
              </a:rPr>
              <a:t>min</a:t>
            </a:r>
          </a:p>
          <a:p>
            <a:pPr algn="just">
              <a:lnSpc>
                <a:spcPct val="110000"/>
              </a:lnSpc>
            </a:pPr>
            <a:r>
              <a:rPr lang="bg-BG" dirty="0" smtClean="0"/>
              <a:t>Хемодиализа при олигурия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8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F40CF2-B318-499B-82C3-2DBA264E7160}" type="slidenum">
              <a:rPr lang="bg-BG" altLang="bg-BG" smtClean="0"/>
              <a:pPr eaLnBrk="1" hangingPunct="1"/>
              <a:t>4</a:t>
            </a:fld>
            <a:endParaRPr lang="bg-BG" altLang="bg-BG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Вътре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външна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8856" r="12357" b="17090"/>
          <a:stretch/>
        </p:blipFill>
        <p:spPr bwMode="auto">
          <a:xfrm>
            <a:off x="666044" y="1275644"/>
            <a:ext cx="3464522" cy="229010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ec08bcc7d2790f675f3c-4dc7b7b04e6c82aa20ae643124982aa5.r61.cf2.rackcdn.com/7135ddf9e19cefce0d793f3dbb3cb8e6-e52a331bd38e59499b2bb55b55a114e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14193"/>
          <a:stretch/>
        </p:blipFill>
        <p:spPr bwMode="auto">
          <a:xfrm>
            <a:off x="4745420" y="3162409"/>
            <a:ext cx="36576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2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C50E9C-9859-4166-A286-7E34AB9ACDBB}" type="slidenum">
              <a:rPr lang="bg-BG" smtClean="0"/>
              <a:pPr eaLnBrk="1" hangingPunct="1"/>
              <a:t>40</a:t>
            </a:fld>
            <a:endParaRPr lang="bg-BG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546" y="274638"/>
            <a:ext cx="6767629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тежка </a:t>
            </a:r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 6.5 </a:t>
            </a:r>
            <a:r>
              <a:rPr lang="en-US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mmol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ЕКГ промени)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8965" y="1628775"/>
            <a:ext cx="6243145" cy="4114800"/>
          </a:xfrm>
        </p:spPr>
        <p:txBody>
          <a:bodyPr/>
          <a:lstStyle/>
          <a:p>
            <a:pPr marL="361950" indent="-361950" algn="just" eaLnBrk="1" hangingPunct="1"/>
            <a:r>
              <a:rPr lang="bg-BG" dirty="0" smtClean="0">
                <a:effectLst/>
              </a:rPr>
              <a:t>Засилено внасяне на калий в клетката:</a:t>
            </a:r>
          </a:p>
          <a:p>
            <a:pPr lvl="1" indent="-381000" algn="just">
              <a:buFont typeface="Arial" panose="020B0604020202020204" pitchFamily="34" charset="0"/>
              <a:buChar char="−"/>
            </a:pPr>
            <a:r>
              <a:rPr lang="fr-FR" dirty="0" smtClean="0"/>
              <a:t>Glucose/</a:t>
            </a:r>
            <a:r>
              <a:rPr lang="fr-FR" dirty="0" err="1" smtClean="0"/>
              <a:t>Insulin</a:t>
            </a:r>
            <a:r>
              <a:rPr lang="bg-BG" dirty="0" smtClean="0"/>
              <a:t>е</a:t>
            </a:r>
          </a:p>
          <a:p>
            <a:pPr lvl="1" indent="-381000" algn="just">
              <a:buFont typeface="Arial" panose="020B0604020202020204" pitchFamily="34" charset="0"/>
              <a:buChar char="−"/>
            </a:pPr>
            <a:r>
              <a:rPr lang="en-US" dirty="0" smtClean="0"/>
              <a:t>Salbutamol 5</a:t>
            </a:r>
            <a:r>
              <a:rPr lang="bg-BG" dirty="0" smtClean="0"/>
              <a:t> </a:t>
            </a:r>
            <a:r>
              <a:rPr lang="en-US" dirty="0" smtClean="0"/>
              <a:t>mg </a:t>
            </a:r>
            <a:r>
              <a:rPr lang="en-US" dirty="0" err="1" smtClean="0"/>
              <a:t>nebul</a:t>
            </a:r>
            <a:r>
              <a:rPr lang="en-US" dirty="0" smtClean="0"/>
              <a:t>.</a:t>
            </a:r>
            <a:r>
              <a:rPr lang="bg-BG" dirty="0" smtClean="0"/>
              <a:t> до обща доза </a:t>
            </a:r>
            <a:r>
              <a:rPr lang="en-US" dirty="0" smtClean="0"/>
              <a:t>10–20 mg</a:t>
            </a:r>
            <a:r>
              <a:rPr lang="bg-BG" dirty="0" smtClean="0"/>
              <a:t>. Начало на ефекта на </a:t>
            </a:r>
            <a:r>
              <a:rPr lang="en-US" dirty="0" smtClean="0"/>
              <a:t>15–30 min</a:t>
            </a:r>
            <a:endParaRPr lang="bg-BG" dirty="0" smtClean="0"/>
          </a:p>
          <a:p>
            <a:pPr lvl="1" indent="-381000" algn="just">
              <a:buFont typeface="Arial" panose="020B0604020202020204" pitchFamily="34" charset="0"/>
              <a:buChar char="−"/>
            </a:pPr>
            <a:r>
              <a:rPr lang="en-US" dirty="0" smtClean="0"/>
              <a:t>NaHCO</a:t>
            </a:r>
            <a:r>
              <a:rPr lang="en-US" baseline="-25000" dirty="0" smtClean="0"/>
              <a:t>3</a:t>
            </a:r>
            <a:r>
              <a:rPr lang="fr-FR" dirty="0" smtClean="0"/>
              <a:t> 50 mmol </a:t>
            </a:r>
            <a:r>
              <a:rPr lang="en-US" dirty="0" smtClean="0"/>
              <a:t>iv </a:t>
            </a:r>
            <a:r>
              <a:rPr lang="bg-BG" dirty="0" smtClean="0"/>
              <a:t>за</a:t>
            </a:r>
            <a:r>
              <a:rPr lang="fr-FR" dirty="0" smtClean="0"/>
              <a:t> </a:t>
            </a:r>
            <a:r>
              <a:rPr lang="fr-FR" dirty="0"/>
              <a:t>5min </a:t>
            </a:r>
            <a:r>
              <a:rPr lang="bg-BG" dirty="0" smtClean="0"/>
              <a:t>при метаболитна </a:t>
            </a:r>
            <a:r>
              <a:rPr lang="bg-BG" dirty="0" err="1" smtClean="0"/>
              <a:t>ацидоза</a:t>
            </a:r>
            <a:r>
              <a:rPr lang="bg-BG" dirty="0" smtClean="0"/>
              <a:t>. Начало на </a:t>
            </a:r>
            <a:r>
              <a:rPr lang="en-US" dirty="0" smtClean="0"/>
              <a:t> </a:t>
            </a:r>
            <a:r>
              <a:rPr lang="bg-BG" dirty="0" smtClean="0"/>
              <a:t>ефекта на </a:t>
            </a:r>
            <a:r>
              <a:rPr lang="en-US" dirty="0" smtClean="0"/>
              <a:t>15–30 min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7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0BEF6F0-D734-4107-B7FC-89269550A129}" type="slidenum">
              <a:rPr lang="bg-BG" smtClean="0"/>
              <a:pPr eaLnBrk="1" hangingPunct="1"/>
              <a:t>41</a:t>
            </a:fld>
            <a:endParaRPr lang="bg-BG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732" y="274638"/>
            <a:ext cx="6901443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на тежка </a:t>
            </a:r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хиперкалиемия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(над 6.5 </a:t>
            </a:r>
            <a:r>
              <a:rPr lang="en-US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mmol</a:t>
            </a:r>
            <a:r>
              <a:rPr lang="en-US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/l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ЕКГ промени)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6263" y="1628775"/>
            <a:ext cx="5990897" cy="4114800"/>
          </a:xfrm>
        </p:spPr>
        <p:txBody>
          <a:bodyPr/>
          <a:lstStyle/>
          <a:p>
            <a:pPr marL="361950" indent="-361950" algn="just"/>
            <a:r>
              <a:rPr lang="en-US" dirty="0" smtClean="0"/>
              <a:t>Calcium chloride 10% 10 ml iv </a:t>
            </a:r>
            <a:r>
              <a:rPr lang="bg-BG" dirty="0" smtClean="0"/>
              <a:t>за</a:t>
            </a:r>
            <a:r>
              <a:rPr lang="en-US" dirty="0" smtClean="0"/>
              <a:t> </a:t>
            </a:r>
            <a:r>
              <a:rPr lang="en-US" dirty="0"/>
              <a:t>2–5 min </a:t>
            </a:r>
            <a:r>
              <a:rPr lang="bg-BG" dirty="0" err="1" smtClean="0"/>
              <a:t>антагонизира</a:t>
            </a:r>
            <a:r>
              <a:rPr lang="bg-BG" dirty="0" smtClean="0"/>
              <a:t> ефекта на калия върху мембраната на </a:t>
            </a:r>
            <a:r>
              <a:rPr lang="bg-BG" dirty="0" err="1" smtClean="0"/>
              <a:t>миокардните</a:t>
            </a:r>
            <a:r>
              <a:rPr lang="bg-BG" dirty="0" smtClean="0"/>
              <a:t> клетки, но не намалява нивото на калия.</a:t>
            </a:r>
            <a:r>
              <a:rPr lang="en-US" dirty="0" smtClean="0"/>
              <a:t> </a:t>
            </a:r>
            <a:r>
              <a:rPr lang="bg-BG" dirty="0" smtClean="0"/>
              <a:t>Начало на ефекта</a:t>
            </a:r>
            <a:r>
              <a:rPr lang="sv-SE" dirty="0" smtClean="0"/>
              <a:t> </a:t>
            </a:r>
            <a:r>
              <a:rPr lang="sv-SE" dirty="0"/>
              <a:t>1–3 </a:t>
            </a:r>
            <a:r>
              <a:rPr lang="sv-SE" dirty="0" smtClean="0"/>
              <a:t>min</a:t>
            </a:r>
            <a:endParaRPr lang="sv-SE" dirty="0"/>
          </a:p>
          <a:p>
            <a:pPr marL="361950" indent="-361950" algn="just" eaLnBrk="1" hangingPunct="1"/>
            <a:r>
              <a:rPr lang="bg-BG" dirty="0" smtClean="0">
                <a:effectLst/>
              </a:rPr>
              <a:t>Засилено отделяне на калий: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en-US" dirty="0" err="1" smtClean="0">
                <a:effectLst/>
              </a:rPr>
              <a:t>Kayexalate</a:t>
            </a:r>
            <a:r>
              <a:rPr lang="en-US" dirty="0" smtClean="0">
                <a:effectLst/>
              </a:rPr>
              <a:t> - 15-60 g+50-100 ml</a:t>
            </a:r>
            <a:endParaRPr lang="bg-BG" dirty="0" smtClean="0">
              <a:effectLst/>
            </a:endParaRP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en-US" dirty="0" smtClean="0">
                <a:effectLst/>
              </a:rPr>
              <a:t>20% Sorbitol </a:t>
            </a:r>
            <a:r>
              <a:rPr lang="en-US" dirty="0" err="1" smtClean="0">
                <a:effectLst/>
              </a:rPr>
              <a:t>po</a:t>
            </a:r>
            <a:r>
              <a:rPr lang="en-US" dirty="0" smtClean="0">
                <a:effectLst/>
              </a:rPr>
              <a:t> </a:t>
            </a:r>
            <a:r>
              <a:rPr lang="bg-BG" dirty="0" smtClean="0">
                <a:effectLst/>
              </a:rPr>
              <a:t>или </a:t>
            </a:r>
            <a:r>
              <a:rPr lang="en-US" dirty="0" err="1" smtClean="0">
                <a:effectLst/>
              </a:rPr>
              <a:t>pr</a:t>
            </a:r>
            <a:r>
              <a:rPr lang="en-US" dirty="0" smtClean="0">
                <a:effectLst/>
              </a:rPr>
              <a:t> </a:t>
            </a:r>
            <a:r>
              <a:rPr lang="bg-BG" dirty="0" smtClean="0">
                <a:effectLst/>
              </a:rPr>
              <a:t>на 6 </a:t>
            </a:r>
            <a:r>
              <a:rPr lang="en-US" dirty="0" smtClean="0">
                <a:effectLst/>
              </a:rPr>
              <a:t>h</a:t>
            </a:r>
            <a:endParaRPr lang="bg-BG" dirty="0" smtClean="0">
              <a:effectLst/>
            </a:endParaRP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en-US" dirty="0" smtClean="0">
                <a:effectLst/>
              </a:rPr>
              <a:t>Furosemide – 0.5-1 mg/kg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dirty="0" err="1" smtClean="0">
                <a:effectLst/>
              </a:rPr>
              <a:t>Диализа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4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A4AD0B-A6C8-426A-BA14-459713AD28DA}" type="slidenum">
              <a:rPr lang="bg-BG" smtClean="0"/>
              <a:pPr eaLnBrk="1" hangingPunct="1"/>
              <a:t>42</a:t>
            </a:fld>
            <a:endParaRPr lang="bg-BG" smtClean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0493" y="446052"/>
            <a:ext cx="6316662" cy="7485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Хипокалиемия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6280053" cy="4525963"/>
          </a:xfrm>
        </p:spPr>
        <p:txBody>
          <a:bodyPr/>
          <a:lstStyle/>
          <a:p>
            <a:pPr marL="361950" indent="-361950" algn="just" eaLnBrk="1" hangingPunct="1">
              <a:defRPr/>
            </a:pPr>
            <a:r>
              <a:rPr lang="bg-BG" dirty="0" smtClean="0">
                <a:effectLst/>
              </a:rPr>
              <a:t>Намаление на нивата на серумния калий</a:t>
            </a:r>
            <a:r>
              <a:rPr lang="en-US" dirty="0" smtClean="0">
                <a:effectLst/>
              </a:rPr>
              <a:t>:</a:t>
            </a:r>
            <a:endParaRPr lang="bg-BG" dirty="0" smtClean="0">
              <a:effectLst/>
            </a:endParaRPr>
          </a:p>
          <a:p>
            <a:pPr lvl="1" indent="-381000" algn="just" eaLnBrk="1" hangingPunct="1">
              <a:buFont typeface="Arial" panose="020B0604020202020204" pitchFamily="34" charset="0"/>
              <a:buChar char="−"/>
              <a:defRPr/>
            </a:pPr>
            <a:r>
              <a:rPr lang="bg-BG" dirty="0" smtClean="0">
                <a:effectLst/>
              </a:rPr>
              <a:t>Начална – под 3.5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  <a:defRPr/>
            </a:pPr>
            <a:r>
              <a:rPr lang="bg-BG" dirty="0" err="1" smtClean="0">
                <a:effectLst/>
              </a:rPr>
              <a:t>Животозастрашаваща</a:t>
            </a:r>
            <a:r>
              <a:rPr lang="bg-BG" dirty="0" smtClean="0">
                <a:effectLst/>
              </a:rPr>
              <a:t> – под 2.5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/l</a:t>
            </a:r>
            <a:r>
              <a:rPr lang="bg-BG" dirty="0" smtClean="0">
                <a:effectLst/>
              </a:rPr>
              <a:t>, при която е налице тежка клинична симптоматика</a:t>
            </a:r>
            <a:endParaRPr lang="bg-BG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1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A4AD0B-A6C8-426A-BA14-459713AD28DA}" type="slidenum">
              <a:rPr lang="bg-BG" smtClean="0"/>
              <a:pPr eaLnBrk="1" hangingPunct="1"/>
              <a:t>43</a:t>
            </a:fld>
            <a:endParaRPr lang="bg-BG" smtClean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059" y="274638"/>
            <a:ext cx="665611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Причини 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хипокалиемия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6280053" cy="4525963"/>
          </a:xfrm>
        </p:spPr>
        <p:txBody>
          <a:bodyPr/>
          <a:lstStyle/>
          <a:p>
            <a:pPr marL="361950" indent="-361950" algn="just"/>
            <a:r>
              <a:rPr lang="bg-BG" dirty="0" smtClean="0"/>
              <a:t>Загуби от ГИТ – повръщане, диария</a:t>
            </a:r>
          </a:p>
          <a:p>
            <a:pPr marL="361950" indent="-361950" algn="just"/>
            <a:r>
              <a:rPr lang="bg-BG" dirty="0" smtClean="0"/>
              <a:t>Приложение на диуретици, лаксативни средства и стероиди и неконтролирано лечение на хиперкалиемия</a:t>
            </a:r>
          </a:p>
          <a:p>
            <a:pPr marL="361950" indent="-361950" algn="just"/>
            <a:r>
              <a:rPr lang="bg-BG" dirty="0" smtClean="0"/>
              <a:t>Загуби при бъбречни заболявания, инсипиден диабет, ендокринни заболявания (Хипералдостеронизъм, Синдром на </a:t>
            </a:r>
            <a:r>
              <a:rPr lang="en-US" dirty="0" smtClean="0"/>
              <a:t>Cushing</a:t>
            </a:r>
            <a:r>
              <a:rPr lang="bg-BG" dirty="0" smtClean="0"/>
              <a:t>), диализа</a:t>
            </a:r>
          </a:p>
          <a:p>
            <a:pPr marL="361950" indent="-361950" algn="just"/>
            <a:r>
              <a:rPr lang="bg-BG" dirty="0" smtClean="0"/>
              <a:t>Метаболитна алкалоза</a:t>
            </a:r>
          </a:p>
          <a:p>
            <a:pPr marL="361950" indent="-361950" algn="just"/>
            <a:r>
              <a:rPr lang="bg-BG" dirty="0" smtClean="0"/>
              <a:t>Диетични грешки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3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FFD1C8-D54B-4B4F-9636-E72F665467F2}" type="slidenum">
              <a:rPr lang="bg-BG" smtClean="0"/>
              <a:pPr eaLnBrk="1" hangingPunct="1"/>
              <a:t>44</a:t>
            </a:fld>
            <a:endParaRPr lang="bg-BG" smtClean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клинични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характеристики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7" y="1600200"/>
            <a:ext cx="5891540" cy="4525963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effectLst/>
              </a:rPr>
              <a:t>Отпадналост</a:t>
            </a:r>
          </a:p>
          <a:p>
            <a:pPr eaLnBrk="1" hangingPunct="1">
              <a:defRPr/>
            </a:pPr>
            <a:r>
              <a:rPr lang="bg-BG" dirty="0" smtClean="0">
                <a:effectLst/>
              </a:rPr>
              <a:t>Умора</a:t>
            </a:r>
          </a:p>
          <a:p>
            <a:pPr>
              <a:defRPr/>
            </a:pPr>
            <a:r>
              <a:rPr lang="bg-BG" dirty="0"/>
              <a:t>Паралитичен </a:t>
            </a:r>
            <a:r>
              <a:rPr lang="bg-BG" dirty="0" err="1"/>
              <a:t>илеус</a:t>
            </a:r>
            <a:endParaRPr lang="bg-BG" dirty="0"/>
          </a:p>
          <a:p>
            <a:pPr>
              <a:defRPr/>
            </a:pPr>
            <a:r>
              <a:rPr lang="bg-BG" dirty="0"/>
              <a:t>Мускули </a:t>
            </a:r>
            <a:r>
              <a:rPr lang="bg-BG" dirty="0" err="1"/>
              <a:t>крампи</a:t>
            </a:r>
            <a:endParaRPr lang="bg-BG" dirty="0"/>
          </a:p>
          <a:p>
            <a:pPr eaLnBrk="1" hangingPunct="1">
              <a:defRPr/>
            </a:pPr>
            <a:r>
              <a:rPr lang="bg-BG" dirty="0" err="1" smtClean="0">
                <a:effectLst/>
              </a:rPr>
              <a:t>Рабдомиолиза</a:t>
            </a:r>
            <a:endParaRPr lang="bg-BG" dirty="0" smtClean="0">
              <a:effectLst/>
            </a:endParaRPr>
          </a:p>
          <a:p>
            <a:pPr eaLnBrk="1" hangingPunct="1">
              <a:defRPr/>
            </a:pPr>
            <a:r>
              <a:rPr lang="bg-BG" dirty="0" smtClean="0">
                <a:effectLst/>
              </a:rPr>
              <a:t>Парализи</a:t>
            </a:r>
          </a:p>
          <a:p>
            <a:pPr eaLnBrk="1" hangingPunct="1">
              <a:defRPr/>
            </a:pPr>
            <a:r>
              <a:rPr lang="bg-BG" dirty="0" smtClean="0">
                <a:effectLst/>
              </a:rPr>
              <a:t>Затруднено дишане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5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477A297-663C-4D6E-9447-934C1AAD9529}" type="slidenum">
              <a:rPr lang="bg-BG" smtClean="0"/>
              <a:pPr eaLnBrk="1" hangingPunct="1"/>
              <a:t>45</a:t>
            </a:fld>
            <a:endParaRPr lang="bg-BG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059" y="274638"/>
            <a:ext cx="665611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Ритъмни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нарушения</a:t>
            </a:r>
            <a:b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</a:t>
            </a:r>
            <a:r>
              <a:rPr 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хипокалиемия</a:t>
            </a:r>
            <a:endParaRPr 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1" y="1600200"/>
            <a:ext cx="6118444" cy="4530725"/>
          </a:xfrm>
        </p:spPr>
        <p:txBody>
          <a:bodyPr/>
          <a:lstStyle/>
          <a:p>
            <a:pPr marL="361950" indent="-361950" eaLnBrk="1" hangingPunct="1">
              <a:defRPr/>
            </a:pPr>
            <a:r>
              <a:rPr lang="en-US" dirty="0" smtClean="0">
                <a:effectLst/>
              </a:rPr>
              <a:t>U </a:t>
            </a:r>
            <a:r>
              <a:rPr lang="bg-BG" dirty="0" smtClean="0">
                <a:effectLst/>
              </a:rPr>
              <a:t>вълна</a:t>
            </a:r>
            <a:endParaRPr lang="en-US" dirty="0" smtClean="0">
              <a:effectLst/>
            </a:endParaRPr>
          </a:p>
          <a:p>
            <a:pPr marL="361950" indent="-361950" eaLnBrk="1" hangingPunct="1">
              <a:defRPr/>
            </a:pPr>
            <a:r>
              <a:rPr lang="bg-BG" dirty="0" smtClean="0">
                <a:effectLst/>
              </a:rPr>
              <a:t>Изглаждане на Т вълната</a:t>
            </a:r>
          </a:p>
          <a:p>
            <a:pPr marL="361950" indent="-361950" eaLnBrk="1" hangingPunct="1">
              <a:defRPr/>
            </a:pPr>
            <a:r>
              <a:rPr lang="bg-BG" dirty="0" smtClean="0"/>
              <a:t>Промени в </a:t>
            </a:r>
            <a:r>
              <a:rPr lang="en-US" dirty="0" smtClean="0"/>
              <a:t>ST </a:t>
            </a:r>
            <a:r>
              <a:rPr lang="bg-BG" dirty="0" smtClean="0"/>
              <a:t>сегмента</a:t>
            </a:r>
            <a:endParaRPr lang="bg-BG" dirty="0" smtClean="0">
              <a:effectLst/>
            </a:endParaRPr>
          </a:p>
          <a:p>
            <a:pPr marL="361950" indent="-361950" eaLnBrk="1" hangingPunct="1">
              <a:defRPr/>
            </a:pPr>
            <a:r>
              <a:rPr lang="bg-BG" dirty="0" smtClean="0">
                <a:effectLst/>
              </a:rPr>
              <a:t>Камерни аритмии</a:t>
            </a:r>
            <a:r>
              <a:rPr lang="en-US" dirty="0" smtClean="0">
                <a:effectLst/>
              </a:rPr>
              <a:t> – </a:t>
            </a:r>
            <a:r>
              <a:rPr lang="bg-BG" dirty="0" smtClean="0">
                <a:effectLst/>
              </a:rPr>
              <a:t>особено при лечение с </a:t>
            </a:r>
            <a:r>
              <a:rPr lang="bg-BG" dirty="0" err="1" smtClean="0">
                <a:effectLst/>
              </a:rPr>
              <a:t>дигиталисови</a:t>
            </a:r>
            <a:r>
              <a:rPr lang="bg-BG" dirty="0" smtClean="0">
                <a:effectLst/>
              </a:rPr>
              <a:t> препарати</a:t>
            </a:r>
          </a:p>
          <a:p>
            <a:pPr marL="361950" indent="-361950" eaLnBrk="1" hangingPunct="1">
              <a:defRPr/>
            </a:pPr>
            <a:r>
              <a:rPr lang="bg-BG" dirty="0" smtClean="0">
                <a:effectLst/>
              </a:rPr>
              <a:t>Камерна </a:t>
            </a:r>
            <a:r>
              <a:rPr lang="bg-BG" dirty="0" err="1" smtClean="0">
                <a:effectLst/>
              </a:rPr>
              <a:t>тахикардия</a:t>
            </a:r>
            <a:r>
              <a:rPr lang="bg-BG" dirty="0" smtClean="0">
                <a:effectLst/>
              </a:rPr>
              <a:t> и трептене</a:t>
            </a:r>
          </a:p>
          <a:p>
            <a:pPr marL="361950" indent="-361950" eaLnBrk="1" hangingPunct="1">
              <a:defRPr/>
            </a:pPr>
            <a:r>
              <a:rPr lang="bg-BG" dirty="0" smtClean="0">
                <a:effectLst/>
              </a:rPr>
              <a:t>БЕА</a:t>
            </a:r>
          </a:p>
          <a:p>
            <a:pPr marL="361950" indent="-361950" eaLnBrk="1" hangingPunct="1">
              <a:defRPr/>
            </a:pPr>
            <a:r>
              <a:rPr lang="bg-BG" dirty="0" err="1" smtClean="0">
                <a:effectLst/>
              </a:rPr>
              <a:t>Асистолия</a:t>
            </a:r>
            <a:endParaRPr lang="bg-BG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6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50F4F2-6145-440D-9860-85D5B8B6B2B8}" type="slidenum">
              <a:rPr lang="bg-BG" smtClean="0"/>
              <a:pPr eaLnBrk="1" hangingPunct="1"/>
              <a:t>46</a:t>
            </a:fld>
            <a:endParaRPr lang="bg-BG" smtClean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446054"/>
            <a:ext cx="6316662" cy="65935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хипокалиемия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7" y="1600200"/>
            <a:ext cx="6085873" cy="4530725"/>
          </a:xfrm>
        </p:spPr>
        <p:txBody>
          <a:bodyPr/>
          <a:lstStyle/>
          <a:p>
            <a:pPr marL="361950" indent="-361950" algn="just" eaLnBrk="1" hangingPunct="1"/>
            <a:r>
              <a:rPr lang="bg-BG" dirty="0" smtClean="0">
                <a:effectLst/>
              </a:rPr>
              <a:t>Провежда се </a:t>
            </a:r>
            <a:r>
              <a:rPr lang="bg-BG" dirty="0" err="1" smtClean="0">
                <a:effectLst/>
              </a:rPr>
              <a:t>заместително</a:t>
            </a:r>
            <a:r>
              <a:rPr lang="bg-BG" dirty="0" smtClean="0">
                <a:effectLst/>
              </a:rPr>
              <a:t> лечение с </a:t>
            </a:r>
            <a:r>
              <a:rPr lang="en-US" dirty="0" err="1" smtClean="0">
                <a:effectLst/>
              </a:rPr>
              <a:t>KCl</a:t>
            </a:r>
            <a:r>
              <a:rPr lang="en-US" dirty="0" smtClean="0">
                <a:effectLst/>
              </a:rPr>
              <a:t> 15% - 0.5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/min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iv </a:t>
            </a:r>
            <a:r>
              <a:rPr lang="bg-BG" dirty="0" smtClean="0">
                <a:effectLst/>
              </a:rPr>
              <a:t>при ЕКГ мониторинг до максимална доза 20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/h</a:t>
            </a:r>
            <a:endParaRPr lang="bg-BG" dirty="0" smtClean="0">
              <a:effectLst/>
            </a:endParaRPr>
          </a:p>
          <a:p>
            <a:pPr marL="361950" indent="-361950" algn="just" eaLnBrk="1" hangingPunct="1"/>
            <a:r>
              <a:rPr lang="bg-BG" dirty="0" smtClean="0">
                <a:effectLst/>
              </a:rPr>
              <a:t>При </a:t>
            </a:r>
            <a:r>
              <a:rPr lang="bg-BG" dirty="0" err="1" smtClean="0">
                <a:effectLst/>
              </a:rPr>
              <a:t>животозастрашаващи</a:t>
            </a:r>
            <a:r>
              <a:rPr lang="bg-BG" dirty="0" smtClean="0">
                <a:effectLst/>
              </a:rPr>
              <a:t> </a:t>
            </a:r>
            <a:r>
              <a:rPr lang="bg-BG" dirty="0" err="1" smtClean="0">
                <a:effectLst/>
              </a:rPr>
              <a:t>ритъмни</a:t>
            </a:r>
            <a:r>
              <a:rPr lang="bg-BG" dirty="0" smtClean="0">
                <a:effectLst/>
              </a:rPr>
              <a:t> нарушения – </a:t>
            </a:r>
            <a:r>
              <a:rPr lang="en-US" dirty="0" smtClean="0">
                <a:effectLst/>
              </a:rPr>
              <a:t>2 </a:t>
            </a:r>
            <a:r>
              <a:rPr lang="en-US" dirty="0" err="1" smtClean="0">
                <a:effectLst/>
              </a:rPr>
              <a:t>mmol</a:t>
            </a:r>
            <a:r>
              <a:rPr lang="en-US" dirty="0" smtClean="0">
                <a:effectLst/>
              </a:rPr>
              <a:t>/</a:t>
            </a:r>
            <a:r>
              <a:rPr lang="en-US" dirty="0" smtClean="0"/>
              <a:t>min</a:t>
            </a:r>
            <a:r>
              <a:rPr lang="en-US" dirty="0" smtClean="0">
                <a:effectLst/>
              </a:rPr>
              <a:t> iv </a:t>
            </a:r>
            <a:r>
              <a:rPr lang="bg-BG" dirty="0" smtClean="0">
                <a:effectLst/>
              </a:rPr>
              <a:t>за </a:t>
            </a:r>
            <a:r>
              <a:rPr lang="en-US" dirty="0" smtClean="0">
                <a:effectLst/>
              </a:rPr>
              <a:t>10</a:t>
            </a:r>
            <a:r>
              <a:rPr lang="bg-BG" dirty="0" smtClean="0">
                <a:effectLst/>
              </a:rPr>
              <a:t> </a:t>
            </a:r>
            <a:r>
              <a:rPr lang="en-US" dirty="0" smtClean="0">
                <a:effectLst/>
              </a:rPr>
              <a:t>min, </a:t>
            </a:r>
            <a:r>
              <a:rPr lang="bg-BG" dirty="0" smtClean="0">
                <a:effectLst/>
              </a:rPr>
              <a:t>последвано от </a:t>
            </a:r>
            <a:r>
              <a:rPr lang="en-US" dirty="0" smtClean="0"/>
              <a:t>10</a:t>
            </a:r>
            <a:r>
              <a:rPr lang="bg-BG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 </a:t>
            </a:r>
            <a:r>
              <a:rPr lang="bg-BG" dirty="0" smtClean="0"/>
              <a:t>за</a:t>
            </a:r>
            <a:r>
              <a:rPr lang="en-US" dirty="0" smtClean="0"/>
              <a:t> </a:t>
            </a:r>
            <a:r>
              <a:rPr lang="en-US" dirty="0"/>
              <a:t>5–10 </a:t>
            </a:r>
            <a:r>
              <a:rPr lang="en-US" dirty="0" smtClean="0"/>
              <a:t>min</a:t>
            </a:r>
            <a:r>
              <a:rPr lang="bg-BG" dirty="0" smtClean="0"/>
              <a:t> при постоянен мониторен ЕКГ контрол</a:t>
            </a:r>
            <a:endParaRPr lang="en-US" dirty="0" smtClean="0"/>
          </a:p>
          <a:p>
            <a:pPr marL="361950" indent="-361950" algn="just" eaLnBrk="1" hangingPunct="1"/>
            <a:r>
              <a:rPr lang="bg-BG" dirty="0" smtClean="0"/>
              <a:t>При много пациенти е уместно съвместно прилагане на магнезиеви препарати</a:t>
            </a:r>
            <a:endParaRPr 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50049A-128A-4A8A-815C-0BF422D869C9}" type="slidenum">
              <a:rPr lang="bg-BG" altLang="bg-BG" smtClean="0"/>
              <a:pPr eaLnBrk="1" hangingPunct="1"/>
              <a:t>47</a:t>
            </a:fld>
            <a:endParaRPr lang="bg-BG" altLang="bg-BG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Калций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6" y="1600200"/>
            <a:ext cx="5891541" cy="4525963"/>
          </a:xfrm>
        </p:spPr>
        <p:txBody>
          <a:bodyPr/>
          <a:lstStyle/>
          <a:p>
            <a:pPr marL="361950" indent="-361950" eaLnBrk="1" hangingPunct="1"/>
            <a:r>
              <a:rPr lang="bg-BG" altLang="bg-BG" dirty="0" smtClean="0">
                <a:effectLst/>
              </a:rPr>
              <a:t>Общо количество - 400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Серумно ниво - 2.15-2.8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/l</a:t>
            </a:r>
            <a:endParaRPr lang="bg-BG" altLang="bg-BG" dirty="0" smtClean="0">
              <a:effectLst/>
            </a:endParaRP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Йонизиран калций - 1.35-1.55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/l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Дневни нужди - </a:t>
            </a:r>
            <a:r>
              <a:rPr lang="en-US" altLang="bg-BG" dirty="0" smtClean="0">
                <a:effectLst/>
              </a:rPr>
              <a:t>0.05-0.</a:t>
            </a:r>
            <a:r>
              <a:rPr lang="bg-BG" altLang="bg-BG" dirty="0" smtClean="0">
                <a:effectLst/>
              </a:rPr>
              <a:t>1</a:t>
            </a:r>
            <a:r>
              <a:rPr lang="en-US" altLang="bg-BG" dirty="0" smtClean="0">
                <a:effectLst/>
              </a:rPr>
              <a:t>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bg-BG" dirty="0" smtClean="0">
                <a:solidFill>
                  <a:srgbClr val="FF3300"/>
                </a:solidFill>
                <a:effectLst/>
              </a:rPr>
              <a:t>Ca </a:t>
            </a:r>
            <a:r>
              <a:rPr lang="bg-BG" altLang="bg-BG" dirty="0" smtClean="0">
                <a:solidFill>
                  <a:srgbClr val="FF3300"/>
                </a:solidFill>
                <a:effectLst/>
              </a:rPr>
              <a:t>йонизиран (</a:t>
            </a:r>
            <a:r>
              <a:rPr lang="en-US" altLang="bg-BG" dirty="0" err="1" smtClean="0">
                <a:solidFill>
                  <a:srgbClr val="FF3300"/>
                </a:solidFill>
                <a:effectLst/>
              </a:rPr>
              <a:t>mmol</a:t>
            </a:r>
            <a:r>
              <a:rPr lang="en-US" altLang="bg-BG" dirty="0" smtClean="0">
                <a:solidFill>
                  <a:srgbClr val="FF3300"/>
                </a:solidFill>
                <a:effectLst/>
              </a:rPr>
              <a:t>) =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g-BG" altLang="bg-BG" dirty="0" smtClean="0">
                <a:solidFill>
                  <a:srgbClr val="FF3300"/>
                </a:solidFill>
                <a:effectLst/>
              </a:rPr>
              <a:t>97.2 х </a:t>
            </a:r>
            <a:r>
              <a:rPr lang="en-US" altLang="bg-BG" dirty="0" smtClean="0">
                <a:solidFill>
                  <a:srgbClr val="FF3300"/>
                </a:solidFill>
                <a:effectLst/>
              </a:rPr>
              <a:t>(Ca</a:t>
            </a:r>
            <a:r>
              <a:rPr lang="bg-BG" altLang="bg-BG" dirty="0" smtClean="0">
                <a:solidFill>
                  <a:srgbClr val="FF3300"/>
                </a:solidFill>
                <a:effectLst/>
              </a:rPr>
              <a:t> общ/Общ Белтък + 116.7)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BBF350-B371-4187-8E8E-88980EB07FE7}" type="slidenum">
              <a:rPr lang="bg-BG" altLang="bg-BG" smtClean="0"/>
              <a:pPr eaLnBrk="1" hangingPunct="1"/>
              <a:t>48</a:t>
            </a:fld>
            <a:endParaRPr lang="bg-BG" altLang="bg-BG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 в изокалциемията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5907307" cy="4525963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Хипокалциемия</a:t>
            </a:r>
          </a:p>
          <a:p>
            <a:pPr eaLnBrk="1" hangingPunct="1"/>
            <a:r>
              <a:rPr lang="bg-BG" altLang="bg-BG" dirty="0" smtClean="0">
                <a:effectLst/>
              </a:rPr>
              <a:t>Хиперкалциемия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4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5750453-942C-4499-9797-53F85D8EE8E9}" type="slidenum">
              <a:rPr lang="bg-BG" altLang="bg-BG" smtClean="0"/>
              <a:pPr eaLnBrk="1" hangingPunct="1"/>
              <a:t>49</a:t>
            </a:fld>
            <a:endParaRPr lang="bg-BG" altLang="bg-BG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хиперкалциемия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6262" y="1600200"/>
            <a:ext cx="5875776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bg-BG" dirty="0" err="1" smtClean="0">
                <a:effectLst/>
              </a:rPr>
              <a:t>NaCl</a:t>
            </a:r>
            <a:r>
              <a:rPr lang="bg-BG" altLang="bg-BG" dirty="0" smtClean="0">
                <a:effectLst/>
              </a:rPr>
              <a:t> 0.9% - </a:t>
            </a:r>
            <a:r>
              <a:rPr lang="en-US" altLang="bg-BG" dirty="0" smtClean="0">
                <a:effectLst/>
              </a:rPr>
              <a:t>300-500 ml/h </a:t>
            </a:r>
            <a:r>
              <a:rPr lang="bg-BG" altLang="bg-BG" dirty="0" smtClean="0">
                <a:effectLst/>
              </a:rPr>
              <a:t>и форсирана диуреза над 200-300</a:t>
            </a:r>
            <a:r>
              <a:rPr lang="en-US" altLang="bg-BG" dirty="0" smtClean="0">
                <a:effectLst/>
              </a:rPr>
              <a:t> ml/h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>
                <a:effectLst/>
              </a:rPr>
              <a:t>Инфузиране на </a:t>
            </a:r>
            <a:r>
              <a:rPr lang="en-US" altLang="bg-BG" dirty="0" smtClean="0">
                <a:effectLst/>
              </a:rPr>
              <a:t>G5%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bg-BG" dirty="0" err="1" smtClean="0">
                <a:effectLst/>
              </a:rPr>
              <a:t>Furosemid</a:t>
            </a:r>
            <a:r>
              <a:rPr lang="bg-BG" altLang="bg-BG" dirty="0" smtClean="0">
                <a:effectLst/>
              </a:rPr>
              <a:t>е – </a:t>
            </a:r>
            <a:r>
              <a:rPr lang="en-US" altLang="bg-BG" dirty="0" smtClean="0">
                <a:effectLst/>
              </a:rPr>
              <a:t>0.5-</a:t>
            </a:r>
            <a:r>
              <a:rPr lang="bg-BG" altLang="bg-BG" dirty="0" smtClean="0">
                <a:effectLst/>
              </a:rPr>
              <a:t>1 </a:t>
            </a:r>
            <a:r>
              <a:rPr lang="en-US" altLang="bg-BG" dirty="0" smtClean="0">
                <a:effectLst/>
              </a:rPr>
              <a:t>mg/kg?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bg-BG" dirty="0" smtClean="0">
                <a:effectLst/>
              </a:rPr>
              <a:t>EDTA – 10-50 mg/kg iv </a:t>
            </a:r>
            <a:r>
              <a:rPr lang="bg-BG" altLang="bg-BG" dirty="0" smtClean="0">
                <a:effectLst/>
              </a:rPr>
              <a:t>за 4 </a:t>
            </a:r>
            <a:r>
              <a:rPr lang="en-US" altLang="bg-BG" dirty="0" smtClean="0">
                <a:effectLst/>
              </a:rPr>
              <a:t>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bg-BG" dirty="0" err="1" smtClean="0">
                <a:effectLst/>
              </a:rPr>
              <a:t>Mitracine</a:t>
            </a:r>
            <a:r>
              <a:rPr lang="en-US" altLang="bg-BG" dirty="0" smtClean="0">
                <a:effectLst/>
              </a:rPr>
              <a:t> - 25 mcg/kg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>
                <a:effectLst/>
              </a:rPr>
              <a:t>Фосфати - до 100 </a:t>
            </a:r>
            <a:r>
              <a:rPr lang="en-US" altLang="bg-BG" dirty="0" smtClean="0">
                <a:effectLst/>
              </a:rPr>
              <a:t>mg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>
                <a:effectLst/>
              </a:rPr>
              <a:t>Диализа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8C8681-86A7-4B1A-BCD6-DFB10DEA65A8}" type="slidenum">
              <a:rPr lang="bg-BG" altLang="bg-BG" smtClean="0"/>
              <a:pPr eaLnBrk="1" hangingPunct="1"/>
              <a:t>5</a:t>
            </a:fld>
            <a:endParaRPr lang="bg-BG" altLang="bg-BG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Исторически данни</a:t>
            </a:r>
            <a:endParaRPr lang="en-US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6262" y="1341438"/>
            <a:ext cx="5869426" cy="3743325"/>
          </a:xfrm>
        </p:spPr>
        <p:txBody>
          <a:bodyPr/>
          <a:lstStyle/>
          <a:p>
            <a:pPr algn="just" eaLnBrk="1" hangingPunct="1"/>
            <a:r>
              <a:rPr lang="bg-BG" altLang="bg-BG" dirty="0" smtClean="0">
                <a:effectLst/>
              </a:rPr>
              <a:t>Терминът вътрешна среда (</a:t>
            </a:r>
            <a:r>
              <a:rPr lang="en-US" altLang="bg-BG" dirty="0" smtClean="0">
                <a:effectLst/>
              </a:rPr>
              <a:t>milieu </a:t>
            </a:r>
            <a:r>
              <a:rPr lang="fr-RE" altLang="bg-BG" dirty="0" smtClean="0">
                <a:effectLst/>
              </a:rPr>
              <a:t>intérieur</a:t>
            </a:r>
            <a:r>
              <a:rPr lang="bg-BG" altLang="bg-BG" dirty="0" smtClean="0">
                <a:effectLst/>
              </a:rPr>
              <a:t>) е въведен за първи път от </a:t>
            </a:r>
            <a:r>
              <a:rPr lang="en-US" altLang="bg-BG" dirty="0" smtClean="0">
                <a:solidFill>
                  <a:srgbClr val="FFFF00"/>
                </a:solidFill>
                <a:effectLst/>
              </a:rPr>
              <a:t>Claude Bernard</a:t>
            </a:r>
            <a:r>
              <a:rPr lang="bg-BG" altLang="bg-BG" dirty="0" smtClean="0">
                <a:solidFill>
                  <a:srgbClr val="FFFF00"/>
                </a:solidFill>
                <a:effectLst/>
              </a:rPr>
              <a:t> (1880).</a:t>
            </a:r>
            <a:endParaRPr lang="en-US" altLang="bg-BG" dirty="0" smtClean="0">
              <a:solidFill>
                <a:srgbClr val="FFFF00"/>
              </a:solidFill>
              <a:effectLst/>
            </a:endParaRPr>
          </a:p>
          <a:p>
            <a:pPr algn="just" eaLnBrk="1" hangingPunct="1"/>
            <a:endParaRPr lang="en-US" altLang="bg-BG" dirty="0" smtClean="0">
              <a:solidFill>
                <a:srgbClr val="FF0000"/>
              </a:solidFill>
              <a:effectLst/>
            </a:endParaRPr>
          </a:p>
          <a:p>
            <a:pPr algn="just" eaLnBrk="1" hangingPunct="1"/>
            <a:endParaRPr lang="en-US" altLang="bg-BG" dirty="0" smtClean="0">
              <a:solidFill>
                <a:srgbClr val="FF0000"/>
              </a:solidFill>
              <a:effectLst/>
            </a:endParaRPr>
          </a:p>
          <a:p>
            <a:pPr algn="just" eaLnBrk="1" hangingPunct="1"/>
            <a:endParaRPr lang="en-US" altLang="bg-BG" dirty="0" smtClean="0">
              <a:solidFill>
                <a:srgbClr val="FF0000"/>
              </a:solidFill>
              <a:effectLst/>
            </a:endParaRPr>
          </a:p>
          <a:p>
            <a:pPr algn="just" eaLnBrk="1" hangingPunct="1"/>
            <a:r>
              <a:rPr lang="en-US" altLang="bg-BG" dirty="0" smtClean="0">
                <a:solidFill>
                  <a:srgbClr val="FFFF00"/>
                </a:solidFill>
                <a:effectLst/>
              </a:rPr>
              <a:t>Walter Cannon</a:t>
            </a:r>
            <a:r>
              <a:rPr lang="bg-BG" altLang="bg-BG" dirty="0" smtClean="0">
                <a:solidFill>
                  <a:srgbClr val="FFFF00"/>
                </a:solidFill>
                <a:effectLst/>
              </a:rPr>
              <a:t> (1929)</a:t>
            </a:r>
            <a:r>
              <a:rPr lang="en-US" altLang="bg-BG" dirty="0" smtClean="0">
                <a:solidFill>
                  <a:srgbClr val="FFFF00"/>
                </a:solidFill>
                <a:effectLst/>
              </a:rPr>
              <a:t> </a:t>
            </a:r>
            <a:r>
              <a:rPr lang="bg-BG" altLang="bg-BG" dirty="0" smtClean="0">
                <a:effectLst/>
              </a:rPr>
              <a:t>пръв въвежда термина хомеостаза</a:t>
            </a:r>
            <a:r>
              <a:rPr lang="en-US" altLang="bg-BG" dirty="0" smtClean="0">
                <a:effectLst/>
              </a:rPr>
              <a:t>.</a:t>
            </a:r>
          </a:p>
        </p:txBody>
      </p:sp>
      <p:pic>
        <p:nvPicPr>
          <p:cNvPr id="9221" name="Picture 4" descr="Claude-Bernar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1871662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5" descr="walter-cann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1871662" cy="2520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AE9F0C7-F39B-4C80-A565-7ABB683E4F70}" type="slidenum">
              <a:rPr lang="bg-BG" altLang="bg-BG" smtClean="0"/>
              <a:pPr eaLnBrk="1" hangingPunct="1"/>
              <a:t>50</a:t>
            </a:fld>
            <a:endParaRPr lang="bg-BG" altLang="bg-BG" smtClean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хипокалциемия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7434" y="1600200"/>
            <a:ext cx="5954604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bg-BG" dirty="0" smtClean="0">
                <a:effectLst/>
              </a:rPr>
              <a:t>Ca gluconate 10% - </a:t>
            </a:r>
            <a:r>
              <a:rPr lang="bg-BG" altLang="bg-BG" dirty="0" smtClean="0">
                <a:effectLst/>
              </a:rPr>
              <a:t>1</a:t>
            </a:r>
            <a:r>
              <a:rPr lang="en-US" altLang="bg-BG" dirty="0" smtClean="0">
                <a:effectLst/>
              </a:rPr>
              <a:t>0-</a:t>
            </a:r>
            <a:r>
              <a:rPr lang="bg-BG" altLang="bg-BG" dirty="0" smtClean="0">
                <a:effectLst/>
              </a:rPr>
              <a:t>2</a:t>
            </a:r>
            <a:r>
              <a:rPr lang="en-US" altLang="bg-BG" dirty="0" smtClean="0">
                <a:effectLst/>
              </a:rPr>
              <a:t>0 ml </a:t>
            </a:r>
            <a:r>
              <a:rPr lang="bg-BG" altLang="bg-BG" dirty="0" smtClean="0">
                <a:effectLst/>
              </a:rPr>
              <a:t>за 10 </a:t>
            </a:r>
            <a:r>
              <a:rPr lang="en-US" altLang="bg-BG" dirty="0" smtClean="0">
                <a:effectLst/>
              </a:rPr>
              <a:t>min</a:t>
            </a:r>
            <a:r>
              <a:rPr lang="bg-BG" altLang="bg-BG" dirty="0" smtClean="0">
                <a:effectLst/>
              </a:rPr>
              <a:t>+ </a:t>
            </a:r>
            <a:r>
              <a:rPr lang="en-US" altLang="bg-BG" dirty="0" smtClean="0">
                <a:effectLst/>
              </a:rPr>
              <a:t>60-70 ml </a:t>
            </a:r>
            <a:r>
              <a:rPr lang="bg-BG" altLang="bg-BG" dirty="0" smtClean="0">
                <a:effectLst/>
              </a:rPr>
              <a:t>в 500-1000 </a:t>
            </a:r>
            <a:r>
              <a:rPr lang="en-US" altLang="bg-BG" dirty="0" smtClean="0">
                <a:effectLst/>
              </a:rPr>
              <a:t>ml G5% </a:t>
            </a:r>
            <a:r>
              <a:rPr lang="bg-BG" altLang="bg-BG" dirty="0" smtClean="0">
                <a:effectLst/>
              </a:rPr>
              <a:t>до 10-15 </a:t>
            </a:r>
            <a:r>
              <a:rPr lang="en-US" altLang="bg-BG" dirty="0" smtClean="0">
                <a:effectLst/>
              </a:rPr>
              <a:t>mg/kg iv</a:t>
            </a:r>
            <a:endParaRPr lang="bg-BG" altLang="bg-BG" dirty="0" smtClean="0">
              <a:effectLst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bg-BG" dirty="0" smtClean="0">
                <a:effectLst/>
              </a:rPr>
              <a:t>Ca chlorate 10 – 5 ml iv</a:t>
            </a:r>
            <a:r>
              <a:rPr lang="bg-BG" altLang="bg-BG" dirty="0" smtClean="0">
                <a:effectLst/>
              </a:rPr>
              <a:t> за 10 </a:t>
            </a:r>
            <a:r>
              <a:rPr lang="en-US" altLang="bg-BG" dirty="0" smtClean="0">
                <a:effectLst/>
              </a:rPr>
              <a:t>min+1 g </a:t>
            </a:r>
            <a:r>
              <a:rPr lang="bg-BG" altLang="bg-BG" dirty="0" smtClean="0">
                <a:effectLst/>
              </a:rPr>
              <a:t>за следващите 6-12 </a:t>
            </a:r>
            <a:r>
              <a:rPr lang="en-US" altLang="bg-BG" dirty="0" smtClean="0">
                <a:effectLst/>
              </a:rPr>
              <a:t>h</a:t>
            </a:r>
            <a:endParaRPr lang="bg-BG" altLang="bg-BG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>
                <a:effectLst/>
              </a:rPr>
              <a:t>Проследи за съпътстваща:</a:t>
            </a:r>
          </a:p>
          <a:p>
            <a:pPr marL="725488" lvl="1" indent="-363538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Дисмагнезиемия</a:t>
            </a:r>
          </a:p>
          <a:p>
            <a:pPr marL="725488" lvl="1" indent="-363538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Дискалиемия</a:t>
            </a:r>
          </a:p>
          <a:p>
            <a:pPr marL="725488" lvl="1" indent="-363538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Дисхидрия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9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2FA8FC-9C88-4C2B-9A69-B44B099C8DAC}" type="slidenum">
              <a:rPr lang="bg-BG" altLang="bg-BG" smtClean="0"/>
              <a:pPr eaLnBrk="1" hangingPunct="1"/>
              <a:t>51</a:t>
            </a:fld>
            <a:endParaRPr lang="bg-BG" altLang="bg-BG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Магнезий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5907307" cy="4525963"/>
          </a:xfrm>
        </p:spPr>
        <p:txBody>
          <a:bodyPr/>
          <a:lstStyle/>
          <a:p>
            <a:pPr marL="358775" eaLnBrk="1" hangingPunct="1"/>
            <a:r>
              <a:rPr lang="bg-BG" altLang="bg-BG" dirty="0" smtClean="0">
                <a:effectLst/>
              </a:rPr>
              <a:t>Общо количество - 15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  <a:endParaRPr lang="bg-BG" altLang="bg-BG" dirty="0" smtClean="0">
              <a:effectLst/>
            </a:endParaRPr>
          </a:p>
          <a:p>
            <a:pPr marL="358775" eaLnBrk="1" hangingPunct="1"/>
            <a:r>
              <a:rPr lang="bg-BG" altLang="bg-BG" dirty="0" smtClean="0">
                <a:effectLst/>
              </a:rPr>
              <a:t>Серумно ниво - 0.8-1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/l</a:t>
            </a:r>
          </a:p>
          <a:p>
            <a:pPr marL="358775" eaLnBrk="1" hangingPunct="1"/>
            <a:r>
              <a:rPr lang="bg-BG" altLang="bg-BG" dirty="0" smtClean="0">
                <a:effectLst/>
              </a:rPr>
              <a:t>Дневни нужди - 0.05-0.1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E1462CD-93A7-421A-ABAD-1DE0897E30A2}" type="slidenum">
              <a:rPr lang="bg-BG" altLang="bg-BG" smtClean="0"/>
              <a:pPr eaLnBrk="1" hangingPunct="1"/>
              <a:t>52</a:t>
            </a:fld>
            <a:endParaRPr lang="bg-BG" altLang="bg-BG" smtClean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Клинична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картина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хипомагнезиемия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1" y="1851025"/>
            <a:ext cx="5900957" cy="4530725"/>
          </a:xfrm>
        </p:spPr>
        <p:txBody>
          <a:bodyPr/>
          <a:lstStyle/>
          <a:p>
            <a:pPr marL="361950" indent="-361950" eaLnBrk="1" hangingPunct="1"/>
            <a:r>
              <a:rPr lang="bg-BG" altLang="bg-BG" dirty="0" smtClean="0">
                <a:effectLst/>
              </a:rPr>
              <a:t>Мускулна слабост и парализи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Мускулни потрепвания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Атаксия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Отпадналост</a:t>
            </a:r>
          </a:p>
          <a:p>
            <a:pPr marL="361950" indent="-361950" algn="just" eaLnBrk="1" hangingPunct="1"/>
            <a:r>
              <a:rPr lang="bg-BG" altLang="bg-BG" dirty="0" smtClean="0">
                <a:effectLst/>
              </a:rPr>
              <a:t>Мултифокална камерна тахикардия</a:t>
            </a:r>
            <a:endParaRPr lang="en-US" altLang="bg-BG" dirty="0" smtClean="0">
              <a:effectLst/>
            </a:endParaRPr>
          </a:p>
          <a:p>
            <a:pPr marL="361950" indent="-361950" algn="just" eaLnBrk="1" hangingPunct="1"/>
            <a:r>
              <a:rPr lang="bg-BG" altLang="bg-BG" dirty="0" smtClean="0">
                <a:effectLst/>
              </a:rPr>
              <a:t>Хипотония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87A556-A869-4398-BC8E-2DDEBBE86617}" type="slidenum">
              <a:rPr lang="bg-BG" altLang="bg-BG" smtClean="0"/>
              <a:pPr eaLnBrk="1" hangingPunct="1"/>
              <a:t>53</a:t>
            </a:fld>
            <a:endParaRPr lang="bg-BG" altLang="bg-BG" smtClean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Клинична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картина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хипермагнезиемия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8966" y="1851025"/>
            <a:ext cx="5916722" cy="4530725"/>
          </a:xfrm>
        </p:spPr>
        <p:txBody>
          <a:bodyPr/>
          <a:lstStyle/>
          <a:p>
            <a:pPr marL="361950" indent="-361950" eaLnBrk="1" hangingPunct="1"/>
            <a:r>
              <a:rPr lang="bg-BG" altLang="bg-BG" dirty="0" smtClean="0">
                <a:effectLst/>
              </a:rPr>
              <a:t>Степенни нарушения в съзнанието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Брадикардия</a:t>
            </a:r>
          </a:p>
          <a:p>
            <a:pPr marL="361950" indent="-361950" algn="just" eaLnBrk="1" hangingPunct="1"/>
            <a:r>
              <a:rPr lang="bg-BG" altLang="bg-BG" dirty="0" smtClean="0">
                <a:effectLst/>
              </a:rPr>
              <a:t>Ритъмни нарушения</a:t>
            </a:r>
            <a:r>
              <a:rPr lang="en-US" altLang="bg-BG" dirty="0" smtClean="0">
                <a:effectLst/>
              </a:rPr>
              <a:t> </a:t>
            </a:r>
            <a:endParaRPr lang="bg-BG" altLang="bg-BG" dirty="0" smtClean="0">
              <a:effectLst/>
            </a:endParaRPr>
          </a:p>
          <a:p>
            <a:pPr marL="361950" indent="-361950" algn="just" eaLnBrk="1" hangingPunct="1"/>
            <a:r>
              <a:rPr lang="bg-BG" altLang="bg-BG" dirty="0" smtClean="0">
                <a:effectLst/>
              </a:rPr>
              <a:t>Хиповентилация</a:t>
            </a:r>
          </a:p>
          <a:p>
            <a:pPr marL="361950" indent="-361950" algn="just" eaLnBrk="1" hangingPunct="1"/>
            <a:r>
              <a:rPr lang="bg-BG" altLang="bg-BG" dirty="0" smtClean="0">
                <a:effectLst/>
              </a:rPr>
              <a:t>Кардио-респираторен арест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8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9D08AE-8EDC-485A-8142-E08A6CF13DC3}" type="slidenum">
              <a:rPr lang="bg-BG" altLang="bg-BG" smtClean="0"/>
              <a:pPr eaLnBrk="1" hangingPunct="1"/>
              <a:t>54</a:t>
            </a:fld>
            <a:endParaRPr lang="bg-BG" altLang="bg-BG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хипомагнезиемия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bg-BG" altLang="bg-BG" dirty="0" smtClean="0">
                <a:effectLst/>
              </a:rPr>
              <a:t>Лечение на основното заболяване, предизвикало нарушенията</a:t>
            </a:r>
          </a:p>
          <a:p>
            <a:pPr eaLnBrk="1" hangingPunct="1"/>
            <a:r>
              <a:rPr lang="bg-BG" altLang="bg-BG" dirty="0" smtClean="0">
                <a:effectLst/>
              </a:rPr>
              <a:t>Приложение на</a:t>
            </a:r>
            <a:r>
              <a:rPr lang="en-US" altLang="bg-BG" dirty="0" smtClean="0">
                <a:effectLst/>
              </a:rPr>
              <a:t>:</a:t>
            </a:r>
            <a:endParaRPr lang="bg-BG" altLang="bg-BG" dirty="0" smtClean="0">
              <a:effectLst/>
            </a:endParaRP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en-US" altLang="bg-BG" dirty="0" smtClean="0">
                <a:effectLst/>
              </a:rPr>
              <a:t>MgSO</a:t>
            </a:r>
            <a:r>
              <a:rPr lang="en-US" altLang="bg-BG" baseline="-25000" dirty="0" smtClean="0">
                <a:effectLst/>
              </a:rPr>
              <a:t>4</a:t>
            </a:r>
            <a:r>
              <a:rPr lang="en-US" altLang="bg-BG" dirty="0" smtClean="0">
                <a:effectLst/>
              </a:rPr>
              <a:t> 25%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(</a:t>
            </a:r>
            <a:r>
              <a:rPr lang="en-US" altLang="bg-BG" dirty="0" err="1" smtClean="0">
                <a:effectLst/>
              </a:rPr>
              <a:t>Cormagnesine</a:t>
            </a:r>
            <a:r>
              <a:rPr lang="en-US" altLang="bg-BG" dirty="0" smtClean="0">
                <a:effectLst/>
              </a:rPr>
              <a:t>):</a:t>
            </a:r>
            <a:endParaRPr lang="bg-BG" altLang="bg-BG" dirty="0" smtClean="0">
              <a:effectLst/>
            </a:endParaRPr>
          </a:p>
          <a:p>
            <a:pPr marL="1071563" lvl="2" indent="-346075" algn="just" eaLnBrk="1" hangingPunct="1"/>
            <a:r>
              <a:rPr lang="bg-BG" altLang="bg-BG" dirty="0" smtClean="0">
                <a:effectLst/>
              </a:rPr>
              <a:t>При тежка хипомагнезиемия -</a:t>
            </a:r>
            <a:r>
              <a:rPr lang="en-US" altLang="bg-BG" dirty="0" smtClean="0">
                <a:effectLst/>
              </a:rPr>
              <a:t> </a:t>
            </a:r>
            <a:r>
              <a:rPr lang="bg-BG" altLang="bg-BG" dirty="0" smtClean="0">
                <a:effectLst/>
              </a:rPr>
              <a:t>1-2 </a:t>
            </a:r>
            <a:r>
              <a:rPr lang="en-US" altLang="bg-BG" dirty="0" smtClean="0">
                <a:effectLst/>
              </a:rPr>
              <a:t>g iv</a:t>
            </a:r>
            <a:r>
              <a:rPr lang="bg-BG" altLang="bg-BG" dirty="0" smtClean="0">
                <a:effectLst/>
              </a:rPr>
              <a:t> за 5-60 </a:t>
            </a:r>
            <a:r>
              <a:rPr lang="en-US" altLang="bg-BG" dirty="0" smtClean="0">
                <a:effectLst/>
              </a:rPr>
              <a:t>min</a:t>
            </a:r>
            <a:endParaRPr lang="bg-BG" altLang="bg-BG" dirty="0" smtClean="0">
              <a:effectLst/>
            </a:endParaRPr>
          </a:p>
          <a:p>
            <a:pPr marL="1071563" lvl="2" indent="-346075" eaLnBrk="1" hangingPunct="1"/>
            <a:r>
              <a:rPr lang="bg-BG" altLang="bg-BG" dirty="0" smtClean="0">
                <a:effectLst/>
              </a:rPr>
              <a:t>При </a:t>
            </a:r>
            <a:r>
              <a:rPr lang="en-US" altLang="bg-BG" dirty="0" smtClean="0">
                <a:effectLst/>
              </a:rPr>
              <a:t>MFVT</a:t>
            </a:r>
            <a:r>
              <a:rPr lang="bg-BG" altLang="bg-BG" dirty="0" smtClean="0">
                <a:effectLst/>
              </a:rPr>
              <a:t> - 1-2 </a:t>
            </a:r>
            <a:r>
              <a:rPr lang="en-US" altLang="bg-BG" dirty="0" smtClean="0">
                <a:effectLst/>
              </a:rPr>
              <a:t>g iv</a:t>
            </a:r>
            <a:r>
              <a:rPr lang="bg-BG" altLang="bg-BG" dirty="0" smtClean="0">
                <a:effectLst/>
              </a:rPr>
              <a:t> за 5-20 </a:t>
            </a:r>
            <a:r>
              <a:rPr lang="en-US" altLang="bg-BG" dirty="0" smtClean="0">
                <a:effectLst/>
              </a:rPr>
              <a:t>min</a:t>
            </a:r>
            <a:endParaRPr lang="bg-BG" altLang="bg-BG" dirty="0" smtClean="0">
              <a:effectLst/>
            </a:endParaRPr>
          </a:p>
          <a:p>
            <a:pPr marL="1071563" lvl="2" indent="-346075" eaLnBrk="1" hangingPunct="1"/>
            <a:r>
              <a:rPr lang="bg-BG" altLang="bg-BG" dirty="0" smtClean="0">
                <a:effectLst/>
              </a:rPr>
              <a:t>При гърчове - 1-2 </a:t>
            </a:r>
            <a:r>
              <a:rPr lang="en-US" altLang="bg-BG" dirty="0" smtClean="0">
                <a:effectLst/>
              </a:rPr>
              <a:t>g iv</a:t>
            </a:r>
            <a:r>
              <a:rPr lang="bg-BG" altLang="bg-BG" dirty="0" smtClean="0">
                <a:effectLst/>
              </a:rPr>
              <a:t> за 10 </a:t>
            </a:r>
            <a:r>
              <a:rPr lang="en-US" altLang="bg-BG" dirty="0" smtClean="0">
                <a:effectLst/>
              </a:rPr>
              <a:t>min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0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F54D53-3862-4AAC-8FAF-5DF2021F81FC}" type="slidenum">
              <a:rPr lang="bg-BG" altLang="bg-BG" smtClean="0"/>
              <a:pPr eaLnBrk="1" hangingPunct="1"/>
              <a:t>55</a:t>
            </a:fld>
            <a:endParaRPr lang="bg-BG" altLang="bg-BG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хипермагнезиемия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7" y="1844675"/>
            <a:ext cx="4805691" cy="4286250"/>
          </a:xfrm>
        </p:spPr>
        <p:txBody>
          <a:bodyPr/>
          <a:lstStyle/>
          <a:p>
            <a:pPr marL="361950" indent="-361950" eaLnBrk="1" hangingPunct="1"/>
            <a:r>
              <a:rPr lang="en-US" altLang="bg-BG" dirty="0" smtClean="0">
                <a:effectLst/>
              </a:rPr>
              <a:t>Ca gluconate 10% - 10-20 ml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iv</a:t>
            </a:r>
          </a:p>
          <a:p>
            <a:pPr marL="361950" indent="-361950" eaLnBrk="1" hangingPunct="1"/>
            <a:r>
              <a:rPr lang="en-US" altLang="bg-BG" dirty="0" smtClean="0">
                <a:effectLst/>
              </a:rPr>
              <a:t>Ca chloride – 5-10 ml iv</a:t>
            </a:r>
          </a:p>
          <a:p>
            <a:pPr marL="361950" indent="-361950" eaLnBrk="1" hangingPunct="1"/>
            <a:r>
              <a:rPr lang="en-US" altLang="bg-BG" dirty="0" smtClean="0">
                <a:effectLst/>
              </a:rPr>
              <a:t>Furosemide – 1 mg/kg iv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Механична вентилация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Диализа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5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493F78-3107-4C48-BAD8-F501B4AE183D}" type="slidenum">
              <a:rPr lang="bg-BG" altLang="bg-BG" smtClean="0"/>
              <a:pPr eaLnBrk="1" hangingPunct="1"/>
              <a:t>56</a:t>
            </a:fld>
            <a:endParaRPr lang="bg-BG" altLang="bg-BG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Фосфор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8966" y="1600200"/>
            <a:ext cx="5923072" cy="4525963"/>
          </a:xfrm>
        </p:spPr>
        <p:txBody>
          <a:bodyPr/>
          <a:lstStyle/>
          <a:p>
            <a:pPr marL="361950" indent="-361950" eaLnBrk="1" hangingPunct="1"/>
            <a:r>
              <a:rPr lang="bg-BG" altLang="bg-BG" dirty="0" smtClean="0">
                <a:effectLst/>
              </a:rPr>
              <a:t>Общо количество - 50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Серумно ниво - 0.9-1.5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/l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Дневни нужди - 0.2-0.5</a:t>
            </a:r>
            <a:r>
              <a:rPr lang="en-US" altLang="bg-BG" dirty="0" smtClean="0">
                <a:effectLst/>
              </a:rPr>
              <a:t>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9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1F16CCD-1481-409B-B779-40901CB9FF10}" type="slidenum">
              <a:rPr lang="bg-BG" altLang="bg-BG" smtClean="0"/>
              <a:pPr eaLnBrk="1" hangingPunct="1"/>
              <a:t>57</a:t>
            </a:fld>
            <a:endParaRPr lang="bg-BG" altLang="bg-BG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изофосфатемията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2027" y="1600200"/>
            <a:ext cx="6148551" cy="4525963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Хипофосфатемия: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Лечение на основното заболяване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Приложение на </a:t>
            </a:r>
            <a:r>
              <a:rPr lang="en-US" altLang="bg-BG" dirty="0" smtClean="0">
                <a:effectLst/>
              </a:rPr>
              <a:t>Na phosphate - 15 ml</a:t>
            </a:r>
            <a:endParaRPr lang="bg-BG" altLang="bg-BG" dirty="0" smtClean="0">
              <a:effectLst/>
            </a:endParaRP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Хиперфосфатемия: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Лечение на основното заболяване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Диализа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9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964E67-E232-44A9-B8C1-008F59BF7567}" type="slidenum">
              <a:rPr lang="bg-BG" altLang="bg-BG" smtClean="0"/>
              <a:pPr eaLnBrk="1" hangingPunct="1"/>
              <a:t>58</a:t>
            </a:fld>
            <a:endParaRPr lang="bg-BG" altLang="bg-BG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Хлор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5907307" cy="4525963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Общо количество - 2800-3500 </a:t>
            </a:r>
            <a:r>
              <a:rPr lang="en-US" altLang="bg-BG" dirty="0" err="1" smtClean="0">
                <a:effectLst/>
              </a:rPr>
              <a:t>mmol</a:t>
            </a:r>
            <a:endParaRPr lang="en-US" altLang="bg-BG" dirty="0" smtClean="0">
              <a:effectLst/>
            </a:endParaRPr>
          </a:p>
          <a:p>
            <a:pPr eaLnBrk="1" hangingPunct="1"/>
            <a:r>
              <a:rPr lang="bg-BG" altLang="bg-BG" dirty="0" smtClean="0">
                <a:effectLst/>
              </a:rPr>
              <a:t>Серумно ниво - 97-110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/l</a:t>
            </a:r>
          </a:p>
          <a:p>
            <a:pPr eaLnBrk="1" hangingPunct="1"/>
            <a:r>
              <a:rPr lang="bg-BG" altLang="bg-BG" dirty="0" smtClean="0">
                <a:effectLst/>
              </a:rPr>
              <a:t>Дневни нужди - 1-3 </a:t>
            </a:r>
            <a:r>
              <a:rPr lang="en-US" altLang="bg-BG" dirty="0" err="1" smtClean="0">
                <a:effectLst/>
              </a:rPr>
              <a:t>mmol</a:t>
            </a:r>
            <a:r>
              <a:rPr lang="en-US" altLang="bg-BG" dirty="0" smtClean="0">
                <a:effectLst/>
              </a:rPr>
              <a:t>/kg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114736-2A84-413D-AA8E-ACD8ACFEF8CD}" type="slidenum">
              <a:rPr lang="bg-BG" altLang="bg-BG" smtClean="0"/>
              <a:pPr eaLnBrk="1" hangingPunct="1"/>
              <a:t>59</a:t>
            </a:fld>
            <a:endParaRPr lang="bg-BG" altLang="bg-BG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Изохидрия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5938838" cy="4525963"/>
          </a:xfrm>
        </p:spPr>
        <p:txBody>
          <a:bodyPr/>
          <a:lstStyle/>
          <a:p>
            <a:pPr marL="0" indent="361950" algn="just"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Поддържане на постоянството на рН на телесните течности.</a:t>
            </a:r>
            <a:endParaRPr lang="en-US" altLang="bg-BG" dirty="0" smtClean="0">
              <a:effectLst/>
            </a:endParaRPr>
          </a:p>
          <a:p>
            <a:pPr marL="0" indent="361950" algn="just"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Организмът при своя метаболизъм отделя два вида киселини:</a:t>
            </a:r>
          </a:p>
          <a:p>
            <a:pPr marL="361950" indent="-361950" eaLnBrk="1" hangingPunct="1"/>
            <a:r>
              <a:rPr lang="bg-BG" altLang="bg-BG" dirty="0" smtClean="0">
                <a:effectLst/>
              </a:rPr>
              <a:t>Респираторна - въглена</a:t>
            </a:r>
          </a:p>
          <a:p>
            <a:pPr marL="0" indent="361950" eaLnBrk="1" hangingPunct="1"/>
            <a:r>
              <a:rPr lang="bg-BG" altLang="bg-BG" dirty="0" smtClean="0">
                <a:effectLst/>
              </a:rPr>
              <a:t>Метаболитна </a:t>
            </a:r>
            <a:r>
              <a:rPr lang="en-US" altLang="bg-BG" dirty="0" smtClean="0">
                <a:effectLst/>
              </a:rPr>
              <a:t>-</a:t>
            </a:r>
            <a:r>
              <a:rPr lang="bg-BG" altLang="bg-BG" dirty="0" smtClean="0">
                <a:effectLst/>
              </a:rPr>
              <a:t> млечна (лактат)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C432D2-EFCC-4220-8AC2-1F91513C9B74}" type="slidenum">
              <a:rPr lang="bg-BG" altLang="bg-BG" smtClean="0"/>
              <a:pPr eaLnBrk="1" hangingPunct="1"/>
              <a:t>6</a:t>
            </a:fld>
            <a:endParaRPr lang="bg-BG" altLang="bg-BG" smtClean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Компоненти на вътрешната среда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110" y="2133600"/>
            <a:ext cx="6542691" cy="3455988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effectLst/>
              </a:rPr>
              <a:t>Изоволемия</a:t>
            </a:r>
          </a:p>
          <a:p>
            <a:pPr eaLnBrk="1" hangingPunct="1"/>
            <a:r>
              <a:rPr lang="bg-BG" altLang="bg-BG" dirty="0" smtClean="0">
                <a:effectLst/>
              </a:rPr>
              <a:t>Изойония</a:t>
            </a:r>
          </a:p>
          <a:p>
            <a:pPr eaLnBrk="1" hangingPunct="1"/>
            <a:r>
              <a:rPr lang="bg-BG" altLang="bg-BG" dirty="0" smtClean="0">
                <a:effectLst/>
              </a:rPr>
              <a:t>Изохидрия</a:t>
            </a:r>
          </a:p>
          <a:p>
            <a:pPr eaLnBrk="1" hangingPunct="1"/>
            <a:r>
              <a:rPr lang="bg-BG" altLang="bg-BG" dirty="0" smtClean="0">
                <a:effectLst/>
              </a:rPr>
              <a:t>Изоосмия</a:t>
            </a:r>
          </a:p>
          <a:p>
            <a:pPr eaLnBrk="1" hangingPunct="1"/>
            <a:r>
              <a:rPr lang="bg-BG" altLang="bg-BG" dirty="0" smtClean="0">
                <a:effectLst/>
              </a:rPr>
              <a:t>Изотермия</a:t>
            </a:r>
            <a:endParaRPr lang="en-US" altLang="bg-BG" dirty="0" smtClean="0">
              <a:effectLst/>
            </a:endParaRPr>
          </a:p>
          <a:p>
            <a:pPr eaLnBrk="1" hangingPunct="1"/>
            <a:r>
              <a:rPr lang="bg-BG" altLang="bg-BG" dirty="0" smtClean="0">
                <a:effectLst/>
              </a:rPr>
              <a:t>Изоксемия</a:t>
            </a: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4211638" y="1989138"/>
            <a:ext cx="4248150" cy="3816350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dirty="0"/>
              <a:t>ХОМЕОСТАЗА</a:t>
            </a:r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4284663" y="3500438"/>
            <a:ext cx="1296987" cy="1223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33CC"/>
                </a:solidFill>
              </a:rPr>
              <a:t>Изоволемия</a:t>
            </a:r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6588125" y="4221163"/>
            <a:ext cx="1223963" cy="1223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33CC"/>
                </a:solidFill>
              </a:rPr>
              <a:t>Изохидрия</a:t>
            </a:r>
          </a:p>
        </p:txBody>
      </p:sp>
      <p:sp>
        <p:nvSpPr>
          <p:cNvPr id="10248" name="Oval 21"/>
          <p:cNvSpPr>
            <a:spLocks noChangeArrowheads="1"/>
          </p:cNvSpPr>
          <p:nvPr/>
        </p:nvSpPr>
        <p:spPr bwMode="auto">
          <a:xfrm>
            <a:off x="5292725" y="4437063"/>
            <a:ext cx="1223963" cy="1223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dirty="0">
                <a:solidFill>
                  <a:srgbClr val="0033CC"/>
                </a:solidFill>
              </a:rPr>
              <a:t>Изойония</a:t>
            </a:r>
          </a:p>
        </p:txBody>
      </p:sp>
      <p:sp>
        <p:nvSpPr>
          <p:cNvPr id="10249" name="Oval 22"/>
          <p:cNvSpPr>
            <a:spLocks noChangeArrowheads="1"/>
          </p:cNvSpPr>
          <p:nvPr/>
        </p:nvSpPr>
        <p:spPr bwMode="auto">
          <a:xfrm>
            <a:off x="7092950" y="3068638"/>
            <a:ext cx="1296988" cy="1223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33CC"/>
                </a:solidFill>
              </a:rPr>
              <a:t>Изотермия</a:t>
            </a:r>
          </a:p>
        </p:txBody>
      </p:sp>
      <p:sp>
        <p:nvSpPr>
          <p:cNvPr id="10250" name="Oval 23"/>
          <p:cNvSpPr>
            <a:spLocks noChangeArrowheads="1"/>
          </p:cNvSpPr>
          <p:nvPr/>
        </p:nvSpPr>
        <p:spPr bwMode="auto">
          <a:xfrm>
            <a:off x="6156325" y="2133600"/>
            <a:ext cx="1296988" cy="12239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33CC"/>
                </a:solidFill>
              </a:rPr>
              <a:t>Изоксемия</a:t>
            </a:r>
          </a:p>
        </p:txBody>
      </p:sp>
      <p:sp>
        <p:nvSpPr>
          <p:cNvPr id="10251" name="Oval 24"/>
          <p:cNvSpPr>
            <a:spLocks noChangeArrowheads="1"/>
          </p:cNvSpPr>
          <p:nvPr/>
        </p:nvSpPr>
        <p:spPr bwMode="auto">
          <a:xfrm>
            <a:off x="4787900" y="2276475"/>
            <a:ext cx="1296988" cy="12239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 dirty="0">
                <a:solidFill>
                  <a:srgbClr val="0033CC"/>
                </a:solidFill>
              </a:rPr>
              <a:t>Изоосмия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BA7B9C-37BB-4561-90C8-E1A3B3A59627}" type="slidenum">
              <a:rPr lang="bg-BG" altLang="bg-BG" smtClean="0"/>
              <a:pPr eaLnBrk="1" hangingPunct="1"/>
              <a:t>60</a:t>
            </a:fld>
            <a:endParaRPr lang="bg-BG" altLang="bg-BG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Регулаторни системи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557" y="1600200"/>
            <a:ext cx="6526924" cy="4525963"/>
          </a:xfrm>
        </p:spPr>
        <p:txBody>
          <a:bodyPr/>
          <a:lstStyle/>
          <a:p>
            <a:pPr marL="361950" indent="-361950" eaLnBrk="1" hangingPunct="1"/>
            <a:r>
              <a:rPr lang="bg-BG" altLang="bg-BG" dirty="0" smtClean="0">
                <a:effectLst/>
              </a:rPr>
              <a:t>Буферни системи</a:t>
            </a:r>
            <a:r>
              <a:rPr lang="en-US" altLang="bg-BG" dirty="0" smtClean="0">
                <a:effectLst/>
              </a:rPr>
              <a:t>:</a:t>
            </a:r>
            <a:endParaRPr lang="bg-BG" altLang="bg-BG" dirty="0" smtClean="0">
              <a:effectLst/>
            </a:endParaRP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Белтъчни – </a:t>
            </a:r>
            <a:r>
              <a:rPr lang="en-US" altLang="bg-BG" dirty="0" err="1" smtClean="0">
                <a:effectLst/>
              </a:rPr>
              <a:t>Hb</a:t>
            </a:r>
            <a:r>
              <a:rPr lang="en-US" altLang="bg-BG" dirty="0" smtClean="0">
                <a:effectLst/>
              </a:rPr>
              <a:t>, </a:t>
            </a:r>
            <a:r>
              <a:rPr lang="bg-BG" altLang="bg-BG" dirty="0" smtClean="0">
                <a:effectLst/>
              </a:rPr>
              <a:t>Плазмени белтъци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Фосфатни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Бикарбонатни</a:t>
            </a:r>
          </a:p>
          <a:p>
            <a:pPr marL="361950" indent="-361950" algn="just" eaLnBrk="1" hangingPunct="1">
              <a:lnSpc>
                <a:spcPct val="130000"/>
              </a:lnSpc>
            </a:pPr>
            <a:r>
              <a:rPr lang="bg-BG" altLang="bg-BG" dirty="0" smtClean="0">
                <a:effectLst/>
              </a:rPr>
              <a:t>Белодробна система – отделя</a:t>
            </a:r>
            <a:r>
              <a:rPr lang="en-US" altLang="bg-BG" dirty="0" smtClean="0">
                <a:effectLst/>
              </a:rPr>
              <a:t> </a:t>
            </a:r>
            <a:r>
              <a:rPr lang="bg-BG" altLang="bg-BG" dirty="0" smtClean="0">
                <a:effectLst/>
              </a:rPr>
              <a:t>СО</a:t>
            </a:r>
            <a:r>
              <a:rPr lang="bg-BG" altLang="bg-BG" baseline="-25000" dirty="0" smtClean="0">
                <a:effectLst/>
              </a:rPr>
              <a:t>2</a:t>
            </a:r>
            <a:r>
              <a:rPr lang="en-US" altLang="bg-BG" baseline="-25000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+ </a:t>
            </a:r>
            <a:r>
              <a:rPr lang="bg-BG" altLang="bg-BG" dirty="0" smtClean="0">
                <a:effectLst/>
              </a:rPr>
              <a:t>Н</a:t>
            </a:r>
            <a:r>
              <a:rPr lang="bg-BG" altLang="bg-BG" baseline="-25000" dirty="0" smtClean="0">
                <a:effectLst/>
              </a:rPr>
              <a:t>2</a:t>
            </a:r>
            <a:r>
              <a:rPr lang="bg-BG" altLang="bg-BG" dirty="0" smtClean="0">
                <a:effectLst/>
              </a:rPr>
              <a:t>О</a:t>
            </a:r>
          </a:p>
          <a:p>
            <a:pPr marL="361950" indent="-361950" algn="just" eaLnBrk="1" hangingPunct="1">
              <a:lnSpc>
                <a:spcPct val="130000"/>
              </a:lnSpc>
            </a:pPr>
            <a:r>
              <a:rPr lang="bg-BG" altLang="bg-BG" dirty="0" smtClean="0">
                <a:effectLst/>
              </a:rPr>
              <a:t>Бъбречна система - отделя </a:t>
            </a:r>
            <a:r>
              <a:rPr lang="en-US" altLang="bg-BG" dirty="0" smtClean="0">
                <a:effectLst/>
              </a:rPr>
              <a:t>H</a:t>
            </a:r>
            <a:r>
              <a:rPr lang="en-US" altLang="bg-BG" baseline="30000" dirty="0" smtClean="0">
                <a:effectLst/>
              </a:rPr>
              <a:t>+ </a:t>
            </a:r>
            <a:r>
              <a:rPr lang="bg-BG" altLang="bg-BG" dirty="0" smtClean="0">
                <a:effectLst/>
              </a:rPr>
              <a:t>и</a:t>
            </a:r>
            <a:r>
              <a:rPr lang="bg-BG" altLang="bg-BG" baseline="30000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HCO</a:t>
            </a:r>
            <a:r>
              <a:rPr lang="en-US" altLang="bg-BG" baseline="-25000" dirty="0" smtClean="0">
                <a:effectLst/>
              </a:rPr>
              <a:t>3</a:t>
            </a:r>
            <a:r>
              <a:rPr lang="bg-BG" altLang="bg-BG" baseline="30000" dirty="0" smtClean="0">
                <a:effectLst/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C2043D-8680-4F36-AFD1-9E3550E2156C}" type="slidenum">
              <a:rPr lang="bg-BG" altLang="bg-BG" smtClean="0"/>
              <a:pPr eaLnBrk="1" hangingPunct="1"/>
              <a:t>61</a:t>
            </a:fld>
            <a:endParaRPr lang="bg-BG" altLang="bg-BG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Референтни стойности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3722276"/>
              </p:ext>
            </p:extLst>
          </p:nvPr>
        </p:nvGraphicFramePr>
        <p:xfrm>
          <a:off x="2758966" y="1600200"/>
          <a:ext cx="627467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10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за решаване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6262" y="1600200"/>
            <a:ext cx="608691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ct val="12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Какви са нарушения в </a:t>
            </a:r>
            <a:r>
              <a:rPr lang="en-US" altLang="bg-BG" sz="2400" dirty="0" smtClean="0">
                <a:effectLst/>
                <a:latin typeface="Arial" charset="0"/>
              </a:rPr>
              <a:t>pH? </a:t>
            </a:r>
            <a:r>
              <a:rPr lang="bg-BG" altLang="bg-BG" sz="2400" dirty="0" smtClean="0">
                <a:effectLst/>
                <a:latin typeface="Arial" charset="0"/>
              </a:rPr>
              <a:t>Ацидоза или Алкалоза</a:t>
            </a:r>
            <a:r>
              <a:rPr lang="en-US" altLang="bg-BG" sz="2400" dirty="0" smtClean="0">
                <a:effectLst/>
                <a:latin typeface="Arial" charset="0"/>
              </a:rPr>
              <a:t>?</a:t>
            </a:r>
          </a:p>
          <a:p>
            <a:pPr marL="361950" indent="-361950" algn="just" eaLnBrk="1" hangingPunct="1">
              <a:lnSpc>
                <a:spcPct val="12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Какъв вид е тя</a:t>
            </a:r>
            <a:r>
              <a:rPr lang="en-US" altLang="bg-BG" sz="2400" dirty="0" smtClean="0">
                <a:effectLst/>
                <a:latin typeface="Arial" charset="0"/>
              </a:rPr>
              <a:t>?</a:t>
            </a:r>
            <a:r>
              <a:rPr lang="bg-BG" altLang="bg-BG" sz="2400" dirty="0" smtClean="0">
                <a:effectLst/>
                <a:latin typeface="Arial" charset="0"/>
              </a:rPr>
              <a:t> Дихателна или Метаболитна?</a:t>
            </a:r>
            <a:endParaRPr lang="en-US" altLang="bg-BG" sz="2400" dirty="0" smtClean="0">
              <a:effectLst/>
              <a:latin typeface="Arial" charset="0"/>
            </a:endParaRPr>
          </a:p>
          <a:p>
            <a:pPr marL="361950" indent="-361950" algn="just" eaLnBrk="1" hangingPunct="1">
              <a:lnSpc>
                <a:spcPct val="12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Компенсирано ли е или не е нарушението</a:t>
            </a:r>
            <a:r>
              <a:rPr lang="en-US" altLang="bg-BG" sz="2400" dirty="0" smtClean="0">
                <a:effectLst/>
                <a:latin typeface="Arial" charset="0"/>
              </a:rPr>
              <a:t>?</a:t>
            </a:r>
            <a:r>
              <a:rPr lang="bg-BG" altLang="bg-BG" sz="2400" dirty="0" smtClean="0">
                <a:effectLst/>
                <a:latin typeface="Arial" charset="0"/>
              </a:rPr>
              <a:t> Компенсирана или Декомпенсирана? Обикновена или Смесена?</a:t>
            </a:r>
            <a:endParaRPr lang="en-US" altLang="bg-BG" sz="2400" dirty="0" smtClean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5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за решаване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6262" y="1600200"/>
            <a:ext cx="6013888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ct val="120000"/>
              </a:lnSpc>
            </a:pPr>
            <a:r>
              <a:rPr lang="ru-RU" altLang="bg-BG" dirty="0">
                <a:latin typeface="Arial" charset="0"/>
              </a:rPr>
              <a:t>Компенсацията остра ли е или е хронична? </a:t>
            </a:r>
          </a:p>
          <a:p>
            <a:pPr marL="361950" indent="-361950" algn="just" eaLnBrk="1" hangingPunct="1">
              <a:lnSpc>
                <a:spcPct val="12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Има ли нарушения, които да водят до анионен прозорец?</a:t>
            </a:r>
            <a:endParaRPr lang="en-US" altLang="bg-BG" sz="2400" dirty="0" smtClean="0">
              <a:effectLst/>
              <a:latin typeface="Arial" charset="0"/>
            </a:endParaRPr>
          </a:p>
          <a:p>
            <a:pPr marL="361950" indent="-361950" algn="just" eaLnBrk="1" hangingPunct="1">
              <a:lnSpc>
                <a:spcPct val="12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Ако има какво е състоянието на Делта?</a:t>
            </a:r>
            <a:endParaRPr lang="en-US" altLang="bg-BG" sz="2400" dirty="0" smtClean="0">
              <a:effectLst/>
              <a:latin typeface="Arial" charset="0"/>
            </a:endParaRPr>
          </a:p>
          <a:p>
            <a:pPr marL="361950" indent="-361950" algn="just" eaLnBrk="1" hangingPunct="1">
              <a:lnSpc>
                <a:spcPct val="12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Диференциална диагноза на заболяването, което се явява причина за нарушенията?</a:t>
            </a:r>
          </a:p>
        </p:txBody>
      </p:sp>
    </p:spTree>
    <p:extLst>
      <p:ext uri="{BB962C8B-B14F-4D97-AF65-F5344CB8AC3E}">
        <p14:creationId xmlns:p14="http://schemas.microsoft.com/office/powerpoint/2010/main" val="3241734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E1E8BC-A34A-41A7-8092-F04CEF5DCE88}" type="slidenum">
              <a:rPr lang="bg-BG" altLang="bg-BG" smtClean="0"/>
              <a:pPr eaLnBrk="1" hangingPunct="1"/>
              <a:t>64</a:t>
            </a:fld>
            <a:endParaRPr lang="bg-BG" altLang="bg-BG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 в изохидрията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5829519" cy="4114800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effectLst/>
              </a:rPr>
              <a:t>Ацидоза – при рН&lt;7.4</a:t>
            </a:r>
            <a:r>
              <a:rPr lang="en-US" altLang="bg-BG" sz="2400" dirty="0" smtClean="0">
                <a:effectLst/>
              </a:rPr>
              <a:t>:</a:t>
            </a:r>
            <a:endParaRPr lang="bg-BG" altLang="bg-BG" sz="2400" dirty="0" smtClean="0">
              <a:effectLst/>
            </a:endParaRP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</a:rPr>
              <a:t>Метаболитна - Ниски НСО</a:t>
            </a:r>
            <a:r>
              <a:rPr lang="bg-BG" altLang="bg-BG" sz="2400" baseline="-25000" dirty="0" smtClean="0">
                <a:effectLst/>
              </a:rPr>
              <a:t>3</a:t>
            </a:r>
            <a:r>
              <a:rPr lang="bg-BG" altLang="bg-BG" baseline="30000" dirty="0"/>
              <a:t>-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</a:rPr>
              <a:t>Респираторна – Високо РаСО</a:t>
            </a:r>
            <a:r>
              <a:rPr lang="bg-BG" altLang="bg-BG" sz="2400" baseline="-25000" dirty="0" smtClean="0">
                <a:effectLst/>
              </a:rPr>
              <a:t>2</a:t>
            </a:r>
            <a:endParaRPr lang="bg-BG" altLang="bg-BG" sz="2400" dirty="0" smtClean="0">
              <a:effectLst/>
            </a:endParaRPr>
          </a:p>
          <a:p>
            <a:pPr eaLnBrk="1" hangingPunct="1"/>
            <a:r>
              <a:rPr lang="bg-BG" altLang="bg-BG" sz="2400" dirty="0" smtClean="0">
                <a:effectLst/>
              </a:rPr>
              <a:t>Алкалоза – при рН&gt;7.4</a:t>
            </a:r>
            <a:r>
              <a:rPr lang="en-US" altLang="bg-BG" sz="2400" dirty="0" smtClean="0">
                <a:effectLst/>
              </a:rPr>
              <a:t>:</a:t>
            </a:r>
            <a:endParaRPr lang="bg-BG" altLang="bg-BG" sz="2400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</a:rPr>
              <a:t>Метаболитна – Високи НСО</a:t>
            </a:r>
            <a:r>
              <a:rPr lang="bg-BG" altLang="bg-BG" sz="2400" baseline="-25000" dirty="0" smtClean="0">
                <a:effectLst/>
              </a:rPr>
              <a:t>3</a:t>
            </a:r>
            <a:r>
              <a:rPr lang="bg-BG" altLang="bg-BG" sz="2400" baseline="30000" dirty="0" smtClean="0">
                <a:effectLst/>
              </a:rPr>
              <a:t>-</a:t>
            </a:r>
            <a:endParaRPr lang="bg-BG" altLang="bg-BG" sz="2400" dirty="0" smtClean="0">
              <a:effectLst/>
            </a:endParaRPr>
          </a:p>
          <a:p>
            <a:pPr lvl="1" eaLnBrk="1" hangingPunct="1"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</a:rPr>
              <a:t>Респираторна – Ниско РаСО</a:t>
            </a:r>
            <a:r>
              <a:rPr lang="bg-BG" altLang="bg-BG" sz="2400" baseline="-25000" dirty="0" smtClean="0">
                <a:effectLst/>
              </a:rPr>
              <a:t>2</a:t>
            </a:r>
            <a:endParaRPr lang="bg-BG" altLang="bg-BG" sz="2400" dirty="0" smtClean="0">
              <a:effectLst/>
            </a:endParaRPr>
          </a:p>
          <a:p>
            <a:pPr marL="361950" indent="-361950" eaLnBrk="1" hangingPunct="1"/>
            <a:r>
              <a:rPr lang="bg-BG" altLang="bg-BG" sz="2400" dirty="0" smtClean="0">
                <a:effectLst/>
              </a:rPr>
              <a:t>Компенсирана</a:t>
            </a:r>
          </a:p>
          <a:p>
            <a:pPr marL="361950" indent="-361950" eaLnBrk="1" hangingPunct="1"/>
            <a:r>
              <a:rPr lang="bg-BG" altLang="bg-BG" sz="2400" dirty="0" smtClean="0">
                <a:effectLst/>
              </a:rPr>
              <a:t>Декомпенсирана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4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CA9CA4B-BD33-4E3B-A441-254A31CFBA40}" type="slidenum">
              <a:rPr lang="bg-BG" altLang="bg-BG" smtClean="0"/>
              <a:pPr eaLnBrk="1" hangingPunct="1"/>
              <a:t>65</a:t>
            </a:fld>
            <a:endParaRPr lang="bg-BG" altLang="bg-BG" smtClean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Дихателна ацидоза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4372" y="1600200"/>
            <a:ext cx="6842235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Нарушения:</a:t>
            </a:r>
          </a:p>
          <a:p>
            <a:pPr lvl="1" indent="-381000" eaLnBrk="1" hangingPunct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  <a:latin typeface="Arial" charset="0"/>
              </a:rPr>
              <a:t>рН &lt; 7.35</a:t>
            </a:r>
          </a:p>
          <a:p>
            <a:pPr lvl="1" indent="-381000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  <a:latin typeface="Arial" charset="0"/>
              </a:rPr>
              <a:t>РаСО</a:t>
            </a:r>
            <a:r>
              <a:rPr lang="bg-BG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 &gt; 45 </a:t>
            </a:r>
            <a:r>
              <a:rPr lang="en-US" altLang="bg-BG" sz="2400" dirty="0" smtClean="0">
                <a:effectLst/>
                <a:latin typeface="Arial" charset="0"/>
              </a:rPr>
              <a:t>mmHg</a:t>
            </a:r>
          </a:p>
          <a:p>
            <a:pPr eaLnBrk="1" hangingPunct="1"/>
            <a:r>
              <a:rPr lang="bg-BG" altLang="bg-BG" sz="2400" dirty="0" smtClean="0">
                <a:effectLst/>
                <a:latin typeface="Arial" charset="0"/>
              </a:rPr>
              <a:t>Физиологични компенсаторни механизми:</a:t>
            </a:r>
          </a:p>
          <a:p>
            <a:pPr lvl="1" indent="-381000">
              <a:buFont typeface="Arial" panose="020B0604020202020204" pitchFamily="34" charset="0"/>
              <a:buChar char="−"/>
            </a:pPr>
            <a:r>
              <a:rPr lang="bg-BG" altLang="bg-BG" dirty="0">
                <a:latin typeface="Arial" charset="0"/>
              </a:rPr>
              <a:t>Повишена бъбречна екскреция на Н</a:t>
            </a:r>
            <a:r>
              <a:rPr lang="bg-BG" altLang="bg-BG" baseline="30000" dirty="0">
                <a:latin typeface="Arial" charset="0"/>
              </a:rPr>
              <a:t>+</a:t>
            </a:r>
          </a:p>
          <a:p>
            <a:pPr lvl="1" indent="-381000">
              <a:lnSpc>
                <a:spcPct val="130000"/>
              </a:lnSpc>
              <a:buFont typeface="Arial" panose="020B0604020202020204" pitchFamily="34" charset="0"/>
              <a:buChar char="−"/>
            </a:pPr>
            <a:r>
              <a:rPr lang="bg-BG" altLang="bg-BG" dirty="0">
                <a:latin typeface="Arial" charset="0"/>
              </a:rPr>
              <a:t>Задържане на НСО</a:t>
            </a:r>
            <a:r>
              <a:rPr lang="bg-BG" altLang="bg-BG" baseline="-25000" dirty="0">
                <a:latin typeface="Arial" charset="0"/>
              </a:rPr>
              <a:t>3</a:t>
            </a:r>
            <a:r>
              <a:rPr lang="bg-BG" altLang="bg-BG" baseline="30000" dirty="0">
                <a:latin typeface="Arial" charset="0"/>
              </a:rPr>
              <a:t>-</a:t>
            </a:r>
          </a:p>
          <a:p>
            <a:pPr eaLnBrk="1" hangingPunct="1"/>
            <a:r>
              <a:rPr lang="bg-BG" altLang="bg-BG" sz="2400" dirty="0" smtClean="0">
                <a:effectLst/>
                <a:latin typeface="Arial" charset="0"/>
              </a:rPr>
              <a:t>КАС: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  <a:latin typeface="Arial" charset="0"/>
              </a:rPr>
              <a:t>ВЕ</a:t>
            </a:r>
            <a:r>
              <a:rPr lang="en-US" altLang="bg-BG" sz="2400" dirty="0" smtClean="0">
                <a:effectLst/>
                <a:latin typeface="Arial" charset="0"/>
              </a:rPr>
              <a:t> </a:t>
            </a:r>
            <a:r>
              <a:rPr lang="bg-BG" altLang="bg-BG" sz="2400" dirty="0" smtClean="0">
                <a:effectLst/>
                <a:latin typeface="Arial" charset="0"/>
                <a:sym typeface="Symbol" pitchFamily="18" charset="2"/>
              </a:rPr>
              <a:t></a:t>
            </a:r>
            <a:r>
              <a:rPr lang="en-US" altLang="bg-BG" sz="2400" dirty="0" smtClean="0">
                <a:effectLst/>
                <a:latin typeface="Arial" charset="0"/>
                <a:sym typeface="Symbol" pitchFamily="18" charset="2"/>
              </a:rPr>
              <a:t> </a:t>
            </a:r>
            <a:r>
              <a:rPr lang="bg-BG" altLang="bg-BG" sz="2400" dirty="0" smtClean="0">
                <a:effectLst/>
                <a:latin typeface="Arial" charset="0"/>
                <a:sym typeface="Symbol" pitchFamily="18" charset="2"/>
              </a:rPr>
              <a:t>+2</a:t>
            </a:r>
            <a:r>
              <a:rPr lang="en-US" altLang="bg-BG" sz="2400" dirty="0" smtClean="0">
                <a:effectLst/>
                <a:latin typeface="Arial" charset="0"/>
                <a:sym typeface="Symbol" pitchFamily="18" charset="2"/>
              </a:rPr>
              <a:t> </a:t>
            </a:r>
            <a:r>
              <a:rPr lang="en-US" altLang="bg-BG" sz="2400" dirty="0" err="1" smtClean="0">
                <a:effectLst/>
                <a:latin typeface="Arial" charset="0"/>
                <a:sym typeface="Symbol" pitchFamily="18" charset="2"/>
              </a:rPr>
              <a:t>mmol</a:t>
            </a:r>
            <a:r>
              <a:rPr lang="en-US" altLang="bg-BG" sz="2400" dirty="0" smtClean="0">
                <a:effectLst/>
                <a:latin typeface="Arial" charset="0"/>
                <a:sym typeface="Symbol" pitchFamily="18" charset="2"/>
              </a:rPr>
              <a:t>/l</a:t>
            </a:r>
            <a:endParaRPr lang="bg-BG" altLang="bg-BG" sz="2400" dirty="0" smtClean="0">
              <a:effectLst/>
              <a:latin typeface="Arial" charset="0"/>
              <a:sym typeface="Symbol" pitchFamily="18" charset="2"/>
            </a:endParaRPr>
          </a:p>
          <a:p>
            <a:pPr marL="725488" lvl="1" indent="-363538" eaLnBrk="1" hangingPunct="1">
              <a:lnSpc>
                <a:spcPct val="13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  <a:latin typeface="Arial" charset="0"/>
              </a:rPr>
              <a:t>НСО</a:t>
            </a:r>
            <a:r>
              <a:rPr lang="bg-BG" altLang="bg-BG" sz="2400" baseline="-25000" dirty="0" smtClean="0">
                <a:effectLst/>
                <a:latin typeface="Arial" charset="0"/>
              </a:rPr>
              <a:t>3</a:t>
            </a:r>
            <a:r>
              <a:rPr lang="bg-BG" altLang="bg-BG" sz="2400" baseline="30000" dirty="0" smtClean="0">
                <a:effectLst/>
                <a:latin typeface="Arial" charset="0"/>
              </a:rPr>
              <a:t>-</a:t>
            </a:r>
            <a:r>
              <a:rPr lang="en-US" altLang="bg-BG" sz="2400" baseline="30000" dirty="0" smtClean="0">
                <a:effectLst/>
                <a:latin typeface="Arial" charset="0"/>
              </a:rPr>
              <a:t> </a:t>
            </a:r>
            <a:r>
              <a:rPr lang="en-US" altLang="bg-BG" sz="2400" dirty="0" smtClean="0">
                <a:effectLst/>
                <a:latin typeface="Arial" charset="0"/>
              </a:rPr>
              <a:t>&gt; 27 </a:t>
            </a:r>
            <a:r>
              <a:rPr lang="en-US" altLang="bg-BG" sz="2400" dirty="0" err="1" smtClean="0">
                <a:effectLst/>
                <a:latin typeface="Arial" charset="0"/>
              </a:rPr>
              <a:t>mmol</a:t>
            </a:r>
            <a:r>
              <a:rPr lang="en-US" altLang="bg-BG" sz="2400" dirty="0" smtClean="0">
                <a:effectLst/>
                <a:latin typeface="Arial" charset="0"/>
              </a:rPr>
              <a:t>/l</a:t>
            </a:r>
            <a:endParaRPr lang="bg-BG" altLang="bg-BG" sz="2400" dirty="0" smtClean="0">
              <a:effectLst/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0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4CF977-6BCB-428C-A96C-73C70B78868B}" type="slidenum">
              <a:rPr lang="bg-BG" altLang="bg-BG" smtClean="0"/>
              <a:pPr eaLnBrk="1" hangingPunct="1"/>
              <a:t>66</a:t>
            </a:fld>
            <a:endParaRPr lang="bg-BG" altLang="bg-BG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Дихателна алкалоза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8607" y="1600200"/>
            <a:ext cx="6889531" cy="4530725"/>
          </a:xfrm>
        </p:spPr>
        <p:txBody>
          <a:bodyPr/>
          <a:lstStyle/>
          <a:p>
            <a:pPr marL="358775" eaLnBrk="1" hangingPunct="1">
              <a:lnSpc>
                <a:spcPct val="90000"/>
              </a:lnSpc>
            </a:pPr>
            <a:r>
              <a:rPr lang="bg-BG" altLang="bg-BG" sz="2400" dirty="0" smtClean="0">
                <a:latin typeface="Arial" charset="0"/>
              </a:rPr>
              <a:t>Нарушения: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рН &gt; 7.45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РаСО</a:t>
            </a:r>
            <a:r>
              <a:rPr lang="bg-BG" altLang="bg-BG" sz="2400" baseline="-25000" dirty="0" smtClean="0">
                <a:latin typeface="Arial" charset="0"/>
              </a:rPr>
              <a:t>2</a:t>
            </a:r>
            <a:r>
              <a:rPr lang="bg-BG" altLang="bg-BG" sz="2400" dirty="0" smtClean="0">
                <a:latin typeface="Arial" charset="0"/>
              </a:rPr>
              <a:t> &lt; 45 </a:t>
            </a:r>
            <a:r>
              <a:rPr lang="en-US" altLang="bg-BG" sz="2400" dirty="0" smtClean="0">
                <a:latin typeface="Arial" charset="0"/>
              </a:rPr>
              <a:t>mmHg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>
                <a:latin typeface="Arial" charset="0"/>
              </a:rPr>
              <a:t>Физиологични компенсаторни механизми: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Повишена бъбречна екскреция на </a:t>
            </a:r>
            <a:r>
              <a:rPr lang="en-US" altLang="bg-BG" sz="2400" dirty="0" smtClean="0">
                <a:latin typeface="Arial" charset="0"/>
              </a:rPr>
              <a:t>  </a:t>
            </a:r>
            <a:r>
              <a:rPr lang="bg-BG" altLang="bg-BG" sz="2400" dirty="0" smtClean="0">
                <a:latin typeface="Arial" charset="0"/>
              </a:rPr>
              <a:t>НСО</a:t>
            </a:r>
            <a:r>
              <a:rPr lang="bg-BG" altLang="bg-BG" sz="2400" baseline="-25000" dirty="0" smtClean="0">
                <a:latin typeface="Arial" charset="0"/>
              </a:rPr>
              <a:t>3</a:t>
            </a:r>
            <a:r>
              <a:rPr lang="bg-BG" altLang="bg-BG" sz="2400" baseline="30000" dirty="0" smtClean="0">
                <a:latin typeface="Arial" charset="0"/>
              </a:rPr>
              <a:t>-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dirty="0" smtClean="0">
                <a:latin typeface="Arial" charset="0"/>
              </a:rPr>
              <a:t>КАС:</a:t>
            </a:r>
          </a:p>
          <a:p>
            <a:pPr marL="725488" lvl="1" indent="-363538" eaLnBrk="1" hangingPunct="1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ВЕ</a:t>
            </a:r>
            <a:r>
              <a:rPr lang="en-US" altLang="bg-BG" sz="2400" dirty="0" smtClean="0">
                <a:latin typeface="Arial" charset="0"/>
              </a:rPr>
              <a:t> </a:t>
            </a:r>
            <a:r>
              <a:rPr lang="bg-BG" altLang="bg-BG" sz="2400" dirty="0" smtClean="0">
                <a:latin typeface="Arial" charset="0"/>
                <a:sym typeface="Symbol" pitchFamily="18" charset="2"/>
              </a:rPr>
              <a:t></a:t>
            </a:r>
            <a:r>
              <a:rPr lang="en-US" altLang="bg-BG" sz="2400" dirty="0" smtClean="0">
                <a:latin typeface="Arial" charset="0"/>
                <a:sym typeface="Symbol" pitchFamily="18" charset="2"/>
              </a:rPr>
              <a:t> </a:t>
            </a:r>
            <a:r>
              <a:rPr lang="bg-BG" altLang="bg-BG" sz="2400" dirty="0" smtClean="0">
                <a:latin typeface="Arial" charset="0"/>
                <a:sym typeface="Symbol" pitchFamily="18" charset="2"/>
              </a:rPr>
              <a:t>-2</a:t>
            </a:r>
            <a:r>
              <a:rPr lang="en-US" altLang="bg-BG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altLang="bg-BG" sz="2400" dirty="0" err="1" smtClean="0">
                <a:latin typeface="Arial" charset="0"/>
                <a:sym typeface="Symbol" pitchFamily="18" charset="2"/>
              </a:rPr>
              <a:t>mmol</a:t>
            </a:r>
            <a:r>
              <a:rPr lang="en-US" altLang="bg-BG" sz="2400" dirty="0" smtClean="0">
                <a:latin typeface="Arial" charset="0"/>
                <a:sym typeface="Symbol" pitchFamily="18" charset="2"/>
              </a:rPr>
              <a:t>/l</a:t>
            </a:r>
            <a:endParaRPr lang="bg-BG" altLang="bg-BG" sz="2400" dirty="0" smtClean="0">
              <a:latin typeface="Arial" charset="0"/>
              <a:sym typeface="Symbol" pitchFamily="18" charset="2"/>
            </a:endParaRPr>
          </a:p>
          <a:p>
            <a:pPr marL="725488" lvl="1" indent="-363538" eaLnBrk="1" hangingPunct="1">
              <a:lnSpc>
                <a:spcPct val="13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НСО</a:t>
            </a:r>
            <a:r>
              <a:rPr lang="bg-BG" altLang="bg-BG" sz="2400" baseline="-25000" dirty="0" smtClean="0">
                <a:latin typeface="Arial" charset="0"/>
              </a:rPr>
              <a:t>3</a:t>
            </a:r>
            <a:r>
              <a:rPr lang="bg-BG" altLang="bg-BG" sz="2400" b="1" baseline="30000" dirty="0" smtClean="0">
                <a:latin typeface="Arial" charset="0"/>
              </a:rPr>
              <a:t>-</a:t>
            </a:r>
            <a:r>
              <a:rPr lang="en-US" altLang="bg-BG" sz="2400" baseline="30000" dirty="0" smtClean="0">
                <a:latin typeface="Arial" charset="0"/>
              </a:rPr>
              <a:t> </a:t>
            </a:r>
            <a:r>
              <a:rPr lang="bg-BG" altLang="bg-BG" sz="2400" dirty="0" smtClean="0">
                <a:latin typeface="Arial" charset="0"/>
              </a:rPr>
              <a:t>&lt;</a:t>
            </a:r>
            <a:r>
              <a:rPr lang="en-US" altLang="bg-BG" sz="2400" dirty="0" smtClean="0">
                <a:latin typeface="Arial" charset="0"/>
              </a:rPr>
              <a:t> 2</a:t>
            </a:r>
            <a:r>
              <a:rPr lang="bg-BG" altLang="bg-BG" sz="2400" dirty="0" smtClean="0">
                <a:latin typeface="Arial" charset="0"/>
              </a:rPr>
              <a:t>2</a:t>
            </a:r>
            <a:r>
              <a:rPr lang="en-US" altLang="bg-BG" sz="2400" dirty="0" smtClean="0">
                <a:latin typeface="Arial" charset="0"/>
              </a:rPr>
              <a:t> </a:t>
            </a:r>
            <a:r>
              <a:rPr lang="en-US" altLang="bg-BG" sz="2400" dirty="0" err="1" smtClean="0">
                <a:latin typeface="Arial" charset="0"/>
              </a:rPr>
              <a:t>mmol</a:t>
            </a:r>
            <a:r>
              <a:rPr lang="en-US" altLang="bg-BG" sz="2400" dirty="0" smtClean="0">
                <a:latin typeface="Arial" charset="0"/>
              </a:rPr>
              <a:t>/l</a:t>
            </a:r>
            <a:endParaRPr lang="bg-BG" altLang="bg-BG" sz="2400" dirty="0" smtClean="0"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550C77-E375-471C-AF79-16DB9038696D}" type="slidenum">
              <a:rPr lang="bg-BG" altLang="bg-BG" smtClean="0"/>
              <a:pPr eaLnBrk="1" hangingPunct="1"/>
              <a:t>67</a:t>
            </a:fld>
            <a:endParaRPr lang="bg-BG" altLang="bg-BG" smtClean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Метаболитна ацидоза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730" y="1600200"/>
            <a:ext cx="6369269" cy="4530725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latin typeface="Arial" charset="0"/>
              </a:rPr>
              <a:t>Нарушения:</a:t>
            </a:r>
          </a:p>
          <a:p>
            <a:pPr lvl="1" indent="-381000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рН &lt; 7.45</a:t>
            </a:r>
          </a:p>
          <a:p>
            <a:pPr lvl="1" indent="-381000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РаСО</a:t>
            </a:r>
            <a:r>
              <a:rPr lang="bg-BG" altLang="bg-BG" sz="2400" baseline="-25000" dirty="0" smtClean="0">
                <a:latin typeface="Arial" charset="0"/>
              </a:rPr>
              <a:t>2</a:t>
            </a:r>
            <a:r>
              <a:rPr lang="bg-BG" altLang="bg-BG" sz="2400" dirty="0" smtClean="0">
                <a:latin typeface="Arial" charset="0"/>
              </a:rPr>
              <a:t> – в референтни граници</a:t>
            </a:r>
            <a:endParaRPr lang="en-US" altLang="bg-BG" sz="2400" dirty="0" smtClean="0">
              <a:latin typeface="Arial" charset="0"/>
            </a:endParaRPr>
          </a:p>
          <a:p>
            <a:pPr eaLnBrk="1" hangingPunct="1"/>
            <a:r>
              <a:rPr lang="bg-BG" altLang="bg-BG" sz="2400" dirty="0" smtClean="0">
                <a:latin typeface="Arial" charset="0"/>
              </a:rPr>
              <a:t>Физиологични компенсаторни механизми:</a:t>
            </a:r>
          </a:p>
          <a:p>
            <a:pPr lvl="1" indent="-381000" eaLnBrk="1" hangingPunct="1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Хипервентилация</a:t>
            </a:r>
            <a:endParaRPr lang="bg-BG" altLang="bg-BG" sz="2400" baseline="30000" dirty="0" smtClean="0">
              <a:latin typeface="Arial" charset="0"/>
            </a:endParaRPr>
          </a:p>
          <a:p>
            <a:pPr eaLnBrk="1" hangingPunct="1"/>
            <a:r>
              <a:rPr lang="bg-BG" altLang="bg-BG" sz="2400" dirty="0" smtClean="0">
                <a:latin typeface="Arial" charset="0"/>
              </a:rPr>
              <a:t>КАС:</a:t>
            </a:r>
          </a:p>
          <a:p>
            <a:pPr lvl="1" indent="-381000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РаСО</a:t>
            </a:r>
            <a:r>
              <a:rPr lang="bg-BG" altLang="bg-BG" sz="2400" baseline="-25000" dirty="0" smtClean="0">
                <a:latin typeface="Arial" charset="0"/>
              </a:rPr>
              <a:t>2</a:t>
            </a:r>
            <a:r>
              <a:rPr lang="bg-BG" altLang="bg-BG" sz="2400" dirty="0" smtClean="0">
                <a:latin typeface="Arial" charset="0"/>
              </a:rPr>
              <a:t> &lt; 45 </a:t>
            </a:r>
            <a:r>
              <a:rPr lang="en-US" altLang="bg-BG" sz="2400" dirty="0" smtClean="0">
                <a:latin typeface="Arial" charset="0"/>
              </a:rPr>
              <a:t>mmHg</a:t>
            </a:r>
          </a:p>
          <a:p>
            <a:pPr lvl="1" indent="-381000" eaLnBrk="1" hangingPunct="1"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ВЕ</a:t>
            </a:r>
            <a:r>
              <a:rPr lang="en-US" altLang="bg-BG" sz="2400" dirty="0" smtClean="0">
                <a:latin typeface="Arial" charset="0"/>
              </a:rPr>
              <a:t> </a:t>
            </a:r>
            <a:r>
              <a:rPr lang="bg-BG" altLang="bg-BG" sz="2400" dirty="0" smtClean="0">
                <a:latin typeface="Arial" charset="0"/>
              </a:rPr>
              <a:t>&lt;</a:t>
            </a:r>
            <a:r>
              <a:rPr lang="en-US" altLang="bg-BG" sz="2400" dirty="0" smtClean="0">
                <a:latin typeface="Arial" charset="0"/>
                <a:sym typeface="Symbol" pitchFamily="18" charset="2"/>
              </a:rPr>
              <a:t> </a:t>
            </a:r>
            <a:r>
              <a:rPr lang="bg-BG" altLang="bg-BG" sz="2400" dirty="0" smtClean="0">
                <a:latin typeface="Arial" charset="0"/>
                <a:sym typeface="Symbol" pitchFamily="18" charset="2"/>
              </a:rPr>
              <a:t>-2</a:t>
            </a:r>
            <a:r>
              <a:rPr lang="en-US" altLang="bg-BG" sz="2400" dirty="0" smtClean="0">
                <a:latin typeface="Arial" charset="0"/>
                <a:sym typeface="Symbol" pitchFamily="18" charset="2"/>
              </a:rPr>
              <a:t> </a:t>
            </a:r>
            <a:r>
              <a:rPr lang="en-US" altLang="bg-BG" sz="2400" dirty="0" err="1" smtClean="0">
                <a:latin typeface="Arial" charset="0"/>
                <a:sym typeface="Symbol" pitchFamily="18" charset="2"/>
              </a:rPr>
              <a:t>mmol</a:t>
            </a:r>
            <a:r>
              <a:rPr lang="en-US" altLang="bg-BG" sz="2400" dirty="0" smtClean="0">
                <a:latin typeface="Arial" charset="0"/>
                <a:sym typeface="Symbol" pitchFamily="18" charset="2"/>
              </a:rPr>
              <a:t>/l</a:t>
            </a:r>
            <a:endParaRPr lang="bg-BG" altLang="bg-BG" sz="2400" dirty="0" smtClean="0">
              <a:latin typeface="Arial" charset="0"/>
              <a:sym typeface="Symbol" pitchFamily="18" charset="2"/>
            </a:endParaRPr>
          </a:p>
          <a:p>
            <a:pPr lvl="1" indent="-381000" eaLnBrk="1" hangingPunct="1">
              <a:lnSpc>
                <a:spcPct val="13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latin typeface="Arial" charset="0"/>
              </a:rPr>
              <a:t>НСО</a:t>
            </a:r>
            <a:r>
              <a:rPr lang="bg-BG" altLang="bg-BG" sz="2400" baseline="-25000" dirty="0" smtClean="0">
                <a:latin typeface="Arial" charset="0"/>
              </a:rPr>
              <a:t>3</a:t>
            </a:r>
            <a:r>
              <a:rPr lang="bg-BG" altLang="bg-BG" sz="2400" b="1" baseline="30000" dirty="0" smtClean="0">
                <a:latin typeface="Arial" charset="0"/>
              </a:rPr>
              <a:t>-</a:t>
            </a:r>
            <a:r>
              <a:rPr lang="en-US" altLang="bg-BG" sz="2400" baseline="30000" dirty="0" smtClean="0">
                <a:latin typeface="Arial" charset="0"/>
              </a:rPr>
              <a:t> </a:t>
            </a:r>
            <a:r>
              <a:rPr lang="bg-BG" altLang="bg-BG" sz="2400" dirty="0" smtClean="0">
                <a:latin typeface="Arial" charset="0"/>
              </a:rPr>
              <a:t>&lt;</a:t>
            </a:r>
            <a:r>
              <a:rPr lang="en-US" altLang="bg-BG" sz="2400" dirty="0" smtClean="0">
                <a:latin typeface="Arial" charset="0"/>
              </a:rPr>
              <a:t> 2</a:t>
            </a:r>
            <a:r>
              <a:rPr lang="bg-BG" altLang="bg-BG" sz="2400" dirty="0" smtClean="0">
                <a:latin typeface="Arial" charset="0"/>
              </a:rPr>
              <a:t>0</a:t>
            </a:r>
            <a:r>
              <a:rPr lang="en-US" altLang="bg-BG" sz="2400" dirty="0" smtClean="0">
                <a:latin typeface="Arial" charset="0"/>
              </a:rPr>
              <a:t> </a:t>
            </a:r>
            <a:r>
              <a:rPr lang="en-US" altLang="bg-BG" sz="2400" dirty="0" err="1" smtClean="0">
                <a:latin typeface="Arial" charset="0"/>
              </a:rPr>
              <a:t>mmol</a:t>
            </a:r>
            <a:r>
              <a:rPr lang="en-US" altLang="bg-BG" sz="2400" dirty="0" smtClean="0">
                <a:latin typeface="Arial" charset="0"/>
              </a:rPr>
              <a:t>/l</a:t>
            </a:r>
            <a:endParaRPr lang="bg-BG" altLang="bg-BG" sz="2400" dirty="0" smtClean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A07EAC-BAA3-4E88-BB40-400B0613CABF}" type="slidenum">
              <a:rPr lang="bg-BG" altLang="bg-BG" smtClean="0"/>
              <a:pPr eaLnBrk="1" hangingPunct="1"/>
              <a:t>68</a:t>
            </a:fld>
            <a:endParaRPr lang="bg-BG" altLang="bg-BG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Метаболитна алкалоза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6262" y="1600200"/>
            <a:ext cx="6337738" cy="4530725"/>
          </a:xfrm>
        </p:spPr>
        <p:txBody>
          <a:bodyPr/>
          <a:lstStyle/>
          <a:p>
            <a:pPr eaLnBrk="1" hangingPunct="1"/>
            <a:r>
              <a:rPr lang="bg-BG" altLang="bg-BG" sz="2400" dirty="0" smtClean="0">
                <a:effectLst/>
                <a:latin typeface="Arial" charset="0"/>
              </a:rPr>
              <a:t>Нарушения:</a:t>
            </a:r>
          </a:p>
          <a:p>
            <a:pPr lvl="1" indent="-381000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  <a:latin typeface="Arial" charset="0"/>
              </a:rPr>
              <a:t>рН &gt; 7.45</a:t>
            </a:r>
          </a:p>
          <a:p>
            <a:pPr lvl="1" indent="-381000" ea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sz="2400" dirty="0" smtClean="0">
                <a:effectLst/>
                <a:latin typeface="Arial" charset="0"/>
              </a:rPr>
              <a:t>РаСО</a:t>
            </a:r>
            <a:r>
              <a:rPr lang="bg-BG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 – в референтни граници</a:t>
            </a:r>
            <a:endParaRPr lang="en-US" altLang="bg-BG" sz="2400" dirty="0" smtClean="0">
              <a:effectLst/>
              <a:latin typeface="Arial" charset="0"/>
            </a:endParaRPr>
          </a:p>
          <a:p>
            <a:pPr marL="361950" indent="-361950" eaLnBrk="1" hangingPunct="1"/>
            <a:r>
              <a:rPr lang="bg-BG" altLang="bg-BG" sz="2400" dirty="0" smtClean="0">
                <a:effectLst/>
                <a:latin typeface="Arial" charset="0"/>
              </a:rPr>
              <a:t>Физиологични компенсаторни механизми:</a:t>
            </a:r>
          </a:p>
          <a:p>
            <a:pPr lvl="1" indent="-38100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dirty="0">
                <a:latin typeface="Arial" charset="0"/>
              </a:rPr>
              <a:t>Хиповентилация</a:t>
            </a:r>
          </a:p>
          <a:p>
            <a:pPr marL="361950" indent="-361950" eaLnBrk="1" hangingPunct="1"/>
            <a:r>
              <a:rPr lang="bg-BG" altLang="bg-BG" sz="2400" dirty="0" smtClean="0">
                <a:effectLst/>
                <a:latin typeface="Arial" charset="0"/>
              </a:rPr>
              <a:t>КАС:</a:t>
            </a:r>
          </a:p>
          <a:p>
            <a:pPr lvl="1" indent="-38100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dirty="0">
                <a:latin typeface="Arial" charset="0"/>
              </a:rPr>
              <a:t>РаСО</a:t>
            </a:r>
            <a:r>
              <a:rPr lang="bg-BG" altLang="bg-BG" baseline="-25000" dirty="0">
                <a:latin typeface="Arial" charset="0"/>
              </a:rPr>
              <a:t>2</a:t>
            </a:r>
            <a:r>
              <a:rPr lang="bg-BG" altLang="bg-BG" dirty="0">
                <a:latin typeface="Arial" charset="0"/>
              </a:rPr>
              <a:t> &gt; 45 </a:t>
            </a:r>
            <a:r>
              <a:rPr lang="en-US" altLang="bg-BG" dirty="0">
                <a:latin typeface="Arial" charset="0"/>
              </a:rPr>
              <a:t>mmHg</a:t>
            </a:r>
          </a:p>
          <a:p>
            <a:pPr lvl="1" indent="-38100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dirty="0">
                <a:latin typeface="Arial" charset="0"/>
              </a:rPr>
              <a:t>ВЕ</a:t>
            </a:r>
            <a:r>
              <a:rPr lang="en-US" altLang="bg-BG" dirty="0">
                <a:latin typeface="Arial" charset="0"/>
              </a:rPr>
              <a:t> </a:t>
            </a:r>
            <a:r>
              <a:rPr lang="bg-BG" altLang="bg-BG" dirty="0">
                <a:latin typeface="Arial" charset="0"/>
              </a:rPr>
              <a:t>&gt;</a:t>
            </a:r>
            <a:r>
              <a:rPr lang="en-US" altLang="bg-BG" dirty="0">
                <a:latin typeface="Arial" charset="0"/>
                <a:sym typeface="Symbol" pitchFamily="18" charset="2"/>
              </a:rPr>
              <a:t> </a:t>
            </a:r>
            <a:r>
              <a:rPr lang="bg-BG" altLang="bg-BG" dirty="0">
                <a:latin typeface="Arial" charset="0"/>
                <a:sym typeface="Symbol" pitchFamily="18" charset="2"/>
              </a:rPr>
              <a:t>+2</a:t>
            </a:r>
            <a:r>
              <a:rPr lang="en-US" altLang="bg-BG" dirty="0">
                <a:latin typeface="Arial" charset="0"/>
                <a:sym typeface="Symbol" pitchFamily="18" charset="2"/>
              </a:rPr>
              <a:t> </a:t>
            </a:r>
            <a:r>
              <a:rPr lang="en-US" altLang="bg-BG" dirty="0" err="1">
                <a:latin typeface="Arial" charset="0"/>
                <a:sym typeface="Symbol" pitchFamily="18" charset="2"/>
              </a:rPr>
              <a:t>mmol</a:t>
            </a:r>
            <a:r>
              <a:rPr lang="en-US" altLang="bg-BG" dirty="0">
                <a:latin typeface="Arial" charset="0"/>
                <a:sym typeface="Symbol" pitchFamily="18" charset="2"/>
              </a:rPr>
              <a:t>/l</a:t>
            </a:r>
            <a:endParaRPr lang="bg-BG" altLang="bg-BG" dirty="0">
              <a:latin typeface="Arial" charset="0"/>
              <a:sym typeface="Symbol" pitchFamily="18" charset="2"/>
            </a:endParaRPr>
          </a:p>
          <a:p>
            <a:pPr lvl="1" indent="-38100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bg-BG" altLang="bg-BG" dirty="0">
                <a:latin typeface="Arial" charset="0"/>
              </a:rPr>
              <a:t>НСО</a:t>
            </a:r>
            <a:r>
              <a:rPr lang="bg-BG" altLang="bg-BG" baseline="-25000" dirty="0">
                <a:latin typeface="Arial" charset="0"/>
              </a:rPr>
              <a:t>3</a:t>
            </a:r>
            <a:r>
              <a:rPr lang="bg-BG" altLang="bg-BG" baseline="30000" dirty="0">
                <a:latin typeface="Arial" charset="0"/>
              </a:rPr>
              <a:t>-</a:t>
            </a:r>
            <a:r>
              <a:rPr lang="en-US" altLang="bg-BG" dirty="0">
                <a:latin typeface="Arial" charset="0"/>
              </a:rPr>
              <a:t> </a:t>
            </a:r>
            <a:r>
              <a:rPr lang="bg-BG" altLang="bg-BG" dirty="0">
                <a:latin typeface="Arial" charset="0"/>
              </a:rPr>
              <a:t>&gt;</a:t>
            </a:r>
            <a:r>
              <a:rPr lang="en-US" altLang="bg-BG" dirty="0">
                <a:latin typeface="Arial" charset="0"/>
              </a:rPr>
              <a:t> 2</a:t>
            </a:r>
            <a:r>
              <a:rPr lang="bg-BG" altLang="bg-BG" dirty="0">
                <a:latin typeface="Arial" charset="0"/>
              </a:rPr>
              <a:t>7</a:t>
            </a:r>
            <a:r>
              <a:rPr lang="en-US" altLang="bg-BG" dirty="0">
                <a:latin typeface="Arial" charset="0"/>
              </a:rPr>
              <a:t> </a:t>
            </a:r>
            <a:r>
              <a:rPr lang="en-US" altLang="bg-BG" dirty="0" err="1">
                <a:latin typeface="Arial" charset="0"/>
              </a:rPr>
              <a:t>mmol</a:t>
            </a:r>
            <a:r>
              <a:rPr lang="en-US" altLang="bg-BG" dirty="0">
                <a:latin typeface="Arial" charset="0"/>
              </a:rPr>
              <a:t>/l</a:t>
            </a:r>
            <a:endParaRPr lang="bg-BG" altLang="bg-BG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8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E719C4-083E-4277-97C5-B143C658A7E6}" type="slidenum">
              <a:rPr lang="bg-BG" altLang="bg-BG" smtClean="0"/>
              <a:pPr eaLnBrk="1" hangingPunct="1"/>
              <a:t>69</a:t>
            </a:fld>
            <a:endParaRPr lang="bg-BG" altLang="bg-BG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97614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Математически модел на нарушенията</a:t>
            </a:r>
          </a:p>
        </p:txBody>
      </p:sp>
      <p:graphicFrame>
        <p:nvGraphicFramePr>
          <p:cNvPr id="59443" name="Group 5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5517109"/>
              </p:ext>
            </p:extLst>
          </p:nvPr>
        </p:nvGraphicFramePr>
        <p:xfrm>
          <a:off x="2270234" y="1268413"/>
          <a:ext cx="6274676" cy="1368425"/>
        </p:xfrm>
        <a:graphic>
          <a:graphicData uri="http://schemas.openxmlformats.org/drawingml/2006/table">
            <a:tbl>
              <a:tblPr/>
              <a:tblGrid>
                <a:gridCol w="2467062"/>
                <a:gridCol w="1863814"/>
                <a:gridCol w="1943800"/>
              </a:tblGrid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PaCO</a:t>
                      </a:r>
                      <a:r>
                        <a:rPr kumimoji="0" lang="en-US" altLang="bg-BG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bg-BG" altLang="bg-BG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pH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40 mmHg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7.4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 mmol/l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12 mmHg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 </a:t>
                      </a:r>
                      <a:r>
                        <a:rPr kumimoji="0" lang="en-US" altLang="bg-BG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mmol</a:t>
                      </a:r>
                      <a:r>
                        <a:rPr kumimoji="0" lang="en-US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/l</a:t>
                      </a:r>
                      <a:endParaRPr kumimoji="0" lang="bg-BG" alt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44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05730"/>
              </p:ext>
            </p:extLst>
          </p:nvPr>
        </p:nvGraphicFramePr>
        <p:xfrm>
          <a:off x="2286001" y="2997200"/>
          <a:ext cx="6227377" cy="2601600"/>
        </p:xfrm>
        <a:graphic>
          <a:graphicData uri="http://schemas.openxmlformats.org/drawingml/2006/table">
            <a:tbl>
              <a:tblPr/>
              <a:tblGrid>
                <a:gridCol w="2209619"/>
                <a:gridCol w="1808139"/>
                <a:gridCol w="2209619"/>
              </a:tblGrid>
              <a:tr h="361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PaCO</a:t>
                      </a:r>
                      <a:r>
                        <a:rPr kumimoji="0" lang="en-US" altLang="bg-BG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bg-BG" altLang="bg-BG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 mmHg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 mmol/l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 mmHg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- 6 mmol/l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mmHg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- 12 mmol/l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 mmHg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- 18 </a:t>
                      </a:r>
                      <a:r>
                        <a:rPr kumimoji="0" lang="en-US" altLang="bg-BG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mmol</a:t>
                      </a:r>
                      <a:r>
                        <a:rPr kumimoji="0" lang="en-US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/l</a:t>
                      </a:r>
                      <a:endParaRPr kumimoji="0" lang="bg-BG" alt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52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B7B54A-D319-480E-A2D3-7E84868FB5DD}" type="slidenum">
              <a:rPr lang="bg-BG" altLang="bg-BG" smtClean="0"/>
              <a:pPr eaLnBrk="1" hangingPunct="1"/>
              <a:t>7</a:t>
            </a:fld>
            <a:endParaRPr lang="bg-BG" altLang="bg-BG" smtClean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Състав на човешкото тяло</a:t>
            </a:r>
          </a:p>
        </p:txBody>
      </p:sp>
      <p:graphicFrame>
        <p:nvGraphicFramePr>
          <p:cNvPr id="1026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3276600" y="1341438"/>
          <a:ext cx="23622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map Image" r:id="rId5" imgW="1628571" imgH="3495238" progId="Paint.Picture">
                  <p:embed/>
                </p:oleObj>
              </mc:Choice>
              <mc:Fallback>
                <p:oleObj name="Bitmap Image" r:id="rId5" imgW="1628571" imgH="3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41438"/>
                        <a:ext cx="2362200" cy="4608512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1547813" y="4221163"/>
            <a:ext cx="1584325" cy="5746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0000"/>
                </a:solidFill>
              </a:rPr>
              <a:t>Масти</a:t>
            </a:r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1547813" y="1700213"/>
            <a:ext cx="1584325" cy="2592387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/>
              <a:t>Вода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1547813" y="1341438"/>
            <a:ext cx="1584325" cy="358775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0000"/>
                </a:solidFill>
              </a:rPr>
              <a:t>Минерали</a:t>
            </a:r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auto">
          <a:xfrm>
            <a:off x="1547813" y="4797425"/>
            <a:ext cx="1584325" cy="1152525"/>
          </a:xfrm>
          <a:prstGeom prst="rect">
            <a:avLst/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/>
              <a:t>Белтъци</a:t>
            </a:r>
          </a:p>
        </p:txBody>
      </p:sp>
      <p:sp>
        <p:nvSpPr>
          <p:cNvPr id="1033" name="Rectangle 35"/>
          <p:cNvSpPr>
            <a:spLocks noChangeArrowheads="1"/>
          </p:cNvSpPr>
          <p:nvPr/>
        </p:nvSpPr>
        <p:spPr bwMode="auto">
          <a:xfrm>
            <a:off x="5780197" y="5573822"/>
            <a:ext cx="1600091" cy="360362"/>
          </a:xfrm>
          <a:prstGeom prst="rect">
            <a:avLst/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/>
              <a:t>Белтъци</a:t>
            </a:r>
          </a:p>
        </p:txBody>
      </p:sp>
      <p:sp>
        <p:nvSpPr>
          <p:cNvPr id="1034" name="Rectangle 36"/>
          <p:cNvSpPr>
            <a:spLocks noChangeArrowheads="1"/>
          </p:cNvSpPr>
          <p:nvPr/>
        </p:nvSpPr>
        <p:spPr bwMode="auto">
          <a:xfrm>
            <a:off x="5780197" y="4581525"/>
            <a:ext cx="1600091" cy="3603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0000"/>
                </a:solidFill>
              </a:rPr>
              <a:t>Масти</a:t>
            </a:r>
          </a:p>
        </p:txBody>
      </p:sp>
      <p:sp>
        <p:nvSpPr>
          <p:cNvPr id="1035" name="Rectangle 37"/>
          <p:cNvSpPr>
            <a:spLocks noChangeArrowheads="1"/>
          </p:cNvSpPr>
          <p:nvPr/>
        </p:nvSpPr>
        <p:spPr bwMode="auto">
          <a:xfrm>
            <a:off x="5780197" y="1628775"/>
            <a:ext cx="1600091" cy="295275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/>
              <a:t>Вода</a:t>
            </a:r>
          </a:p>
        </p:txBody>
      </p:sp>
      <p:sp>
        <p:nvSpPr>
          <p:cNvPr id="1036" name="Rectangle 38"/>
          <p:cNvSpPr>
            <a:spLocks noChangeArrowheads="1"/>
          </p:cNvSpPr>
          <p:nvPr/>
        </p:nvSpPr>
        <p:spPr bwMode="auto">
          <a:xfrm>
            <a:off x="5780197" y="1341438"/>
            <a:ext cx="1600091" cy="358775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0000"/>
                </a:solidFill>
              </a:rPr>
              <a:t>Минерали</a:t>
            </a:r>
          </a:p>
        </p:txBody>
      </p:sp>
      <p:sp>
        <p:nvSpPr>
          <p:cNvPr id="1037" name="Text Box 41"/>
          <p:cNvSpPr txBox="1">
            <a:spLocks noChangeArrowheads="1"/>
          </p:cNvSpPr>
          <p:nvPr/>
        </p:nvSpPr>
        <p:spPr bwMode="auto">
          <a:xfrm>
            <a:off x="1455738" y="6021388"/>
            <a:ext cx="1668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Телешко месо</a:t>
            </a:r>
          </a:p>
        </p:txBody>
      </p:sp>
      <p:sp>
        <p:nvSpPr>
          <p:cNvPr id="1038" name="Text Box 42"/>
          <p:cNvSpPr txBox="1">
            <a:spLocks noChangeArrowheads="1"/>
          </p:cNvSpPr>
          <p:nvPr/>
        </p:nvSpPr>
        <p:spPr bwMode="auto">
          <a:xfrm>
            <a:off x="3563938" y="6035675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Човешко тяло</a:t>
            </a:r>
          </a:p>
        </p:txBody>
      </p:sp>
      <p:sp>
        <p:nvSpPr>
          <p:cNvPr id="1039" name="Text Box 43"/>
          <p:cNvSpPr txBox="1">
            <a:spLocks noChangeArrowheads="1"/>
          </p:cNvSpPr>
          <p:nvPr/>
        </p:nvSpPr>
        <p:spPr bwMode="auto">
          <a:xfrm>
            <a:off x="5703888" y="6035675"/>
            <a:ext cx="2070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Растителни храни</a:t>
            </a:r>
          </a:p>
        </p:txBody>
      </p:sp>
      <p:pic>
        <p:nvPicPr>
          <p:cNvPr id="1040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1584325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45"/>
          <p:cNvSpPr>
            <a:spLocks noChangeArrowheads="1"/>
          </p:cNvSpPr>
          <p:nvPr/>
        </p:nvSpPr>
        <p:spPr bwMode="auto">
          <a:xfrm>
            <a:off x="5795963" y="507841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Въглехидрати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722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Number Placeholder 6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24864C7-8A9B-42D6-8A90-CF491A76AA72}" type="slidenum">
              <a:rPr lang="bg-BG" altLang="bg-BG" sz="1200"/>
              <a:pPr algn="r" eaLnBrk="1" hangingPunct="1"/>
              <a:t>70</a:t>
            </a:fld>
            <a:endParaRPr lang="bg-BG" altLang="bg-BG" sz="12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Първични </a:t>
            </a:r>
            <a:r>
              <a:rPr lang="en-US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дихателни </a:t>
            </a: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</a:t>
            </a:r>
          </a:p>
        </p:txBody>
      </p:sp>
      <p:graphicFrame>
        <p:nvGraphicFramePr>
          <p:cNvPr id="30217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97560"/>
              </p:ext>
            </p:extLst>
          </p:nvPr>
        </p:nvGraphicFramePr>
        <p:xfrm>
          <a:off x="242888" y="2135188"/>
          <a:ext cx="8721725" cy="2601600"/>
        </p:xfrm>
        <a:graphic>
          <a:graphicData uri="http://schemas.openxmlformats.org/drawingml/2006/table">
            <a:tbl>
              <a:tblPr/>
              <a:tblGrid>
                <a:gridCol w="4257675"/>
                <a:gridCol w="1655762"/>
                <a:gridCol w="1439863"/>
                <a:gridCol w="1368425"/>
              </a:tblGrid>
              <a:tr h="361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altLang="bg-BG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PaCO</a:t>
                      </a:r>
                      <a:r>
                        <a:rPr kumimoji="0" lang="en-US" altLang="bg-BG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bg-BG" altLang="bg-BG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D5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altLang="bg-BG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bg-BG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</a:t>
                      </a: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1443038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851025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2259013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667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3124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35814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4038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4495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Остра дих. ацидоза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 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 0.08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D5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</a:t>
                      </a: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Хронична дих. ацидоза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 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 0.03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D5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</a:t>
                      </a: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Остра дих. алкалоза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</a:t>
                      </a:r>
                      <a:r>
                        <a:rPr kumimoji="0" lang="en-US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 0.08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D5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</a:t>
                      </a: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Хронична дих. алкалоза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 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 0.03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D5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</a:t>
                      </a:r>
                      <a:r>
                        <a:rPr kumimoji="0" lang="bg-BG" altLang="bg-BG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47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7FC7D5BB-AF6A-4CA0-BF27-BB659CEF9065}" type="slidenum">
              <a:rPr lang="bg-BG" altLang="bg-BG" sz="1200"/>
              <a:pPr algn="r" eaLnBrk="1" hangingPunct="1"/>
              <a:t>71</a:t>
            </a:fld>
            <a:endParaRPr lang="bg-BG" altLang="bg-BG" sz="12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Първични</a:t>
            </a:r>
            <a:r>
              <a:rPr lang="en-US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метаболитни </a:t>
            </a: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</a:t>
            </a:r>
          </a:p>
        </p:txBody>
      </p:sp>
      <p:sp>
        <p:nvSpPr>
          <p:cNvPr id="306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4730" y="1600200"/>
            <a:ext cx="590730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ct val="8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Изчислете образувалия се анионен прозорец (диаграма на </a:t>
            </a:r>
            <a:r>
              <a:rPr lang="en-US" altLang="bg-BG" sz="2400" dirty="0" smtClean="0">
                <a:effectLst/>
                <a:latin typeface="Arial" charset="0"/>
              </a:rPr>
              <a:t>Gamble).</a:t>
            </a:r>
          </a:p>
          <a:p>
            <a:pPr marL="361950" indent="-3619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bg-BG" sz="2400" dirty="0" smtClean="0">
              <a:effectLst/>
              <a:latin typeface="Arial" charset="0"/>
            </a:endParaRPr>
          </a:p>
          <a:p>
            <a:pPr marL="361950" indent="-3619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bg-BG" sz="2800" dirty="0" smtClean="0">
                <a:solidFill>
                  <a:srgbClr val="F4ED58"/>
                </a:solidFill>
                <a:effectLst/>
                <a:latin typeface="Arial" charset="0"/>
              </a:rPr>
              <a:t>Na s – (Cl s+HCO</a:t>
            </a:r>
            <a:r>
              <a:rPr lang="en-US" altLang="bg-BG" sz="2800" baseline="-25000" dirty="0" smtClean="0">
                <a:solidFill>
                  <a:srgbClr val="F4ED58"/>
                </a:solidFill>
                <a:effectLst/>
                <a:latin typeface="Arial" charset="0"/>
              </a:rPr>
              <a:t>3</a:t>
            </a:r>
            <a:r>
              <a:rPr lang="en-US" altLang="bg-BG" sz="2800" dirty="0" smtClean="0">
                <a:solidFill>
                  <a:srgbClr val="F4ED58"/>
                </a:solidFill>
                <a:effectLst/>
                <a:latin typeface="Arial" charset="0"/>
              </a:rPr>
              <a:t>s)</a:t>
            </a:r>
          </a:p>
          <a:p>
            <a:pPr marL="361950" indent="-36195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bg-BG" sz="2800" dirty="0" smtClean="0">
              <a:solidFill>
                <a:srgbClr val="F4ED58"/>
              </a:solidFill>
              <a:effectLst/>
              <a:latin typeface="Arial" charset="0"/>
            </a:endParaRPr>
          </a:p>
          <a:p>
            <a:pPr marL="361950" indent="-361950" algn="just" eaLnBrk="1" hangingPunct="1">
              <a:lnSpc>
                <a:spcPct val="8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Референтни</a:t>
            </a:r>
            <a:r>
              <a:rPr lang="bg-BG" altLang="bg-BG" dirty="0" smtClean="0">
                <a:latin typeface="Arial" charset="0"/>
              </a:rPr>
              <a:t>те</a:t>
            </a:r>
            <a:r>
              <a:rPr lang="bg-BG" altLang="bg-BG" sz="2400" dirty="0" smtClean="0">
                <a:effectLst/>
                <a:latin typeface="Arial" charset="0"/>
              </a:rPr>
              <a:t> стойности са = 12</a:t>
            </a:r>
            <a:r>
              <a:rPr lang="en-US" altLang="bg-BG" sz="2400" dirty="0" smtClean="0">
                <a:effectLst/>
                <a:latin typeface="Arial" charset="0"/>
                <a:cs typeface="Arial" charset="0"/>
              </a:rPr>
              <a:t>±</a:t>
            </a:r>
            <a:r>
              <a:rPr lang="bg-BG" altLang="bg-BG" sz="2400" dirty="0" smtClean="0">
                <a:effectLst/>
                <a:latin typeface="Arial" charset="0"/>
                <a:cs typeface="Arial" charset="0"/>
              </a:rPr>
              <a:t>2</a:t>
            </a:r>
            <a:r>
              <a:rPr lang="en-US" altLang="bg-BG" sz="2400" dirty="0" smtClean="0">
                <a:effectLst/>
                <a:latin typeface="Arial" charset="0"/>
                <a:cs typeface="Arial" charset="0"/>
              </a:rPr>
              <a:t>.</a:t>
            </a:r>
            <a:endParaRPr lang="bg-BG" altLang="bg-BG" sz="2400" dirty="0" smtClean="0">
              <a:effectLst/>
              <a:latin typeface="Arial" charset="0"/>
              <a:cs typeface="Arial" charset="0"/>
            </a:endParaRPr>
          </a:p>
          <a:p>
            <a:pPr marL="361950" indent="-361950" algn="just" eaLnBrk="1" hangingPunct="1">
              <a:lnSpc>
                <a:spcPct val="80000"/>
              </a:lnSpc>
            </a:pPr>
            <a:r>
              <a:rPr lang="bg-BG" altLang="bg-BG" sz="2400" dirty="0" smtClean="0">
                <a:effectLst/>
                <a:latin typeface="Arial" charset="0"/>
                <a:cs typeface="Arial" charset="0"/>
              </a:rPr>
              <a:t>Ако е над 2, налице е първична метаболитна ацидоза, независимо от </a:t>
            </a:r>
            <a:r>
              <a:rPr lang="bg-BG" altLang="bg-BG" dirty="0" smtClean="0">
                <a:latin typeface="Arial" charset="0"/>
                <a:cs typeface="Arial" charset="0"/>
              </a:rPr>
              <a:t>получените </a:t>
            </a:r>
            <a:r>
              <a:rPr lang="bg-BG" altLang="bg-BG" sz="2400" dirty="0" smtClean="0">
                <a:effectLst/>
                <a:latin typeface="Arial" charset="0"/>
                <a:cs typeface="Arial" charset="0"/>
              </a:rPr>
              <a:t>стойности на рН или хидрокарбонатит</a:t>
            </a:r>
            <a:r>
              <a:rPr lang="en-US" altLang="bg-BG" dirty="0" smtClean="0">
                <a:latin typeface="Arial" charset="0"/>
                <a:cs typeface="Arial" charset="0"/>
              </a:rPr>
              <a:t>e</a:t>
            </a:r>
            <a:r>
              <a:rPr lang="bg-BG" altLang="bg-BG" dirty="0" smtClean="0">
                <a:latin typeface="Arial" charset="0"/>
                <a:cs typeface="Arial" charset="0"/>
              </a:rPr>
              <a:t>.</a:t>
            </a:r>
            <a:endParaRPr lang="bg-BG" altLang="bg-BG" sz="2400" dirty="0" smtClean="0">
              <a:effectLst/>
              <a:latin typeface="Arial" charset="0"/>
              <a:cs typeface="Arial" charset="0"/>
            </a:endParaRPr>
          </a:p>
          <a:p>
            <a:pPr marL="361950" indent="-361950" algn="just" eaLnBrk="1" hangingPunct="1">
              <a:lnSpc>
                <a:spcPct val="80000"/>
              </a:lnSpc>
            </a:pPr>
            <a:r>
              <a:rPr lang="bg-BG" altLang="bg-BG" sz="2400" dirty="0" smtClean="0">
                <a:effectLst/>
                <a:latin typeface="Arial" charset="0"/>
                <a:cs typeface="Arial" charset="0"/>
              </a:rPr>
              <a:t>Направете разлика между метаболитна ацидоза с нарушения в анионите и такива, при която те липсват.</a:t>
            </a:r>
            <a:endParaRPr lang="en-US" altLang="bg-BG" sz="2400" dirty="0" smtClean="0">
              <a:effectLst/>
              <a:latin typeface="Garamond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2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08FCA13-3F26-4C99-B30A-10A8ED07FC1E}" type="slidenum">
              <a:rPr lang="bg-BG" altLang="bg-BG" sz="1200"/>
              <a:pPr algn="r" eaLnBrk="1" hangingPunct="1"/>
              <a:t>72</a:t>
            </a:fld>
            <a:endParaRPr lang="bg-BG" altLang="bg-BG" sz="120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Диаграма на </a:t>
            </a:r>
            <a:r>
              <a:rPr lang="en-US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Gamble</a:t>
            </a:r>
            <a:endParaRPr lang="bg-BG" altLang="bg-BG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28" name="Rectangle 14"/>
          <p:cNvSpPr>
            <a:spLocks noChangeArrowheads="1"/>
          </p:cNvSpPr>
          <p:nvPr/>
        </p:nvSpPr>
        <p:spPr bwMode="auto">
          <a:xfrm>
            <a:off x="1476375" y="2060575"/>
            <a:ext cx="1655763" cy="352901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bg-BG"/>
              <a:t>142</a:t>
            </a:r>
            <a:endParaRPr lang="bg-BG" altLang="bg-BG"/>
          </a:p>
        </p:txBody>
      </p:sp>
      <p:sp>
        <p:nvSpPr>
          <p:cNvPr id="308229" name="Rectangle 15"/>
          <p:cNvSpPr>
            <a:spLocks noChangeArrowheads="1"/>
          </p:cNvSpPr>
          <p:nvPr/>
        </p:nvSpPr>
        <p:spPr bwMode="auto">
          <a:xfrm>
            <a:off x="1476375" y="5661025"/>
            <a:ext cx="1655763" cy="1444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308230" name="Rectangle 16"/>
          <p:cNvSpPr>
            <a:spLocks noChangeArrowheads="1"/>
          </p:cNvSpPr>
          <p:nvPr/>
        </p:nvSpPr>
        <p:spPr bwMode="auto">
          <a:xfrm>
            <a:off x="1476375" y="5876925"/>
            <a:ext cx="1655763" cy="1444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308231" name="Rectangle 17"/>
          <p:cNvSpPr>
            <a:spLocks noChangeArrowheads="1"/>
          </p:cNvSpPr>
          <p:nvPr/>
        </p:nvSpPr>
        <p:spPr bwMode="auto">
          <a:xfrm>
            <a:off x="1476375" y="6092825"/>
            <a:ext cx="1655763" cy="73025"/>
          </a:xfrm>
          <a:prstGeom prst="rect">
            <a:avLst/>
          </a:prstGeom>
          <a:solidFill>
            <a:srgbClr val="4BAD4B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308232" name="Rectangle 18"/>
          <p:cNvSpPr>
            <a:spLocks noChangeArrowheads="1"/>
          </p:cNvSpPr>
          <p:nvPr/>
        </p:nvSpPr>
        <p:spPr bwMode="auto">
          <a:xfrm>
            <a:off x="5508625" y="2060575"/>
            <a:ext cx="1655763" cy="259238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bg-BG" altLang="bg-BG"/>
          </a:p>
        </p:txBody>
      </p:sp>
      <p:sp>
        <p:nvSpPr>
          <p:cNvPr id="308233" name="Rectangle 19"/>
          <p:cNvSpPr>
            <a:spLocks noChangeArrowheads="1"/>
          </p:cNvSpPr>
          <p:nvPr/>
        </p:nvSpPr>
        <p:spPr bwMode="auto">
          <a:xfrm>
            <a:off x="5508625" y="4724400"/>
            <a:ext cx="1654175" cy="5762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/>
              <a:t>28</a:t>
            </a:r>
          </a:p>
        </p:txBody>
      </p:sp>
      <p:sp>
        <p:nvSpPr>
          <p:cNvPr id="308234" name="Rectangle 20"/>
          <p:cNvSpPr>
            <a:spLocks noChangeArrowheads="1"/>
          </p:cNvSpPr>
          <p:nvPr/>
        </p:nvSpPr>
        <p:spPr bwMode="auto">
          <a:xfrm>
            <a:off x="5510213" y="5373688"/>
            <a:ext cx="1654175" cy="431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>
                <a:solidFill>
                  <a:srgbClr val="0033CC"/>
                </a:solidFill>
              </a:rPr>
              <a:t>16</a:t>
            </a:r>
          </a:p>
        </p:txBody>
      </p:sp>
      <p:sp>
        <p:nvSpPr>
          <p:cNvPr id="308235" name="Rectangle 21"/>
          <p:cNvSpPr>
            <a:spLocks noChangeArrowheads="1"/>
          </p:cNvSpPr>
          <p:nvPr/>
        </p:nvSpPr>
        <p:spPr bwMode="auto">
          <a:xfrm>
            <a:off x="5510213" y="5876925"/>
            <a:ext cx="1654175" cy="288925"/>
          </a:xfrm>
          <a:prstGeom prst="rect">
            <a:avLst/>
          </a:prstGeom>
          <a:solidFill>
            <a:srgbClr val="4BAD4B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g-BG" altLang="bg-BG"/>
              <a:t>10</a:t>
            </a:r>
          </a:p>
        </p:txBody>
      </p:sp>
      <p:sp>
        <p:nvSpPr>
          <p:cNvPr id="308236" name="Text Box 22"/>
          <p:cNvSpPr txBox="1">
            <a:spLocks noChangeArrowheads="1"/>
          </p:cNvSpPr>
          <p:nvPr/>
        </p:nvSpPr>
        <p:spPr bwMode="auto">
          <a:xfrm>
            <a:off x="663575" y="36607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Na</a:t>
            </a:r>
            <a:endParaRPr lang="bg-BG" altLang="bg-BG"/>
          </a:p>
        </p:txBody>
      </p:sp>
      <p:sp>
        <p:nvSpPr>
          <p:cNvPr id="308237" name="Text Box 24"/>
          <p:cNvSpPr txBox="1">
            <a:spLocks noChangeArrowheads="1"/>
          </p:cNvSpPr>
          <p:nvPr/>
        </p:nvSpPr>
        <p:spPr bwMode="auto">
          <a:xfrm>
            <a:off x="868363" y="5510213"/>
            <a:ext cx="319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K</a:t>
            </a:r>
            <a:endParaRPr lang="bg-BG" altLang="bg-BG"/>
          </a:p>
        </p:txBody>
      </p:sp>
      <p:sp>
        <p:nvSpPr>
          <p:cNvPr id="308238" name="Text Box 25"/>
          <p:cNvSpPr txBox="1">
            <a:spLocks noChangeArrowheads="1"/>
          </p:cNvSpPr>
          <p:nvPr/>
        </p:nvSpPr>
        <p:spPr bwMode="auto">
          <a:xfrm>
            <a:off x="827088" y="5734050"/>
            <a:ext cx="441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Ca</a:t>
            </a:r>
            <a:endParaRPr lang="bg-BG" altLang="bg-BG"/>
          </a:p>
        </p:txBody>
      </p:sp>
      <p:sp>
        <p:nvSpPr>
          <p:cNvPr id="308239" name="Text Box 26"/>
          <p:cNvSpPr txBox="1">
            <a:spLocks noChangeArrowheads="1"/>
          </p:cNvSpPr>
          <p:nvPr/>
        </p:nvSpPr>
        <p:spPr bwMode="auto">
          <a:xfrm>
            <a:off x="844550" y="5942013"/>
            <a:ext cx="48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Mg</a:t>
            </a:r>
            <a:endParaRPr lang="bg-BG" altLang="bg-BG"/>
          </a:p>
        </p:txBody>
      </p:sp>
      <p:sp>
        <p:nvSpPr>
          <p:cNvPr id="308240" name="Text Box 27"/>
          <p:cNvSpPr txBox="1">
            <a:spLocks noChangeArrowheads="1"/>
          </p:cNvSpPr>
          <p:nvPr/>
        </p:nvSpPr>
        <p:spPr bwMode="auto">
          <a:xfrm>
            <a:off x="3254375" y="55102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4</a:t>
            </a:r>
            <a:endParaRPr lang="bg-BG" altLang="bg-BG"/>
          </a:p>
        </p:txBody>
      </p:sp>
      <p:sp>
        <p:nvSpPr>
          <p:cNvPr id="308241" name="Text Box 28"/>
          <p:cNvSpPr txBox="1">
            <a:spLocks noChangeArrowheads="1"/>
          </p:cNvSpPr>
          <p:nvPr/>
        </p:nvSpPr>
        <p:spPr bwMode="auto">
          <a:xfrm>
            <a:off x="3254375" y="57340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5</a:t>
            </a:r>
            <a:endParaRPr lang="bg-BG" altLang="bg-BG"/>
          </a:p>
        </p:txBody>
      </p:sp>
      <p:sp>
        <p:nvSpPr>
          <p:cNvPr id="308242" name="Text Box 29"/>
          <p:cNvSpPr txBox="1">
            <a:spLocks noChangeArrowheads="1"/>
          </p:cNvSpPr>
          <p:nvPr/>
        </p:nvSpPr>
        <p:spPr bwMode="auto">
          <a:xfrm>
            <a:off x="3276600" y="59499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2</a:t>
            </a:r>
            <a:endParaRPr lang="bg-BG" altLang="bg-BG"/>
          </a:p>
        </p:txBody>
      </p:sp>
      <p:sp>
        <p:nvSpPr>
          <p:cNvPr id="308243" name="Text Box 30"/>
          <p:cNvSpPr txBox="1">
            <a:spLocks noChangeArrowheads="1"/>
          </p:cNvSpPr>
          <p:nvPr/>
        </p:nvSpPr>
        <p:spPr bwMode="auto">
          <a:xfrm>
            <a:off x="7451725" y="35004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Cl</a:t>
            </a:r>
            <a:endParaRPr lang="bg-BG" altLang="bg-BG"/>
          </a:p>
        </p:txBody>
      </p:sp>
      <p:sp>
        <p:nvSpPr>
          <p:cNvPr id="308244" name="Text Box 31"/>
          <p:cNvSpPr txBox="1">
            <a:spLocks noChangeArrowheads="1"/>
          </p:cNvSpPr>
          <p:nvPr/>
        </p:nvSpPr>
        <p:spPr bwMode="auto">
          <a:xfrm>
            <a:off x="7451725" y="479742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bg-BG"/>
              <a:t>HCO</a:t>
            </a:r>
            <a:r>
              <a:rPr lang="en-US" altLang="bg-BG" baseline="-25000"/>
              <a:t>3</a:t>
            </a:r>
            <a:endParaRPr lang="bg-BG" altLang="bg-BG"/>
          </a:p>
        </p:txBody>
      </p:sp>
      <p:sp>
        <p:nvSpPr>
          <p:cNvPr id="308245" name="Text Box 32"/>
          <p:cNvSpPr txBox="1">
            <a:spLocks noChangeArrowheads="1"/>
          </p:cNvSpPr>
          <p:nvPr/>
        </p:nvSpPr>
        <p:spPr bwMode="auto">
          <a:xfrm>
            <a:off x="7451725" y="5445125"/>
            <a:ext cx="1062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Белтъци</a:t>
            </a:r>
          </a:p>
        </p:txBody>
      </p:sp>
      <p:sp>
        <p:nvSpPr>
          <p:cNvPr id="308246" name="Text Box 33"/>
          <p:cNvSpPr txBox="1">
            <a:spLocks noChangeArrowheads="1"/>
          </p:cNvSpPr>
          <p:nvPr/>
        </p:nvSpPr>
        <p:spPr bwMode="auto">
          <a:xfrm>
            <a:off x="7380288" y="5876925"/>
            <a:ext cx="145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Ост. аниони</a:t>
            </a:r>
          </a:p>
        </p:txBody>
      </p:sp>
      <p:sp>
        <p:nvSpPr>
          <p:cNvPr id="308247" name="Text Box 38"/>
          <p:cNvSpPr txBox="1">
            <a:spLocks noChangeArrowheads="1"/>
          </p:cNvSpPr>
          <p:nvPr/>
        </p:nvSpPr>
        <p:spPr bwMode="auto">
          <a:xfrm>
            <a:off x="6011863" y="3500438"/>
            <a:ext cx="560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101</a:t>
            </a:r>
          </a:p>
        </p:txBody>
      </p:sp>
      <p:sp>
        <p:nvSpPr>
          <p:cNvPr id="308248" name="Text Box 39"/>
          <p:cNvSpPr txBox="1">
            <a:spLocks noChangeArrowheads="1"/>
          </p:cNvSpPr>
          <p:nvPr/>
        </p:nvSpPr>
        <p:spPr bwMode="auto">
          <a:xfrm>
            <a:off x="7596188" y="164306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Аниони</a:t>
            </a:r>
          </a:p>
        </p:txBody>
      </p:sp>
      <p:sp>
        <p:nvSpPr>
          <p:cNvPr id="308249" name="Text Box 40"/>
          <p:cNvSpPr txBox="1">
            <a:spLocks noChangeArrowheads="1"/>
          </p:cNvSpPr>
          <p:nvPr/>
        </p:nvSpPr>
        <p:spPr bwMode="auto">
          <a:xfrm>
            <a:off x="323850" y="1643063"/>
            <a:ext cx="1058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Катиони</a:t>
            </a:r>
          </a:p>
        </p:txBody>
      </p:sp>
      <p:sp>
        <p:nvSpPr>
          <p:cNvPr id="308250" name="Text Box 41"/>
          <p:cNvSpPr txBox="1">
            <a:spLocks noChangeArrowheads="1"/>
          </p:cNvSpPr>
          <p:nvPr/>
        </p:nvSpPr>
        <p:spPr bwMode="auto">
          <a:xfrm>
            <a:off x="4284663" y="4868863"/>
            <a:ext cx="13065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Буферни</a:t>
            </a:r>
          </a:p>
          <a:p>
            <a:pPr eaLnBrk="1" hangingPunct="1"/>
            <a:endParaRPr lang="bg-BG" altLang="bg-BG"/>
          </a:p>
          <a:p>
            <a:pPr eaLnBrk="1" hangingPunct="1"/>
            <a:r>
              <a:rPr lang="bg-BG" altLang="bg-BG"/>
              <a:t>бази</a:t>
            </a:r>
          </a:p>
        </p:txBody>
      </p:sp>
      <p:sp>
        <p:nvSpPr>
          <p:cNvPr id="308251" name="Text Box 42"/>
          <p:cNvSpPr txBox="1">
            <a:spLocks noChangeArrowheads="1"/>
          </p:cNvSpPr>
          <p:nvPr/>
        </p:nvSpPr>
        <p:spPr bwMode="auto">
          <a:xfrm>
            <a:off x="2032000" y="1643063"/>
            <a:ext cx="560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153</a:t>
            </a:r>
          </a:p>
        </p:txBody>
      </p:sp>
      <p:sp>
        <p:nvSpPr>
          <p:cNvPr id="308252" name="Text Box 43"/>
          <p:cNvSpPr txBox="1">
            <a:spLocks noChangeArrowheads="1"/>
          </p:cNvSpPr>
          <p:nvPr/>
        </p:nvSpPr>
        <p:spPr bwMode="auto">
          <a:xfrm>
            <a:off x="5992813" y="1643063"/>
            <a:ext cx="560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bg-BG" altLang="bg-BG"/>
              <a:t>153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2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7D79331-2D81-4A75-ABA8-A68D2F1AB963}" type="slidenum">
              <a:rPr lang="bg-BG" altLang="bg-BG" smtClean="0"/>
              <a:pPr eaLnBrk="1" hangingPunct="1"/>
              <a:t>73</a:t>
            </a:fld>
            <a:endParaRPr lang="bg-BG" altLang="bg-BG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Първични</a:t>
            </a:r>
            <a:b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метаболитни </a:t>
            </a: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496" y="1600200"/>
            <a:ext cx="6029653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Ако няма други нарушения при метаболитна ацидоза с нарушения в анионите, може да се определи Делта анионен прозорец </a:t>
            </a:r>
            <a:r>
              <a:rPr lang="en-US" altLang="bg-BG" sz="2400" dirty="0" smtClean="0">
                <a:effectLst/>
                <a:latin typeface="Arial" charset="0"/>
              </a:rPr>
              <a:t>(D)</a:t>
            </a:r>
            <a:r>
              <a:rPr lang="bg-BG" altLang="bg-BG" sz="2400" dirty="0" smtClean="0">
                <a:effectLst/>
                <a:latin typeface="Arial" charset="0"/>
              </a:rPr>
              <a:t>.</a:t>
            </a:r>
            <a:endParaRPr lang="en-US" altLang="bg-BG" sz="2400" dirty="0" smtClean="0">
              <a:effectLst/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bg-BG" altLang="bg-BG" sz="2400" dirty="0" smtClean="0">
              <a:effectLst/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D = </a:t>
            </a:r>
            <a:r>
              <a:rPr lang="bg-BG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Коригиран </a:t>
            </a:r>
            <a:r>
              <a:rPr lang="en-US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HCO</a:t>
            </a:r>
            <a:r>
              <a:rPr lang="en-US" altLang="bg-BG" sz="2700" baseline="-25000" dirty="0" smtClean="0">
                <a:solidFill>
                  <a:srgbClr val="F4ED58"/>
                </a:solidFill>
                <a:effectLst/>
                <a:latin typeface="Arial" charset="0"/>
              </a:rPr>
              <a:t>3 </a:t>
            </a:r>
            <a:r>
              <a:rPr lang="en-US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= </a:t>
            </a:r>
            <a:r>
              <a:rPr lang="bg-BG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Измерен </a:t>
            </a:r>
            <a:r>
              <a:rPr lang="en-US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HCO</a:t>
            </a:r>
            <a:r>
              <a:rPr lang="en-US" altLang="bg-BG" sz="2700" baseline="-25000" dirty="0" smtClean="0">
                <a:solidFill>
                  <a:srgbClr val="F4ED58"/>
                </a:solidFill>
                <a:effectLst/>
                <a:latin typeface="Arial" charset="0"/>
              </a:rPr>
              <a:t>3</a:t>
            </a:r>
            <a:r>
              <a:rPr lang="bg-BG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 + </a:t>
            </a:r>
            <a:r>
              <a:rPr lang="en-US" altLang="bg-BG" sz="2700" dirty="0" smtClean="0">
                <a:solidFill>
                  <a:srgbClr val="F4ED58"/>
                </a:solidFill>
                <a:effectLst/>
                <a:latin typeface="Arial" charset="0"/>
              </a:rPr>
              <a:t>(AG – 12)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bg-BG" sz="2700" dirty="0" smtClean="0">
              <a:solidFill>
                <a:srgbClr val="F4ED58"/>
              </a:solidFill>
              <a:effectLst/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Ако е над 24 – налице е съпътстваща метаболитна алкалоза.</a:t>
            </a: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Ако е под 24 – налице е метаболитна ацидоза без отклонения в анионите.</a:t>
            </a:r>
            <a:endParaRPr lang="en-US" altLang="bg-BG" sz="2400" dirty="0" smtClean="0">
              <a:effectLst/>
              <a:latin typeface="Garamond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C0F0666-8DA3-43ED-B7F8-C07E23E41A23}" type="slidenum">
              <a:rPr lang="bg-BG" altLang="bg-BG" sz="1200"/>
              <a:pPr algn="r" eaLnBrk="1" hangingPunct="1"/>
              <a:t>74</a:t>
            </a:fld>
            <a:endParaRPr lang="bg-BG" altLang="bg-BG" sz="12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B.</a:t>
            </a:r>
            <a:endParaRPr lang="bg-BG" alt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6359" y="1355834"/>
            <a:ext cx="6285679" cy="4770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Организмът компенсира винаги с</a:t>
            </a:r>
            <a:r>
              <a:rPr lang="en-US" altLang="bg-BG" sz="2400" dirty="0" smtClean="0">
                <a:effectLst/>
                <a:latin typeface="Arial" charset="0"/>
              </a:rPr>
              <a:t> </a:t>
            </a:r>
            <a:r>
              <a:rPr lang="bg-BG" altLang="bg-BG" sz="2400" dirty="0" smtClean="0">
                <a:effectLst/>
                <a:latin typeface="Arial" charset="0"/>
              </a:rPr>
              <a:t>обратното на типа нарушение</a:t>
            </a:r>
            <a:r>
              <a:rPr lang="en-US" altLang="bg-BG" sz="2400" dirty="0" smtClean="0">
                <a:effectLst/>
                <a:latin typeface="Arial" charset="0"/>
              </a:rPr>
              <a:t>:</a:t>
            </a:r>
          </a:p>
          <a:p>
            <a:pPr marL="725488" lvl="2" indent="-363538" algn="just">
              <a:lnSpc>
                <a:spcPct val="90000"/>
              </a:lnSpc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  <a:latin typeface="Arial" charset="0"/>
              </a:rPr>
              <a:t>Метаболитната ацидоза се компенсира с респираторна алкалоза (дишане тип </a:t>
            </a:r>
            <a:r>
              <a:rPr lang="en-US" altLang="bg-BG" dirty="0" err="1" smtClean="0">
                <a:effectLst/>
                <a:latin typeface="Arial" charset="0"/>
              </a:rPr>
              <a:t>Kussmaul</a:t>
            </a:r>
            <a:r>
              <a:rPr lang="en-US" altLang="bg-BG" dirty="0" smtClean="0">
                <a:effectLst/>
                <a:latin typeface="Arial" charset="0"/>
              </a:rPr>
              <a:t> </a:t>
            </a:r>
            <a:r>
              <a:rPr lang="bg-BG" altLang="bg-BG" dirty="0" smtClean="0">
                <a:effectLst/>
                <a:latin typeface="Arial" charset="0"/>
              </a:rPr>
              <a:t>при кетоацидотична кома)</a:t>
            </a:r>
          </a:p>
          <a:p>
            <a:pPr marL="361950" indent="-361950"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Алкалозата е по-опасна от ацидозата</a:t>
            </a:r>
            <a:r>
              <a:rPr lang="en-US" altLang="bg-BG" sz="2400" dirty="0" smtClean="0">
                <a:effectLst/>
                <a:latin typeface="Arial" charset="0"/>
              </a:rPr>
              <a:t>!</a:t>
            </a:r>
          </a:p>
          <a:p>
            <a:pPr marL="361950" indent="-361950"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Компенсацията е по-силно изразена при хроничните състояния.</a:t>
            </a:r>
          </a:p>
          <a:p>
            <a:pPr marL="361950" indent="-361950"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Нормалото рН сочи за две или повече нарушения в КАС.</a:t>
            </a:r>
          </a:p>
          <a:p>
            <a:pPr marL="361950" indent="-361950" algn="just" eaLnBrk="1" hangingPunct="1">
              <a:lnSpc>
                <a:spcPct val="9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Проследявайте и винаги коригирайте отклоненията в електролитите!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9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20A7D0E-CA58-4E3E-B611-DE5D185DEF9E}" type="slidenum">
              <a:rPr lang="bg-BG" altLang="bg-BG" sz="1200"/>
              <a:pPr algn="r" eaLnBrk="1" hangingPunct="1"/>
              <a:t>75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на метаболитна ацидоза с нарушения в анионния прозорец</a:t>
            </a:r>
          </a:p>
        </p:txBody>
      </p:sp>
      <p:sp>
        <p:nvSpPr>
          <p:cNvPr id="272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4731" y="1986454"/>
            <a:ext cx="5973982" cy="37285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Бъбречна недостатъчност и уремия</a:t>
            </a:r>
            <a:r>
              <a:rPr lang="en-US" altLang="bg-BG" sz="2400" dirty="0" smtClean="0">
                <a:effectLst/>
                <a:latin typeface="Arial" charset="0"/>
              </a:rPr>
              <a:t> – AG = 25</a:t>
            </a:r>
            <a:endParaRPr lang="bg-BG" altLang="bg-BG" sz="2400" dirty="0" smtClean="0">
              <a:effectLst/>
              <a:latin typeface="Arial" charset="0"/>
            </a:endParaRP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Кетоацидоза: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При захарен диабет</a:t>
            </a:r>
            <a:r>
              <a:rPr lang="en-US" altLang="bg-BG" sz="2000" dirty="0" smtClean="0">
                <a:effectLst/>
                <a:latin typeface="Arial" charset="0"/>
              </a:rPr>
              <a:t> – AG = 35-40</a:t>
            </a:r>
            <a:endParaRPr lang="bg-BG" altLang="bg-BG" sz="2000" dirty="0" smtClean="0">
              <a:effectLst/>
              <a:latin typeface="Arial" charset="0"/>
            </a:endParaRP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При продължително гладуване</a:t>
            </a:r>
          </a:p>
          <a:p>
            <a:pPr marL="725488" lvl="1" indent="-363538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При отравяне с метилов или етилов алкохол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Лактатна ацидоза</a:t>
            </a:r>
            <a:r>
              <a:rPr lang="en-US" altLang="bg-BG" sz="2400" dirty="0" smtClean="0">
                <a:effectLst/>
                <a:latin typeface="Arial" charset="0"/>
              </a:rPr>
              <a:t> – AG = 35-50</a:t>
            </a:r>
            <a:endParaRPr lang="bg-BG" altLang="bg-BG" sz="2400" dirty="0" smtClean="0"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6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20A7D0E-CA58-4E3E-B611-DE5D185DEF9E}" type="slidenum">
              <a:rPr lang="bg-BG" altLang="bg-BG" sz="1200"/>
              <a:pPr algn="r" eaLnBrk="1" hangingPunct="1"/>
              <a:t>76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на метаболитна ацидоза с нарушения в анионния прозорец</a:t>
            </a:r>
          </a:p>
        </p:txBody>
      </p:sp>
      <p:sp>
        <p:nvSpPr>
          <p:cNvPr id="272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06261" y="1970690"/>
            <a:ext cx="5942451" cy="37443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Отравяне с: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Етиленгликол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Паралдехид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Железни препарати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Салицилати</a:t>
            </a:r>
            <a:r>
              <a:rPr lang="en-US" altLang="bg-BG" sz="2000" dirty="0" smtClean="0">
                <a:effectLst/>
                <a:latin typeface="Arial" charset="0"/>
              </a:rPr>
              <a:t> – AG = 20</a:t>
            </a:r>
            <a:endParaRPr lang="bg-BG" altLang="bg-BG" sz="2000" dirty="0" smtClean="0">
              <a:effectLst/>
              <a:latin typeface="Arial" charset="0"/>
            </a:endParaRP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Рабдомиолиза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8ABFD0D-BF26-478D-8454-D05BE88AC50A}" type="slidenum">
              <a:rPr lang="bg-BG" altLang="bg-BG" sz="1200"/>
              <a:pPr algn="r" eaLnBrk="1" hangingPunct="1"/>
              <a:t>77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на метаболитна ацидоза без нарушения в анионния прозорец</a:t>
            </a:r>
          </a:p>
        </p:txBody>
      </p:sp>
      <p:sp>
        <p:nvSpPr>
          <p:cNvPr id="276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8965" y="1781502"/>
            <a:ext cx="6211614" cy="3933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Масивна загуба на чревно съдържимо </a:t>
            </a:r>
            <a:r>
              <a:rPr lang="bg-BG" altLang="bg-BG" dirty="0">
                <a:latin typeface="Arial" charset="0"/>
              </a:rPr>
              <a:t>-</a:t>
            </a:r>
            <a:r>
              <a:rPr lang="bg-BG" altLang="bg-BG" sz="2400" dirty="0" smtClean="0">
                <a:effectLst/>
                <a:latin typeface="Arial" charset="0"/>
              </a:rPr>
              <a:t> диарии, илеостомия, колоностомия, чревни и панкреатични фистули.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Начална бъбречна недостатъчност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Хипералиментация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Прилагане на солна киселина – </a:t>
            </a:r>
            <a:r>
              <a:rPr lang="en-US" altLang="bg-BG" sz="2400" dirty="0" err="1" smtClean="0">
                <a:effectLst/>
                <a:latin typeface="Arial" charset="0"/>
              </a:rPr>
              <a:t>HCl</a:t>
            </a:r>
            <a:endParaRPr lang="en-US" altLang="bg-BG" sz="2400" dirty="0" smtClean="0">
              <a:effectLst/>
              <a:latin typeface="Arial" charset="0"/>
            </a:endParaRP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Отравяне с </a:t>
            </a:r>
            <a:r>
              <a:rPr lang="en-US" altLang="bg-BG" sz="2400" dirty="0" smtClean="0">
                <a:effectLst/>
                <a:latin typeface="Arial" charset="0"/>
              </a:rPr>
              <a:t>Acetazolamide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Болест на </a:t>
            </a:r>
            <a:r>
              <a:rPr lang="en-US" altLang="bg-BG" sz="2400" dirty="0" smtClean="0">
                <a:effectLst/>
                <a:latin typeface="Arial" charset="0"/>
              </a:rPr>
              <a:t>Addison</a:t>
            </a:r>
          </a:p>
          <a:p>
            <a:pPr algn="just" eaLnBrk="1" hangingPunct="1"/>
            <a:endParaRPr lang="bg-BG" altLang="bg-BG" sz="2400" dirty="0" smtClean="0">
              <a:effectLst/>
              <a:latin typeface="Arial" charset="0"/>
            </a:endParaRPr>
          </a:p>
          <a:p>
            <a:pPr algn="just" eaLnBrk="1" hangingPunct="1"/>
            <a:endParaRPr lang="bg-BG" altLang="bg-BG" sz="2400" dirty="0" smtClean="0"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8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387CCF1-6AA7-4218-A46E-09BFF20F079E}" type="slidenum">
              <a:rPr lang="bg-BG" altLang="bg-BG" sz="1200"/>
              <a:pPr algn="r" eaLnBrk="1" hangingPunct="1"/>
              <a:t>78</a:t>
            </a:fld>
            <a:endParaRPr lang="bg-BG" altLang="bg-BG" sz="12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 </a:t>
            </a:r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метаболитна ацидоза</a:t>
            </a:r>
          </a:p>
        </p:txBody>
      </p:sp>
      <p:sp>
        <p:nvSpPr>
          <p:cNvPr id="294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1600200"/>
            <a:ext cx="61499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None/>
            </a:pPr>
            <a:r>
              <a:rPr lang="bg-BG" altLang="bg-BG" sz="2400" dirty="0" smtClean="0">
                <a:effectLst/>
                <a:latin typeface="Arial" charset="0"/>
              </a:rPr>
              <a:t>pH=7.3</a:t>
            </a:r>
            <a:r>
              <a:rPr lang="bg-BG" altLang="bg-BG" sz="2400" dirty="0" smtClean="0">
                <a:solidFill>
                  <a:srgbClr val="7F7F7F"/>
                </a:solidFill>
                <a:effectLst/>
                <a:latin typeface="Arial" charset="0"/>
              </a:rPr>
              <a:t>	</a:t>
            </a:r>
            <a:r>
              <a:rPr lang="bg-BG" altLang="bg-BG" sz="2400" dirty="0" smtClean="0">
                <a:effectLst/>
                <a:latin typeface="Arial" charset="0"/>
              </a:rPr>
              <a:t>PaCO</a:t>
            </a:r>
            <a:r>
              <a:rPr lang="bg-BG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=28</a:t>
            </a:r>
            <a:r>
              <a:rPr lang="bg-BG" altLang="bg-BG" sz="2400" dirty="0" smtClean="0">
                <a:solidFill>
                  <a:srgbClr val="7F7F7F"/>
                </a:solidFill>
                <a:effectLst/>
                <a:latin typeface="Arial" charset="0"/>
              </a:rPr>
              <a:t>	</a:t>
            </a:r>
            <a:r>
              <a:rPr lang="bg-BG" altLang="bg-BG" sz="2400" dirty="0" smtClean="0">
                <a:effectLst/>
                <a:latin typeface="Arial" charset="0"/>
              </a:rPr>
              <a:t>BE=-12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Провеждане на лечение на основното заболяване.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Корекция на изоволемията и изойонията.</a:t>
            </a:r>
          </a:p>
          <a:p>
            <a:pPr marL="361950" indent="-361950" algn="just" eaLnBrk="1" hangingPunct="1">
              <a:lnSpc>
                <a:spcPct val="11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Намаление на енергийните разходи и подобряване на оксигенцията и транспорта на</a:t>
            </a:r>
            <a:r>
              <a:rPr lang="en-US" altLang="bg-BG" sz="2400" dirty="0" smtClean="0">
                <a:effectLst/>
                <a:latin typeface="Arial" charset="0"/>
              </a:rPr>
              <a:t> O</a:t>
            </a:r>
            <a:r>
              <a:rPr lang="en-US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.</a:t>
            </a:r>
          </a:p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Хипервентилация</a:t>
            </a:r>
          </a:p>
          <a:p>
            <a:pPr marL="361950" indent="-361950" algn="just" eaLnBrk="1" hangingPunct="1">
              <a:lnSpc>
                <a:spcPct val="110000"/>
              </a:lnSpc>
            </a:pPr>
            <a:r>
              <a:rPr lang="bg-BG" altLang="bg-BG" sz="2400" dirty="0" smtClean="0">
                <a:effectLst/>
                <a:latin typeface="Arial" charset="0"/>
              </a:rPr>
              <a:t>Корекция с </a:t>
            </a:r>
            <a:r>
              <a:rPr lang="en-US" altLang="bg-BG" sz="2400" dirty="0" smtClean="0">
                <a:effectLst/>
                <a:latin typeface="Arial" charset="0"/>
              </a:rPr>
              <a:t>NaHCO</a:t>
            </a:r>
            <a:r>
              <a:rPr lang="en-US" altLang="bg-BG" sz="2400" baseline="-25000" dirty="0" smtClean="0">
                <a:effectLst/>
                <a:latin typeface="Arial" charset="0"/>
              </a:rPr>
              <a:t>3</a:t>
            </a:r>
            <a:r>
              <a:rPr lang="en-US" altLang="bg-BG" sz="2400" baseline="30000" dirty="0" smtClean="0">
                <a:effectLst/>
                <a:latin typeface="Arial" charset="0"/>
              </a:rPr>
              <a:t>-</a:t>
            </a:r>
            <a:r>
              <a:rPr lang="bg-BG" altLang="bg-BG" sz="2400" dirty="0" smtClean="0">
                <a:effectLst/>
                <a:latin typeface="Arial" charset="0"/>
              </a:rPr>
              <a:t> по формулата на </a:t>
            </a:r>
            <a:r>
              <a:rPr lang="en-US" altLang="bg-BG" sz="2400" dirty="0" err="1" smtClean="0">
                <a:effectLst/>
                <a:latin typeface="Arial" charset="0"/>
              </a:rPr>
              <a:t>Astrup</a:t>
            </a:r>
            <a:r>
              <a:rPr lang="bg-BG" altLang="bg-BG" sz="2400" dirty="0" smtClean="0">
                <a:effectLst/>
                <a:latin typeface="Arial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7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83593E44-7588-4CF1-95A5-F58C350E7EF2}" type="slidenum">
              <a:rPr lang="bg-BG" altLang="bg-BG" sz="1200"/>
              <a:pPr algn="r" eaLnBrk="1" hangingPunct="1"/>
              <a:t>79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на метаболитна алкалоза</a:t>
            </a:r>
          </a:p>
        </p:txBody>
      </p:sp>
      <p:sp>
        <p:nvSpPr>
          <p:cNvPr id="278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8964" y="1600200"/>
            <a:ext cx="603819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Масивни загуби при:</a:t>
            </a:r>
          </a:p>
          <a:p>
            <a:pPr marL="727075"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Повръщане и загуби от стомашна сонда</a:t>
            </a:r>
          </a:p>
          <a:p>
            <a:pPr marL="727075"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Полиурия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Като компенсаторен механизъм при хиперкапния и дих. Недостатъчност.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Ако пациентът е с хипертония:</a:t>
            </a:r>
          </a:p>
          <a:p>
            <a:pPr marL="727075" lvl="1" indent="-381000" algn="just">
              <a:buFont typeface="Arial" panose="020B0604020202020204" pitchFamily="34" charset="0"/>
              <a:buChar char="−"/>
            </a:pPr>
            <a:r>
              <a:rPr lang="bg-BG" altLang="bg-BG" sz="2000" dirty="0">
                <a:latin typeface="Arial" charset="0"/>
              </a:rPr>
              <a:t>Бъбречна недостатъчност налагаща прилагане на алкализиращи </a:t>
            </a:r>
            <a:r>
              <a:rPr lang="bg-BG" altLang="bg-BG" sz="2000" dirty="0" smtClean="0">
                <a:latin typeface="Arial" charset="0"/>
              </a:rPr>
              <a:t>средства</a:t>
            </a:r>
            <a:endParaRPr lang="bg-BG" altLang="bg-BG" sz="2000" dirty="0">
              <a:latin typeface="Arial" charset="0"/>
            </a:endParaRPr>
          </a:p>
          <a:p>
            <a:pPr marL="727075" lvl="1" indent="-381000" algn="just">
              <a:buFont typeface="Arial" panose="020B0604020202020204" pitchFamily="34" charset="0"/>
              <a:buChar char="−"/>
            </a:pPr>
            <a:r>
              <a:rPr lang="bg-BG" altLang="bg-BG" sz="2000" dirty="0">
                <a:latin typeface="Arial" charset="0"/>
              </a:rPr>
              <a:t>Синдром на </a:t>
            </a:r>
            <a:r>
              <a:rPr lang="en-US" altLang="bg-BG" sz="2000" dirty="0">
                <a:latin typeface="Arial" charset="0"/>
              </a:rPr>
              <a:t>Conn, </a:t>
            </a:r>
            <a:r>
              <a:rPr lang="bg-BG" altLang="bg-BG" sz="2000" dirty="0">
                <a:latin typeface="Arial" charset="0"/>
              </a:rPr>
              <a:t>Болест на </a:t>
            </a:r>
            <a:r>
              <a:rPr lang="en-US" altLang="bg-BG" sz="2000" dirty="0">
                <a:latin typeface="Arial" charset="0"/>
              </a:rPr>
              <a:t>Cushing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Ако пациентът не е с хипертония:</a:t>
            </a:r>
          </a:p>
          <a:p>
            <a:pPr lvl="1" algn="just" eaLnBrk="1" hangingPunct="1"/>
            <a:r>
              <a:rPr lang="bg-BG" altLang="bg-BG" sz="2000" dirty="0">
                <a:latin typeface="Arial" charset="0"/>
              </a:rPr>
              <a:t>Тежка хипокалиемия</a:t>
            </a:r>
            <a:r>
              <a:rPr lang="bg-BG" altLang="bg-BG" sz="2000" dirty="0" smtClean="0">
                <a:latin typeface="Arial" charset="0"/>
              </a:rPr>
              <a:t>, хипомагнезиемия</a:t>
            </a:r>
            <a:endParaRPr lang="bg-BG" altLang="bg-BG" sz="2000" dirty="0">
              <a:latin typeface="Arial" charset="0"/>
            </a:endParaRP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Екзогенен внос на кортикостероиди.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7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7EBABB8-3593-43D3-A291-279E15890591}" type="slidenum">
              <a:rPr lang="bg-BG" altLang="bg-BG" smtClean="0"/>
              <a:pPr eaLnBrk="1" hangingPunct="1"/>
              <a:t>8</a:t>
            </a:fld>
            <a:endParaRPr lang="bg-BG" altLang="bg-BG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Изоволемия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57188" algn="just"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Поддържане на постоянството на обема на течностите в организма</a:t>
            </a:r>
            <a:r>
              <a:rPr lang="en-US" altLang="bg-BG" dirty="0" smtClean="0">
                <a:effectLst/>
              </a:rPr>
              <a:t>.</a:t>
            </a:r>
            <a:endParaRPr lang="bg-BG" altLang="bg-BG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7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96EC451-8C61-43C4-AD9F-DF093CB1F005}" type="slidenum">
              <a:rPr lang="bg-BG" altLang="bg-BG" sz="1200"/>
              <a:pPr algn="r" eaLnBrk="1" hangingPunct="1"/>
              <a:t>80</a:t>
            </a:fld>
            <a:endParaRPr lang="bg-BG" altLang="bg-BG" sz="12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b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метаболитна алкалоза</a:t>
            </a:r>
          </a:p>
        </p:txBody>
      </p:sp>
      <p:sp>
        <p:nvSpPr>
          <p:cNvPr id="288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0496" y="1600200"/>
            <a:ext cx="614855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 eaLnBrk="1" hangingPunct="1"/>
            <a:r>
              <a:rPr lang="bg-BG" altLang="bg-BG" sz="2400" dirty="0" smtClean="0">
                <a:effectLst/>
                <a:latin typeface="Arial" charset="0"/>
              </a:rPr>
              <a:t>Провеждане на ефективно лечение на основното заболяване.</a:t>
            </a:r>
          </a:p>
          <a:p>
            <a:pPr marL="361950" indent="-361950" eaLnBrk="1" hangingPunct="1"/>
            <a:r>
              <a:rPr lang="bg-BG" altLang="bg-BG" sz="2400" dirty="0" smtClean="0">
                <a:effectLst/>
                <a:latin typeface="Arial" charset="0"/>
              </a:rPr>
              <a:t>Корекция на алкалозата по формулата на </a:t>
            </a:r>
            <a:r>
              <a:rPr lang="en-US" altLang="bg-BG" sz="2400" dirty="0" err="1" smtClean="0">
                <a:effectLst/>
                <a:latin typeface="Arial" charset="0"/>
              </a:rPr>
              <a:t>Astrup</a:t>
            </a:r>
            <a:r>
              <a:rPr lang="en-US" altLang="bg-BG" sz="2400" dirty="0" smtClean="0">
                <a:effectLst/>
                <a:latin typeface="Arial" charset="0"/>
              </a:rPr>
              <a:t> </a:t>
            </a:r>
            <a:r>
              <a:rPr lang="bg-BG" altLang="bg-BG" sz="2400" dirty="0" smtClean="0">
                <a:effectLst/>
                <a:latin typeface="Arial" charset="0"/>
              </a:rPr>
              <a:t>с: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en-US" altLang="bg-BG" sz="2400" dirty="0" err="1" smtClean="0">
                <a:effectLst/>
                <a:latin typeface="Arial" charset="0"/>
              </a:rPr>
              <a:t>NaCl</a:t>
            </a:r>
            <a:r>
              <a:rPr lang="en-US" altLang="bg-BG" sz="2400" dirty="0" smtClean="0">
                <a:effectLst/>
                <a:latin typeface="Arial" charset="0"/>
              </a:rPr>
              <a:t> 0.9%, 5.85%</a:t>
            </a:r>
            <a:r>
              <a:rPr lang="bg-BG" altLang="bg-BG" sz="2400" dirty="0" smtClean="0">
                <a:effectLst/>
                <a:latin typeface="Arial" charset="0"/>
              </a:rPr>
              <a:t>; </a:t>
            </a:r>
            <a:r>
              <a:rPr lang="en-US" altLang="bg-BG" sz="2400" dirty="0" err="1" smtClean="0">
                <a:effectLst/>
                <a:latin typeface="Arial" charset="0"/>
              </a:rPr>
              <a:t>KCl</a:t>
            </a:r>
            <a:r>
              <a:rPr lang="en-US" altLang="bg-BG" sz="2400" dirty="0" smtClean="0">
                <a:effectLst/>
                <a:latin typeface="Arial" charset="0"/>
              </a:rPr>
              <a:t> 15%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en-US" altLang="bg-BG" sz="2400" dirty="0" err="1" smtClean="0">
                <a:effectLst/>
                <a:latin typeface="Arial" charset="0"/>
              </a:rPr>
              <a:t>HCl</a:t>
            </a:r>
            <a:r>
              <a:rPr lang="en-US" altLang="bg-BG" sz="2400" dirty="0" smtClean="0">
                <a:effectLst/>
                <a:latin typeface="Arial" charset="0"/>
              </a:rPr>
              <a:t> 0.1 M</a:t>
            </a:r>
          </a:p>
          <a:p>
            <a:pPr marL="725488" lvl="1" indent="-363538" eaLnBrk="1" hangingPunct="1">
              <a:buFont typeface="Arial" panose="020B0604020202020204" pitchFamily="34" charset="0"/>
              <a:buChar char="−"/>
            </a:pPr>
            <a:r>
              <a:rPr lang="en-US" altLang="bg-BG" sz="2400" dirty="0" err="1" smtClean="0">
                <a:effectLst/>
                <a:latin typeface="Arial" charset="0"/>
              </a:rPr>
              <a:t>Lysosterile</a:t>
            </a:r>
            <a:endParaRPr lang="bg-BG" altLang="bg-BG" sz="2400" dirty="0" smtClean="0"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0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6D0414B-0BAC-44CC-90F5-9B63ADB0A7C2}" type="slidenum">
              <a:rPr lang="bg-BG" altLang="bg-BG" sz="1200"/>
              <a:pPr algn="r" eaLnBrk="1" hangingPunct="1"/>
              <a:t>81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</a:t>
            </a:r>
            <a:b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дихателна ацидоза </a:t>
            </a:r>
          </a:p>
        </p:txBody>
      </p:sp>
      <p:sp>
        <p:nvSpPr>
          <p:cNvPr id="280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8965" y="1557338"/>
            <a:ext cx="5989747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Потискане на дишането при: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Приложение на опиати или седативни медикаменти.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Увеличено </a:t>
            </a:r>
            <a:r>
              <a:rPr lang="en-US" altLang="bg-BG" sz="2000" dirty="0" smtClean="0">
                <a:effectLst/>
                <a:latin typeface="Arial" charset="0"/>
              </a:rPr>
              <a:t>PaCO</a:t>
            </a:r>
            <a:r>
              <a:rPr lang="en-US" altLang="bg-BG" sz="2000" baseline="-25000" dirty="0" smtClean="0">
                <a:effectLst/>
                <a:latin typeface="Arial" charset="0"/>
              </a:rPr>
              <a:t>2</a:t>
            </a:r>
            <a:r>
              <a:rPr lang="en-US" altLang="bg-BG" sz="2000" dirty="0" smtClean="0">
                <a:effectLst/>
                <a:latin typeface="Arial" charset="0"/>
              </a:rPr>
              <a:t> </a:t>
            </a:r>
            <a:r>
              <a:rPr lang="bg-BG" altLang="bg-BG" sz="2000" dirty="0" smtClean="0">
                <a:effectLst/>
                <a:latin typeface="Arial" charset="0"/>
              </a:rPr>
              <a:t>при хронични обструктивни или рестриктивни заболявания на белия дроб.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Нарушена проходимост на дихателните пътища.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Нарушена механика на дишането – пневмоторакс, хемоторакс, гръден капак.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6D0414B-0BAC-44CC-90F5-9B63ADB0A7C2}" type="slidenum">
              <a:rPr lang="bg-BG" altLang="bg-BG" sz="1200"/>
              <a:pPr algn="r" eaLnBrk="1" hangingPunct="1"/>
              <a:t>82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</a:t>
            </a:r>
            <a:b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дихателна ацидоза </a:t>
            </a:r>
          </a:p>
        </p:txBody>
      </p:sp>
      <p:sp>
        <p:nvSpPr>
          <p:cNvPr id="280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8965" y="1557338"/>
            <a:ext cx="5989747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Тежка пневмония, белодробен оток или плеврален излив.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Остри или хронични нервно-мускулни заболявания.</a:t>
            </a:r>
            <a:endParaRPr lang="en-US" altLang="bg-BG" sz="2400" dirty="0" smtClean="0">
              <a:effectLst/>
              <a:latin typeface="Arial" charset="0"/>
            </a:endParaRPr>
          </a:p>
          <a:p>
            <a:pPr algn="just" eaLnBrk="1" hangingPunct="1"/>
            <a:endParaRPr lang="bg-BG" altLang="bg-BG" sz="2400" dirty="0" smtClean="0">
              <a:effectLst/>
              <a:latin typeface="Arial" charset="0"/>
            </a:endParaRPr>
          </a:p>
          <a:p>
            <a:pPr algn="just" eaLnBrk="1" hangingPunct="1"/>
            <a:endParaRPr lang="bg-BG" altLang="bg-BG" sz="2400" dirty="0" smtClean="0"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8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B395962-1B8D-45BC-9194-D79D6895B656}" type="slidenum">
              <a:rPr lang="bg-BG" altLang="bg-BG" sz="1200"/>
              <a:pPr algn="r" eaLnBrk="1" hangingPunct="1"/>
              <a:t>83</a:t>
            </a:fld>
            <a:endParaRPr lang="bg-BG" altLang="bg-BG" sz="12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b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дихателна ацидоза</a:t>
            </a:r>
          </a:p>
        </p:txBody>
      </p:sp>
      <p:sp>
        <p:nvSpPr>
          <p:cNvPr id="290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1600200"/>
            <a:ext cx="625891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None/>
            </a:pPr>
            <a:r>
              <a:rPr lang="bg-BG" altLang="bg-BG" sz="2400" dirty="0" smtClean="0">
                <a:effectLst/>
                <a:latin typeface="Arial" charset="0"/>
              </a:rPr>
              <a:t>pH=7.3</a:t>
            </a:r>
            <a:r>
              <a:rPr lang="bg-BG" altLang="bg-BG" sz="2400" dirty="0" smtClean="0">
                <a:solidFill>
                  <a:srgbClr val="7F7F7F"/>
                </a:solidFill>
                <a:effectLst/>
                <a:latin typeface="Arial" charset="0"/>
              </a:rPr>
              <a:t>	</a:t>
            </a:r>
            <a:r>
              <a:rPr lang="bg-BG" altLang="bg-BG" sz="2400" dirty="0" smtClean="0">
                <a:effectLst/>
                <a:latin typeface="Arial" charset="0"/>
              </a:rPr>
              <a:t>PaCO</a:t>
            </a:r>
            <a:r>
              <a:rPr lang="bg-BG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=64 mmHg</a:t>
            </a:r>
            <a:r>
              <a:rPr lang="bg-BG" altLang="bg-BG" sz="2400" dirty="0" smtClean="0">
                <a:solidFill>
                  <a:srgbClr val="7F7F7F"/>
                </a:solidFill>
                <a:effectLst/>
                <a:latin typeface="Arial" charset="0"/>
              </a:rPr>
              <a:t>	</a:t>
            </a:r>
            <a:r>
              <a:rPr lang="bg-BG" altLang="bg-BG" sz="2400" dirty="0" smtClean="0">
                <a:effectLst/>
                <a:latin typeface="Arial" charset="0"/>
              </a:rPr>
              <a:t>BE=6</a:t>
            </a:r>
          </a:p>
          <a:p>
            <a:pPr marL="361950" indent="-361950" eaLnBrk="1" hangingPunct="1"/>
            <a:r>
              <a:rPr lang="bg-BG" altLang="bg-BG" sz="2400" dirty="0" smtClean="0">
                <a:effectLst/>
                <a:latin typeface="Arial" charset="0"/>
              </a:rPr>
              <a:t>Провеждане на лечение на основното заболяване.</a:t>
            </a:r>
          </a:p>
          <a:p>
            <a:pPr marL="361950" indent="-361950" eaLnBrk="1" hangingPunct="1"/>
            <a:r>
              <a:rPr lang="bg-BG" altLang="bg-BG" sz="2400" dirty="0" smtClean="0">
                <a:effectLst/>
                <a:latin typeface="Arial" charset="0"/>
              </a:rPr>
              <a:t>Подобряване на алвеоларната вентилация.</a:t>
            </a:r>
          </a:p>
          <a:p>
            <a:pPr marL="361950" indent="-361950" eaLnBrk="1" hangingPunct="1"/>
            <a:r>
              <a:rPr lang="en-US" altLang="bg-BG" sz="2400" dirty="0" smtClean="0">
                <a:effectLst/>
                <a:latin typeface="Arial" charset="0"/>
              </a:rPr>
              <a:t>PaCO</a:t>
            </a:r>
            <a:r>
              <a:rPr lang="en-US" altLang="bg-BG" sz="2400" baseline="-25000" dirty="0" smtClean="0">
                <a:effectLst/>
                <a:latin typeface="Arial" charset="0"/>
              </a:rPr>
              <a:t>2 </a:t>
            </a:r>
            <a:r>
              <a:rPr lang="en-US" altLang="bg-BG" sz="2400" dirty="0" smtClean="0">
                <a:effectLst/>
                <a:latin typeface="Arial" charset="0"/>
              </a:rPr>
              <a:t>x</a:t>
            </a:r>
            <a:r>
              <a:rPr lang="en-US" altLang="bg-BG" sz="2400" baseline="-25000" dirty="0" smtClean="0">
                <a:effectLst/>
                <a:latin typeface="Arial" charset="0"/>
              </a:rPr>
              <a:t> </a:t>
            </a:r>
            <a:r>
              <a:rPr lang="en-US" altLang="bg-BG" sz="2400" dirty="0" smtClean="0">
                <a:effectLst/>
                <a:latin typeface="Arial" charset="0"/>
              </a:rPr>
              <a:t>V = K</a:t>
            </a:r>
            <a:endParaRPr lang="bg-BG" altLang="bg-BG" sz="2400" dirty="0" smtClean="0"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0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714E83D-09BD-4D9D-90D8-EB2DE05B7EC8}" type="slidenum">
              <a:rPr lang="bg-BG" altLang="bg-BG" sz="1200"/>
              <a:pPr algn="r" eaLnBrk="1" hangingPunct="1"/>
              <a:t>84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</a:t>
            </a:r>
            <a:b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дихателна алкалоза </a:t>
            </a:r>
          </a:p>
        </p:txBody>
      </p:sp>
      <p:sp>
        <p:nvSpPr>
          <p:cNvPr id="282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199" y="1557338"/>
            <a:ext cx="6132787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Хипервентилация при: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Неспокойствие, болка, повишена телесна температура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Белодробни заболявания придружени или не от хипоксия – белодробна тромбемболия, пневмония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Хипоксия и хронична помпена недостатъчност</a:t>
            </a:r>
          </a:p>
          <a:p>
            <a:pPr lvl="1" algn="just" eaLnBrk="1" hangingPunct="1">
              <a:buFont typeface="Arial" panose="020B0604020202020204" pitchFamily="34" charset="0"/>
              <a:buChar char="−"/>
            </a:pPr>
            <a:r>
              <a:rPr lang="bg-BG" altLang="bg-BG" sz="2000" dirty="0" smtClean="0">
                <a:effectLst/>
                <a:latin typeface="Arial" charset="0"/>
              </a:rPr>
              <a:t>Повишена реактивност на дихателните пътища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Приложение на салицилати или катехоламини.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Бременност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5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4533756-7462-48B5-BE99-062D0C03CAFE}" type="slidenum">
              <a:rPr lang="bg-BG" altLang="bg-BG" sz="1200"/>
              <a:pPr algn="r" eaLnBrk="1" hangingPunct="1"/>
              <a:t>85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Диференциална диагноза </a:t>
            </a:r>
            <a:b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дихателна алкалоза </a:t>
            </a:r>
          </a:p>
        </p:txBody>
      </p:sp>
      <p:sp>
        <p:nvSpPr>
          <p:cNvPr id="286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06261" y="1557338"/>
            <a:ext cx="5942451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Сепсис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Хипотония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Чернодробна енцефалопатия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Механична вентилация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Хипотироидизъм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Голяма надморска височина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6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EE3316C-95AF-421D-98C1-0B872B70F5FF}" type="slidenum">
              <a:rPr lang="bg-BG" altLang="bg-BG" sz="1200"/>
              <a:pPr algn="r" eaLnBrk="1" hangingPunct="1"/>
              <a:t>86</a:t>
            </a:fld>
            <a:endParaRPr lang="bg-BG" altLang="bg-BG" sz="12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Лечение</a:t>
            </a:r>
            <a:r>
              <a:rPr lang="en-US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дихателна алкалоза</a:t>
            </a:r>
          </a:p>
        </p:txBody>
      </p:sp>
      <p:sp>
        <p:nvSpPr>
          <p:cNvPr id="292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4469" y="1600200"/>
            <a:ext cx="655845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None/>
            </a:pPr>
            <a:r>
              <a:rPr lang="bg-BG" altLang="bg-BG" sz="2400" dirty="0" smtClean="0">
                <a:effectLst/>
                <a:latin typeface="Arial" charset="0"/>
              </a:rPr>
              <a:t>pH=7.5</a:t>
            </a:r>
            <a:r>
              <a:rPr lang="bg-BG" altLang="bg-BG" sz="2400" dirty="0" smtClean="0">
                <a:solidFill>
                  <a:srgbClr val="7F7F7F"/>
                </a:solidFill>
                <a:effectLst/>
                <a:latin typeface="Arial" charset="0"/>
              </a:rPr>
              <a:t>	</a:t>
            </a:r>
            <a:r>
              <a:rPr lang="bg-BG" altLang="bg-BG" sz="2400" dirty="0" smtClean="0">
                <a:effectLst/>
                <a:latin typeface="Arial" charset="0"/>
              </a:rPr>
              <a:t>PaCO</a:t>
            </a:r>
            <a:r>
              <a:rPr lang="bg-BG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=28</a:t>
            </a:r>
            <a:r>
              <a:rPr lang="bg-BG" altLang="bg-BG" sz="2400" dirty="0" smtClean="0">
                <a:solidFill>
                  <a:srgbClr val="7F7F7F"/>
                </a:solidFill>
                <a:effectLst/>
                <a:latin typeface="Arial" charset="0"/>
              </a:rPr>
              <a:t>		</a:t>
            </a:r>
            <a:r>
              <a:rPr lang="bg-BG" altLang="bg-BG" sz="2400" dirty="0" smtClean="0">
                <a:effectLst/>
                <a:latin typeface="Arial" charset="0"/>
              </a:rPr>
              <a:t>BE=0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Провеждане на ефективно лечение на основното заболяване.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Потискане на вентилацията и дишането.</a:t>
            </a:r>
          </a:p>
          <a:p>
            <a:pPr algn="just" eaLnBrk="1" hangingPunct="1"/>
            <a:r>
              <a:rPr lang="bg-BG" altLang="bg-BG" sz="2400" dirty="0" smtClean="0">
                <a:effectLst/>
                <a:latin typeface="Arial" charset="0"/>
              </a:rPr>
              <a:t>Дишане с </a:t>
            </a:r>
            <a:r>
              <a:rPr lang="en-US" altLang="bg-BG" sz="2400" dirty="0" smtClean="0">
                <a:effectLst/>
                <a:latin typeface="Arial" charset="0"/>
              </a:rPr>
              <a:t>re-breathing</a:t>
            </a:r>
            <a:r>
              <a:rPr lang="bg-BG" altLang="bg-BG" sz="2400" dirty="0" smtClean="0">
                <a:effectLst/>
                <a:latin typeface="Arial" charset="0"/>
              </a:rPr>
              <a:t> с цел увеличаване на </a:t>
            </a:r>
            <a:r>
              <a:rPr lang="en-US" altLang="bg-BG" sz="2400" dirty="0" smtClean="0">
                <a:effectLst/>
                <a:latin typeface="Arial" charset="0"/>
              </a:rPr>
              <a:t>PaCO</a:t>
            </a:r>
            <a:r>
              <a:rPr lang="en-US" altLang="bg-BG" sz="2400" baseline="-25000" dirty="0" smtClean="0">
                <a:effectLst/>
                <a:latin typeface="Arial" charset="0"/>
              </a:rPr>
              <a:t>2</a:t>
            </a:r>
            <a:r>
              <a:rPr lang="bg-BG" altLang="bg-BG" sz="2400" dirty="0" smtClean="0">
                <a:effectLst/>
                <a:latin typeface="Arial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2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Number Placeholder 5"/>
          <p:cNvSpPr txBox="1">
            <a:spLocks noGrp="1"/>
          </p:cNvSpPr>
          <p:nvPr/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9B84238-F2B8-4B9F-8C77-22C82A0B82E4}" type="slidenum">
              <a:rPr lang="bg-BG" altLang="bg-BG" sz="1200"/>
              <a:pPr algn="r" eaLnBrk="1" hangingPunct="1"/>
              <a:t>87</a:t>
            </a:fld>
            <a:endParaRPr lang="bg-BG" altLang="bg-BG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alt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 на </a:t>
            </a:r>
            <a:r>
              <a:rPr lang="en-US" altLang="bg-BG" dirty="0" err="1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Astrup</a:t>
            </a:r>
            <a:endParaRPr lang="bg-BG" altLang="bg-BG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0497" y="1600200"/>
            <a:ext cx="5958216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altLang="bg-BG" sz="2400" dirty="0" smtClean="0">
                <a:effectLst/>
                <a:latin typeface="Arial" charset="0"/>
              </a:rPr>
              <a:t>Количеството на разтвора (</a:t>
            </a:r>
            <a:r>
              <a:rPr lang="en-US" altLang="bg-BG" sz="2400" dirty="0" smtClean="0">
                <a:effectLst/>
                <a:latin typeface="Arial" charset="0"/>
              </a:rPr>
              <a:t>ml)</a:t>
            </a:r>
            <a:r>
              <a:rPr lang="bg-BG" altLang="bg-BG" sz="2400" dirty="0" smtClean="0">
                <a:effectLst/>
                <a:latin typeface="Arial" charset="0"/>
              </a:rPr>
              <a:t> =</a:t>
            </a:r>
            <a:r>
              <a:rPr lang="en-US" altLang="bg-BG" sz="2400" dirty="0" smtClean="0">
                <a:effectLst/>
                <a:latin typeface="Arial" charset="0"/>
              </a:rPr>
              <a:t> </a:t>
            </a:r>
            <a:endParaRPr lang="bg-BG" altLang="bg-BG" sz="2400" dirty="0" smtClean="0">
              <a:effectLst/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bg-BG" sz="2400" dirty="0" smtClean="0">
                <a:effectLst/>
                <a:latin typeface="Arial" charset="0"/>
              </a:rPr>
              <a:t>(</a:t>
            </a:r>
            <a:r>
              <a:rPr lang="en-US" altLang="bg-BG" sz="2400" dirty="0" smtClean="0">
                <a:effectLst/>
                <a:latin typeface="Arial" charset="0"/>
              </a:rPr>
              <a:t>BE x kg x F)/N</a:t>
            </a:r>
          </a:p>
          <a:p>
            <a:pPr eaLnBrk="1" hangingPunct="1">
              <a:buFont typeface="Wingdings" pitchFamily="2" charset="2"/>
              <a:buNone/>
            </a:pPr>
            <a:endParaRPr lang="en-US" altLang="bg-BG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400" dirty="0" smtClean="0">
                <a:effectLst/>
                <a:latin typeface="Arial" charset="0"/>
              </a:rPr>
              <a:t>F= </a:t>
            </a:r>
            <a:r>
              <a:rPr lang="bg-BG" altLang="bg-BG" sz="2400" dirty="0" smtClean="0">
                <a:effectLst/>
                <a:latin typeface="Arial" charset="0"/>
              </a:rPr>
              <a:t>0</a:t>
            </a:r>
            <a:r>
              <a:rPr lang="en-US" altLang="bg-BG" sz="2400" dirty="0" smtClean="0">
                <a:effectLst/>
                <a:latin typeface="Arial" charset="0"/>
              </a:rPr>
              <a:t>.3 </a:t>
            </a:r>
            <a:r>
              <a:rPr lang="bg-BG" altLang="bg-BG" sz="2400" dirty="0" smtClean="0">
                <a:effectLst/>
                <a:latin typeface="Arial" charset="0"/>
              </a:rPr>
              <a:t>за възрастни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400" dirty="0" smtClean="0">
                <a:effectLst/>
                <a:latin typeface="Arial" charset="0"/>
              </a:rPr>
              <a:t>F=0.4</a:t>
            </a:r>
            <a:r>
              <a:rPr lang="bg-BG" altLang="bg-BG" sz="2400" dirty="0" smtClean="0">
                <a:effectLst/>
                <a:latin typeface="Arial" charset="0"/>
              </a:rPr>
              <a:t> за деца от 1 до 2 години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sz="2400" dirty="0" smtClean="0">
                <a:effectLst/>
                <a:latin typeface="Arial" charset="0"/>
              </a:rPr>
              <a:t>F=0.5 </a:t>
            </a:r>
            <a:r>
              <a:rPr lang="bg-BG" altLang="bg-BG" sz="2400" dirty="0" smtClean="0">
                <a:effectLst/>
                <a:latin typeface="Arial" charset="0"/>
              </a:rPr>
              <a:t>за деца до 1 година</a:t>
            </a:r>
            <a:endParaRPr lang="en-US" altLang="bg-BG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bg-BG" altLang="bg-BG" sz="2400" dirty="0" smtClean="0">
              <a:effectLst/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bg-BG" sz="2400" dirty="0" smtClean="0">
                <a:solidFill>
                  <a:srgbClr val="FF0000"/>
                </a:solidFill>
                <a:effectLst/>
                <a:latin typeface="Arial" charset="0"/>
              </a:rPr>
              <a:t>Обикновено се прилага половината от така изчисленото количество</a:t>
            </a:r>
            <a:r>
              <a:rPr lang="en-US" altLang="bg-BG" sz="2400" dirty="0" smtClean="0">
                <a:solidFill>
                  <a:srgbClr val="FF0000"/>
                </a:solidFill>
                <a:effectLst/>
                <a:latin typeface="Arial" charset="0"/>
              </a:rPr>
              <a:t>.</a:t>
            </a:r>
            <a:endParaRPr lang="bg-BG" altLang="bg-BG" sz="2400" dirty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4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Изоосмия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806262" y="1600200"/>
            <a:ext cx="5875776" cy="4525963"/>
          </a:xfrm>
        </p:spPr>
        <p:txBody>
          <a:bodyPr/>
          <a:lstStyle/>
          <a:p>
            <a:pPr marL="0" indent="365125" algn="just"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Поддържане на постоянството на осмоларитета на телесните течности.</a:t>
            </a:r>
          </a:p>
          <a:p>
            <a:pPr marL="0" indent="365125" eaLnBrk="1" hangingPunct="1">
              <a:buFont typeface="Wingdings" pitchFamily="2" charset="2"/>
              <a:buNone/>
            </a:pPr>
            <a:endParaRPr lang="bg-BG" altLang="bg-BG" dirty="0" smtClean="0">
              <a:effectLst/>
            </a:endParaRPr>
          </a:p>
          <a:p>
            <a:pPr marL="0" indent="365125" algn="just" eaLnBrk="1" hangingPunct="1"/>
            <a:r>
              <a:rPr lang="bg-BG" altLang="bg-BG" dirty="0" smtClean="0">
                <a:effectLst/>
              </a:rPr>
              <a:t>Осмоларитет – брой на осмотично активните частици (осмоли) в литър плазмата.</a:t>
            </a:r>
          </a:p>
          <a:p>
            <a:pPr marL="0" indent="365125" algn="just" eaLnBrk="1" hangingPunct="1"/>
            <a:r>
              <a:rPr lang="bg-BG" altLang="bg-BG" dirty="0" smtClean="0">
                <a:effectLst/>
              </a:rPr>
              <a:t>Осмолалитет – концентрация на осмоли в килограм плазма.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D0DB73-9D3A-40C8-BB36-59D79AC1F479}" type="slidenum">
              <a:rPr lang="bg-BG" altLang="bg-BG" smtClean="0"/>
              <a:pPr eaLnBrk="1" hangingPunct="1"/>
              <a:t>88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6939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Изоосмия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822028" y="1600200"/>
            <a:ext cx="5860010" cy="4525963"/>
          </a:xfrm>
        </p:spPr>
        <p:txBody>
          <a:bodyPr/>
          <a:lstStyle/>
          <a:p>
            <a:pPr marL="0" indent="365125" eaLnBrk="1" hangingPunct="1"/>
            <a:r>
              <a:rPr lang="bg-BG" altLang="bg-BG" dirty="0" smtClean="0">
                <a:effectLst/>
              </a:rPr>
              <a:t>Общ осмоларитет - </a:t>
            </a:r>
            <a:r>
              <a:rPr lang="en-US" altLang="bg-BG" dirty="0" smtClean="0">
                <a:effectLst/>
              </a:rPr>
              <a:t>280 -</a:t>
            </a:r>
            <a:r>
              <a:rPr lang="bg-BG" altLang="bg-BG" dirty="0" smtClean="0">
                <a:effectLst/>
              </a:rPr>
              <a:t> </a:t>
            </a:r>
            <a:r>
              <a:rPr lang="en-US" altLang="bg-BG" dirty="0" smtClean="0">
                <a:effectLst/>
              </a:rPr>
              <a:t>296 </a:t>
            </a:r>
            <a:r>
              <a:rPr lang="en-US" altLang="bg-BG" dirty="0" err="1" smtClean="0">
                <a:effectLst/>
              </a:rPr>
              <a:t>mOsm</a:t>
            </a:r>
            <a:r>
              <a:rPr lang="en-US" altLang="bg-BG" dirty="0" smtClean="0">
                <a:effectLst/>
              </a:rPr>
              <a:t>/l</a:t>
            </a:r>
            <a:endParaRPr lang="bg-BG" altLang="bg-BG" dirty="0" smtClean="0">
              <a:effectLst/>
            </a:endParaRPr>
          </a:p>
          <a:p>
            <a:pPr marL="0" indent="365125" algn="ctr" eaLnBrk="1" hangingPunct="1">
              <a:buFont typeface="Wingdings" pitchFamily="2" charset="2"/>
              <a:buNone/>
            </a:pPr>
            <a:r>
              <a:rPr lang="en-US" altLang="bg-BG" dirty="0" smtClean="0">
                <a:effectLst/>
              </a:rPr>
              <a:t>Pl </a:t>
            </a:r>
            <a:r>
              <a:rPr lang="en-US" altLang="bg-BG" dirty="0" err="1" smtClean="0">
                <a:effectLst/>
              </a:rPr>
              <a:t>Osm</a:t>
            </a:r>
            <a:r>
              <a:rPr lang="en-US" altLang="bg-BG" dirty="0" smtClean="0">
                <a:effectLst/>
              </a:rPr>
              <a:t> = 2 Na</a:t>
            </a:r>
            <a:r>
              <a:rPr lang="bg-BG" altLang="bg-BG" baseline="30000" dirty="0" smtClean="0">
                <a:effectLst/>
              </a:rPr>
              <a:t>+</a:t>
            </a:r>
            <a:r>
              <a:rPr lang="en-US" altLang="bg-BG" dirty="0" smtClean="0">
                <a:effectLst/>
              </a:rPr>
              <a:t> + K</a:t>
            </a:r>
            <a:r>
              <a:rPr lang="bg-BG" altLang="bg-BG" baseline="30000" dirty="0" smtClean="0">
                <a:effectLst/>
              </a:rPr>
              <a:t>+</a:t>
            </a:r>
            <a:r>
              <a:rPr lang="en-US" altLang="bg-BG" dirty="0" smtClean="0">
                <a:effectLst/>
              </a:rPr>
              <a:t> + U</a:t>
            </a:r>
            <a:r>
              <a:rPr lang="bg-BG" altLang="bg-BG" dirty="0" smtClean="0">
                <a:effectLst/>
              </a:rPr>
              <a:t>/2.8</a:t>
            </a:r>
            <a:r>
              <a:rPr lang="en-US" altLang="bg-BG" dirty="0" smtClean="0">
                <a:effectLst/>
              </a:rPr>
              <a:t> + </a:t>
            </a:r>
            <a:r>
              <a:rPr lang="en-US" altLang="bg-BG" dirty="0" err="1" smtClean="0">
                <a:effectLst/>
              </a:rPr>
              <a:t>Glu</a:t>
            </a:r>
            <a:r>
              <a:rPr lang="bg-BG" altLang="bg-BG" dirty="0" smtClean="0">
                <a:effectLst/>
              </a:rPr>
              <a:t>/18</a:t>
            </a:r>
          </a:p>
          <a:p>
            <a:pPr marL="0" indent="365125" eaLnBrk="1" hangingPunct="1"/>
            <a:r>
              <a:rPr lang="bg-BG" altLang="bg-BG" dirty="0" smtClean="0">
                <a:effectLst/>
              </a:rPr>
              <a:t>Ефективен осмоларитет – </a:t>
            </a:r>
          </a:p>
          <a:p>
            <a:pPr marL="0" indent="365125" algn="ctr" eaLnBrk="1" hangingPunct="1">
              <a:buFont typeface="Wingdings" pitchFamily="2" charset="2"/>
              <a:buNone/>
            </a:pPr>
            <a:r>
              <a:rPr lang="en-US" altLang="bg-BG" dirty="0" smtClean="0">
                <a:effectLst/>
              </a:rPr>
              <a:t>Pl </a:t>
            </a:r>
            <a:r>
              <a:rPr lang="en-US" altLang="bg-BG" dirty="0" err="1" smtClean="0">
                <a:effectLst/>
              </a:rPr>
              <a:t>Osm</a:t>
            </a:r>
            <a:r>
              <a:rPr lang="en-US" altLang="bg-BG" dirty="0" smtClean="0">
                <a:effectLst/>
              </a:rPr>
              <a:t> = 2 Na</a:t>
            </a:r>
            <a:r>
              <a:rPr lang="bg-BG" altLang="bg-BG" baseline="30000" dirty="0" smtClean="0">
                <a:effectLst/>
              </a:rPr>
              <a:t>+</a:t>
            </a:r>
            <a:r>
              <a:rPr lang="en-US" altLang="bg-BG" dirty="0" smtClean="0">
                <a:effectLst/>
              </a:rPr>
              <a:t> + </a:t>
            </a:r>
            <a:r>
              <a:rPr lang="en-US" altLang="bg-BG" dirty="0" err="1" smtClean="0">
                <a:effectLst/>
              </a:rPr>
              <a:t>Glu</a:t>
            </a:r>
            <a:r>
              <a:rPr lang="bg-BG" altLang="bg-BG" dirty="0" smtClean="0">
                <a:effectLst/>
              </a:rPr>
              <a:t>/18</a:t>
            </a:r>
            <a:endParaRPr lang="en-US" altLang="bg-BG" dirty="0" smtClean="0">
              <a:effectLst/>
            </a:endParaRPr>
          </a:p>
          <a:p>
            <a:pPr marL="0" indent="365125" eaLnBrk="1" hangingPunct="1"/>
            <a:r>
              <a:rPr lang="bg-BG" altLang="bg-BG" dirty="0" smtClean="0">
                <a:effectLst/>
              </a:rPr>
              <a:t>Осмоларитет на урината –</a:t>
            </a:r>
          </a:p>
          <a:p>
            <a:pPr marL="0" indent="365125" algn="ctr" eaLnBrk="1" hangingPunct="1">
              <a:buFont typeface="Wingdings" pitchFamily="2" charset="2"/>
              <a:buNone/>
            </a:pPr>
            <a:r>
              <a:rPr lang="en-US" altLang="bg-BG" dirty="0" smtClean="0">
                <a:effectLst/>
              </a:rPr>
              <a:t>U </a:t>
            </a:r>
            <a:r>
              <a:rPr lang="en-US" altLang="bg-BG" dirty="0" err="1" smtClean="0">
                <a:effectLst/>
              </a:rPr>
              <a:t>Osm</a:t>
            </a:r>
            <a:r>
              <a:rPr lang="en-US" altLang="bg-BG" dirty="0" smtClean="0">
                <a:effectLst/>
              </a:rPr>
              <a:t> = 855 - 1335 </a:t>
            </a:r>
            <a:r>
              <a:rPr lang="en-US" altLang="bg-BG" dirty="0" err="1" smtClean="0">
                <a:effectLst/>
              </a:rPr>
              <a:t>mOsm</a:t>
            </a:r>
            <a:r>
              <a:rPr lang="en-US" altLang="bg-BG" dirty="0" smtClean="0">
                <a:effectLst/>
              </a:rPr>
              <a:t>/l</a:t>
            </a:r>
            <a:endParaRPr lang="bg-BG" altLang="bg-BG" dirty="0" smtClean="0">
              <a:effectLst/>
            </a:endParaRPr>
          </a:p>
          <a:p>
            <a:pPr marL="0" indent="365125" eaLnBrk="1" hangingPunct="1"/>
            <a:r>
              <a:rPr lang="bg-BG" altLang="bg-BG" dirty="0" smtClean="0">
                <a:effectLst/>
              </a:rPr>
              <a:t>Осмоларен прозорец &gt; 10 </a:t>
            </a:r>
            <a:r>
              <a:rPr lang="en-US" altLang="bg-BG" dirty="0" err="1" smtClean="0">
                <a:effectLst/>
              </a:rPr>
              <a:t>mOsm</a:t>
            </a:r>
            <a:r>
              <a:rPr lang="en-US" altLang="bg-BG" dirty="0" smtClean="0">
                <a:effectLst/>
              </a:rPr>
              <a:t>/l</a:t>
            </a:r>
            <a:endParaRPr lang="bg-BG" altLang="bg-BG" dirty="0" smtClean="0">
              <a:effectLst/>
            </a:endParaRPr>
          </a:p>
          <a:p>
            <a:pPr marL="0" indent="365125" algn="ctr" eaLnBrk="1" hangingPunct="1">
              <a:buFont typeface="Wingdings" pitchFamily="2" charset="2"/>
              <a:buNone/>
            </a:pPr>
            <a:r>
              <a:rPr lang="en-US" altLang="bg-BG" dirty="0" smtClean="0">
                <a:effectLst/>
              </a:rPr>
              <a:t> </a:t>
            </a:r>
            <a:r>
              <a:rPr lang="bg-BG" altLang="bg-BG" dirty="0" smtClean="0">
                <a:effectLst/>
              </a:rPr>
              <a:t>Измерен – Изчислен общ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9500F9-B61E-48B8-B687-371EE3D8498A}" type="slidenum">
              <a:rPr lang="bg-BG" altLang="bg-BG" smtClean="0"/>
              <a:pPr eaLnBrk="1" hangingPunct="1"/>
              <a:t>89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0137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4CB16E-45F5-43C7-B491-7E02C3588C37}" type="slidenum">
              <a:rPr lang="bg-BG" altLang="bg-BG" smtClean="0"/>
              <a:pPr eaLnBrk="1" hangingPunct="1"/>
              <a:t>9</a:t>
            </a:fld>
            <a:endParaRPr lang="bg-BG" altLang="bg-BG" smtClean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Съдържание на течности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5688" y="1600200"/>
            <a:ext cx="6818312" cy="4525963"/>
          </a:xfrm>
        </p:spPr>
        <p:txBody>
          <a:bodyPr/>
          <a:lstStyle/>
          <a:p>
            <a:pPr marL="0" indent="357188" eaLnBrk="1" hangingPunct="1"/>
            <a:r>
              <a:rPr lang="bg-BG" altLang="bg-BG" dirty="0" smtClean="0">
                <a:effectLst/>
              </a:rPr>
              <a:t>Новородено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bg-BG" altLang="bg-BG" dirty="0" smtClean="0">
                <a:effectLst/>
              </a:rPr>
              <a:t>79% от тегло</a:t>
            </a:r>
            <a:r>
              <a:rPr lang="bg-BG" altLang="bg-BG" dirty="0" smtClean="0"/>
              <a:t>т</a:t>
            </a:r>
            <a:r>
              <a:rPr lang="en-US" altLang="bg-BG" dirty="0" smtClean="0">
                <a:effectLst/>
              </a:rPr>
              <a:t>o</a:t>
            </a:r>
            <a:endParaRPr lang="bg-BG" altLang="bg-BG" dirty="0" smtClean="0">
              <a:effectLst/>
            </a:endParaRPr>
          </a:p>
          <a:p>
            <a:pPr marL="0" indent="357188" eaLnBrk="1" hangingPunct="1"/>
            <a:r>
              <a:rPr lang="bg-BG" altLang="bg-BG" dirty="0" smtClean="0">
                <a:effectLst/>
              </a:rPr>
              <a:t>1 година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	</a:t>
            </a:r>
            <a:r>
              <a:rPr lang="bg-BG" altLang="bg-BG" dirty="0" smtClean="0">
                <a:effectLst/>
              </a:rPr>
              <a:t>65%</a:t>
            </a:r>
          </a:p>
          <a:p>
            <a:pPr marL="0" indent="357188" eaLnBrk="1" hangingPunct="1"/>
            <a:r>
              <a:rPr lang="bg-BG" altLang="bg-BG" dirty="0" smtClean="0">
                <a:effectLst/>
              </a:rPr>
              <a:t>10-50 години</a:t>
            </a:r>
            <a:r>
              <a:rPr lang="bg-BG" altLang="bg-BG" dirty="0" smtClean="0">
                <a:solidFill>
                  <a:srgbClr val="7F7F7F"/>
                </a:solidFill>
                <a:effectLst/>
              </a:rPr>
              <a:t>	</a:t>
            </a:r>
            <a:r>
              <a:rPr lang="bg-BG" altLang="bg-BG" dirty="0" smtClean="0">
                <a:effectLst/>
              </a:rPr>
              <a:t>60% при мъжете</a:t>
            </a:r>
          </a:p>
          <a:p>
            <a:pPr marL="0" indent="357188" eaLnBrk="1" hangingPunct="1">
              <a:buFont typeface="Wingdings" pitchFamily="2" charset="2"/>
              <a:buNone/>
            </a:pPr>
            <a:r>
              <a:rPr lang="en-US" altLang="bg-BG" dirty="0" smtClean="0">
                <a:solidFill>
                  <a:srgbClr val="7F7F7F"/>
                </a:solidFill>
                <a:effectLst/>
              </a:rPr>
              <a:t>			</a:t>
            </a:r>
            <a:r>
              <a:rPr lang="bg-BG" altLang="bg-BG" dirty="0" smtClean="0">
                <a:effectLst/>
              </a:rPr>
              <a:t>50 % при жените</a:t>
            </a:r>
          </a:p>
          <a:p>
            <a:pPr marL="0" indent="357188" eaLnBrk="1" hangingPunct="1"/>
            <a:r>
              <a:rPr lang="bg-BG" altLang="bg-BG" dirty="0" smtClean="0">
                <a:effectLst/>
              </a:rPr>
              <a:t>Над 50 години	60-52% при мъжете</a:t>
            </a:r>
          </a:p>
          <a:p>
            <a:pPr marL="0" indent="357188" eaLnBrk="1" hangingPunct="1">
              <a:buFont typeface="Wingdings" pitchFamily="2" charset="2"/>
              <a:buNone/>
            </a:pPr>
            <a:r>
              <a:rPr lang="en-US" altLang="bg-BG" dirty="0" smtClean="0">
                <a:solidFill>
                  <a:srgbClr val="7F7F7F"/>
                </a:solidFill>
                <a:effectLst/>
              </a:rPr>
              <a:t>			</a:t>
            </a:r>
            <a:r>
              <a:rPr lang="bg-BG" altLang="bg-BG" dirty="0" smtClean="0">
                <a:effectLst/>
              </a:rPr>
              <a:t>50-46% при жените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9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 в изоосмията</a:t>
            </a:r>
            <a:endParaRPr lang="en-GB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effectLst/>
              </a:rPr>
              <a:t>Хиперосмоларитет</a:t>
            </a:r>
          </a:p>
          <a:p>
            <a:pPr eaLnBrk="1" hangingPunct="1"/>
            <a:r>
              <a:rPr lang="bg-BG" altLang="bg-BG" smtClean="0">
                <a:effectLst/>
              </a:rPr>
              <a:t>Хипоосмоларитет</a:t>
            </a:r>
            <a:endParaRPr lang="en-GB" altLang="bg-BG" smtClean="0">
              <a:effectLst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DD58EC-D759-4CC7-87BB-6BB3F8A39068}" type="slidenum">
              <a:rPr lang="bg-BG" altLang="bg-BG" smtClean="0"/>
              <a:pPr eaLnBrk="1" hangingPunct="1"/>
              <a:t>90</a:t>
            </a:fld>
            <a:endParaRPr lang="bg-BG" altLang="bg-BG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965" y="2872534"/>
            <a:ext cx="4371904" cy="31817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4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Причини 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хиперосмоларитет</a:t>
            </a:r>
            <a:endParaRPr lang="en-GB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758966" y="1600200"/>
            <a:ext cx="5923072" cy="4525963"/>
          </a:xfrm>
        </p:spPr>
        <p:txBody>
          <a:bodyPr/>
          <a:lstStyle/>
          <a:p>
            <a:pPr marL="361950" indent="-361950" algn="just" eaLnBrk="1" hangingPunct="1"/>
            <a:r>
              <a:rPr lang="bg-BG" altLang="bg-BG" dirty="0" smtClean="0">
                <a:effectLst/>
              </a:rPr>
              <a:t>Намалено количество на течности</a:t>
            </a:r>
          </a:p>
          <a:p>
            <a:pPr marL="361950" indent="-361950" algn="just" eaLnBrk="1" hangingPunct="1"/>
            <a:r>
              <a:rPr lang="bg-BG" altLang="bg-BG" dirty="0" smtClean="0">
                <a:effectLst/>
              </a:rPr>
              <a:t>Увеличено количество на осмотични вещества: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Хипернатриемия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Инфузиране на </a:t>
            </a:r>
            <a:r>
              <a:rPr lang="en-US" altLang="bg-BG" dirty="0" smtClean="0">
                <a:effectLst/>
              </a:rPr>
              <a:t>Mannitol</a:t>
            </a:r>
            <a:r>
              <a:rPr lang="bg-BG" altLang="bg-BG" dirty="0" smtClean="0">
                <a:effectLst/>
              </a:rPr>
              <a:t>, Глюкоза</a:t>
            </a:r>
            <a:endParaRPr lang="en-GB" altLang="bg-BG" dirty="0" smtClean="0">
              <a:effectLst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99587D-583C-47DA-9322-44B458079E98}" type="slidenum">
              <a:rPr lang="bg-BG" altLang="bg-BG" smtClean="0"/>
              <a:pPr eaLnBrk="1" hangingPunct="1"/>
              <a:t>91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1995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Причини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хипоосмоларитет</a:t>
            </a:r>
            <a:endParaRPr lang="en-GB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774730" y="1600200"/>
            <a:ext cx="5907307" cy="4525963"/>
          </a:xfrm>
        </p:spPr>
        <p:txBody>
          <a:bodyPr/>
          <a:lstStyle/>
          <a:p>
            <a:pPr algn="just" eaLnBrk="1" hangingPunct="1"/>
            <a:r>
              <a:rPr lang="bg-BG" altLang="bg-BG" dirty="0" smtClean="0">
                <a:effectLst/>
              </a:rPr>
              <a:t>Увеличено количество на течности</a:t>
            </a:r>
          </a:p>
          <a:p>
            <a:pPr algn="just" eaLnBrk="1" hangingPunct="1"/>
            <a:r>
              <a:rPr lang="bg-BG" altLang="bg-BG" dirty="0" smtClean="0">
                <a:effectLst/>
              </a:rPr>
              <a:t>Намалено количество на осмотични вещества:</a:t>
            </a:r>
          </a:p>
          <a:p>
            <a:pPr lvl="1" indent="-381000" algn="just" eaLnBrk="1" hangingPunct="1">
              <a:buFont typeface="Arial" panose="020B0604020202020204" pitchFamily="34" charset="0"/>
              <a:buChar char="−"/>
            </a:pPr>
            <a:r>
              <a:rPr lang="bg-BG" altLang="bg-BG" dirty="0" smtClean="0">
                <a:effectLst/>
              </a:rPr>
              <a:t>Хипонатриемия</a:t>
            </a:r>
            <a:endParaRPr lang="en-GB" altLang="bg-BG" dirty="0" smtClean="0">
              <a:effectLst/>
            </a:endParaRP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A2935F-8C0A-4EA0-A71B-BACBE721E056}" type="slidenum">
              <a:rPr lang="bg-BG" altLang="bg-BG" smtClean="0"/>
              <a:pPr eaLnBrk="1" hangingPunct="1"/>
              <a:t>92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9051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C87F04-A78A-40A4-B538-B7C7B44B7416}" type="slidenum">
              <a:rPr lang="bg-BG" altLang="bg-BG" smtClean="0"/>
              <a:pPr eaLnBrk="1" hangingPunct="1"/>
              <a:t>93</a:t>
            </a:fld>
            <a:endParaRPr lang="bg-BG" altLang="bg-BG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Намален </a:t>
            </a: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обем</a:t>
            </a:r>
            <a: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dirty="0" smtClean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извънклетъчните течности</a:t>
            </a:r>
            <a:endParaRPr lang="en-GB" dirty="0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2555874" y="1916113"/>
            <a:ext cx="6043613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altLang="bg-BG" sz="2400">
                <a:latin typeface="Arial" charset="0"/>
              </a:rPr>
              <a:t>Загубите на течности &gt; Загубите на </a:t>
            </a:r>
            <a:r>
              <a:rPr lang="en-US" altLang="bg-BG" sz="2400">
                <a:latin typeface="Arial" charset="0"/>
              </a:rPr>
              <a:t>Na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1978025" y="3163888"/>
            <a:ext cx="2965450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bg-BG" sz="2400" dirty="0">
                <a:latin typeface="Arial" charset="0"/>
              </a:rPr>
              <a:t>Na U&gt;20 </a:t>
            </a:r>
            <a:r>
              <a:rPr lang="en-US" altLang="bg-BG" sz="2400" dirty="0" err="1">
                <a:latin typeface="Arial" charset="0"/>
              </a:rPr>
              <a:t>mmol</a:t>
            </a:r>
            <a:r>
              <a:rPr lang="en-US" altLang="bg-BG" sz="2400" dirty="0">
                <a:latin typeface="Arial" charset="0"/>
              </a:rPr>
              <a:t>/l</a:t>
            </a:r>
          </a:p>
          <a:p>
            <a:r>
              <a:rPr lang="en-US" altLang="bg-BG" sz="2400" dirty="0" err="1">
                <a:latin typeface="Arial" charset="0"/>
              </a:rPr>
              <a:t>Osm</a:t>
            </a:r>
            <a:r>
              <a:rPr lang="en-US" altLang="bg-BG" sz="2400" dirty="0">
                <a:latin typeface="Arial" charset="0"/>
              </a:rPr>
              <a:t> U&lt;300 </a:t>
            </a:r>
            <a:r>
              <a:rPr lang="en-US" altLang="bg-BG" sz="2400" dirty="0" err="1">
                <a:latin typeface="Arial" charset="0"/>
              </a:rPr>
              <a:t>mOsm</a:t>
            </a:r>
            <a:r>
              <a:rPr lang="en-US" altLang="bg-BG" sz="2400" dirty="0">
                <a:latin typeface="Arial" charset="0"/>
              </a:rPr>
              <a:t>/l</a:t>
            </a:r>
            <a:endParaRPr lang="en-GB" altLang="bg-BG" sz="2400" dirty="0">
              <a:latin typeface="Arial" charset="0"/>
            </a:endParaRP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5399087" y="3163887"/>
            <a:ext cx="3200400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bg-BG" sz="2400">
                <a:latin typeface="Arial" charset="0"/>
              </a:rPr>
              <a:t>Na U</a:t>
            </a:r>
            <a:r>
              <a:rPr lang="bg-BG" altLang="bg-BG" sz="2400">
                <a:latin typeface="Arial" charset="0"/>
              </a:rPr>
              <a:t>&lt;</a:t>
            </a:r>
            <a:r>
              <a:rPr lang="en-US" altLang="bg-BG" sz="2400">
                <a:latin typeface="Arial" charset="0"/>
              </a:rPr>
              <a:t>20 mmol/l</a:t>
            </a:r>
          </a:p>
          <a:p>
            <a:r>
              <a:rPr lang="en-US" altLang="bg-BG" sz="2400">
                <a:latin typeface="Arial" charset="0"/>
              </a:rPr>
              <a:t>Osm U</a:t>
            </a:r>
            <a:r>
              <a:rPr lang="bg-BG" altLang="bg-BG" sz="2400">
                <a:latin typeface="Arial" charset="0"/>
              </a:rPr>
              <a:t>&gt;4</a:t>
            </a:r>
            <a:r>
              <a:rPr lang="en-US" altLang="bg-BG" sz="2400">
                <a:latin typeface="Arial" charset="0"/>
              </a:rPr>
              <a:t>00 mOsm/l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1978025" y="4749800"/>
            <a:ext cx="2965450" cy="193899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altLang="bg-BG" sz="2400">
                <a:latin typeface="Arial" charset="0"/>
              </a:rPr>
              <a:t>Бъбречна патология</a:t>
            </a:r>
          </a:p>
          <a:p>
            <a:pPr algn="ctr"/>
            <a:r>
              <a:rPr lang="bg-BG" altLang="bg-BG" sz="2400">
                <a:latin typeface="Arial" charset="0"/>
              </a:rPr>
              <a:t>Осмотична полиурия</a:t>
            </a:r>
          </a:p>
          <a:p>
            <a:pPr algn="ctr"/>
            <a:r>
              <a:rPr lang="bg-BG" altLang="bg-BG" sz="2400">
                <a:latin typeface="Arial" charset="0"/>
              </a:rPr>
              <a:t>Обструкция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399087" y="4795838"/>
            <a:ext cx="3200401" cy="15696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altLang="bg-BG" sz="2400">
                <a:latin typeface="Arial" charset="0"/>
              </a:rPr>
              <a:t>Екстраренални загуби:</a:t>
            </a:r>
          </a:p>
          <a:p>
            <a:pPr algn="ctr"/>
            <a:r>
              <a:rPr lang="bg-BG" altLang="bg-BG" sz="2400">
                <a:latin typeface="Arial" charset="0"/>
              </a:rPr>
              <a:t>ГИТ, с кожата, с дишането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7833" name="AutoShape 14"/>
          <p:cNvSpPr>
            <a:spLocks noChangeArrowheads="1"/>
          </p:cNvSpPr>
          <p:nvPr/>
        </p:nvSpPr>
        <p:spPr bwMode="auto">
          <a:xfrm rot="5400000">
            <a:off x="3279473" y="2456658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77834" name="AutoShape 15"/>
          <p:cNvSpPr>
            <a:spLocks noChangeArrowheads="1"/>
          </p:cNvSpPr>
          <p:nvPr/>
        </p:nvSpPr>
        <p:spPr bwMode="auto">
          <a:xfrm rot="5400000">
            <a:off x="6649243" y="2456658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>
              <a:solidFill>
                <a:srgbClr val="FFFF00"/>
              </a:solidFill>
            </a:endParaRPr>
          </a:p>
        </p:txBody>
      </p:sp>
      <p:sp>
        <p:nvSpPr>
          <p:cNvPr id="77835" name="AutoShape 16"/>
          <p:cNvSpPr>
            <a:spLocks noChangeArrowheads="1"/>
          </p:cNvSpPr>
          <p:nvPr/>
        </p:nvSpPr>
        <p:spPr bwMode="auto">
          <a:xfrm rot="5400000">
            <a:off x="3279472" y="4040983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77836" name="AutoShape 17"/>
          <p:cNvSpPr>
            <a:spLocks noChangeArrowheads="1"/>
          </p:cNvSpPr>
          <p:nvPr/>
        </p:nvSpPr>
        <p:spPr bwMode="auto">
          <a:xfrm rot="5400000">
            <a:off x="6649244" y="4040983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3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53E659-79F5-4E1D-BFEC-18B4E990483D}" type="slidenum">
              <a:rPr lang="bg-BG" altLang="bg-BG" smtClean="0"/>
              <a:pPr eaLnBrk="1" hangingPunct="1"/>
              <a:t>94</a:t>
            </a:fld>
            <a:endParaRPr lang="bg-BG" altLang="bg-BG" smtClean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Нормоволемия</a:t>
            </a:r>
            <a:endParaRPr lang="en-GB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2916238" y="1628775"/>
            <a:ext cx="5694361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altLang="bg-BG" sz="2400">
                <a:latin typeface="Arial" charset="0"/>
              </a:rPr>
              <a:t>Големи загуби предимно на течности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2804072" y="3251200"/>
            <a:ext cx="1881188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bg-BG" sz="2400">
                <a:latin typeface="Arial" charset="0"/>
              </a:rPr>
              <a:t>U</a:t>
            </a:r>
            <a:r>
              <a:rPr lang="bg-BG" altLang="bg-BG" sz="2400">
                <a:latin typeface="Arial" charset="0"/>
              </a:rPr>
              <a:t>/</a:t>
            </a:r>
            <a:r>
              <a:rPr lang="en-US" altLang="bg-BG" sz="2400">
                <a:latin typeface="Arial" charset="0"/>
              </a:rPr>
              <a:t>P osm &lt; 1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5676899" y="3068638"/>
            <a:ext cx="3200400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bg-BG" sz="2400">
                <a:latin typeface="Arial" charset="0"/>
              </a:rPr>
              <a:t>Na U</a:t>
            </a:r>
            <a:r>
              <a:rPr lang="bg-BG" altLang="bg-BG" sz="2400">
                <a:latin typeface="Arial" charset="0"/>
              </a:rPr>
              <a:t>&lt;</a:t>
            </a:r>
            <a:r>
              <a:rPr lang="en-US" altLang="bg-BG" sz="2400">
                <a:latin typeface="Arial" charset="0"/>
              </a:rPr>
              <a:t>20 mmol/l</a:t>
            </a:r>
          </a:p>
          <a:p>
            <a:r>
              <a:rPr lang="en-US" altLang="bg-BG" sz="2400">
                <a:latin typeface="Arial" charset="0"/>
              </a:rPr>
              <a:t>Osm U</a:t>
            </a:r>
            <a:r>
              <a:rPr lang="bg-BG" altLang="bg-BG" sz="2400">
                <a:latin typeface="Arial" charset="0"/>
              </a:rPr>
              <a:t>&gt;4</a:t>
            </a:r>
            <a:r>
              <a:rPr lang="en-US" altLang="bg-BG" sz="2400">
                <a:latin typeface="Arial" charset="0"/>
              </a:rPr>
              <a:t>00 mOsm/l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2175641" y="4749800"/>
            <a:ext cx="2884762" cy="15652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altLang="bg-BG" sz="2400" dirty="0">
                <a:latin typeface="Arial" charset="0"/>
              </a:rPr>
              <a:t>Инсипиден диабет</a:t>
            </a:r>
          </a:p>
          <a:p>
            <a:pPr algn="ctr"/>
            <a:r>
              <a:rPr lang="bg-BG" altLang="bg-BG" sz="2400" dirty="0">
                <a:latin typeface="Arial" charset="0"/>
              </a:rPr>
              <a:t>от централен или неврогенен произход</a:t>
            </a:r>
            <a:endParaRPr lang="en-GB" altLang="bg-BG" sz="2400" dirty="0">
              <a:latin typeface="Arial" charset="0"/>
            </a:endParaRPr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5199061" y="4709184"/>
            <a:ext cx="3678238" cy="15652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altLang="bg-BG" sz="2400">
                <a:latin typeface="Arial" charset="0"/>
              </a:rPr>
              <a:t>Екстраренални загуби:</a:t>
            </a:r>
          </a:p>
          <a:p>
            <a:pPr algn="ctr"/>
            <a:r>
              <a:rPr lang="bg-BG" altLang="bg-BG" sz="2400">
                <a:latin typeface="Arial" charset="0"/>
              </a:rPr>
              <a:t>ГИТ, кожни, с дишането,</a:t>
            </a:r>
          </a:p>
          <a:p>
            <a:pPr algn="ctr"/>
            <a:r>
              <a:rPr lang="bg-BG" altLang="bg-BG" sz="2400">
                <a:latin typeface="Arial" charset="0"/>
              </a:rPr>
              <a:t>нарушения в механизма</a:t>
            </a:r>
          </a:p>
          <a:p>
            <a:pPr algn="ctr"/>
            <a:r>
              <a:rPr lang="bg-BG" altLang="bg-BG" sz="2400">
                <a:latin typeface="Arial" charset="0"/>
              </a:rPr>
              <a:t> на жадуването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8857" name="AutoShape 12"/>
          <p:cNvSpPr>
            <a:spLocks noChangeArrowheads="1"/>
          </p:cNvSpPr>
          <p:nvPr/>
        </p:nvSpPr>
        <p:spPr bwMode="auto">
          <a:xfrm rot="5400000">
            <a:off x="7312818" y="2313782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78858" name="AutoShape 13"/>
          <p:cNvSpPr>
            <a:spLocks noChangeArrowheads="1"/>
          </p:cNvSpPr>
          <p:nvPr/>
        </p:nvSpPr>
        <p:spPr bwMode="auto">
          <a:xfrm rot="5400000">
            <a:off x="7312818" y="3991470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78859" name="AutoShape 14"/>
          <p:cNvSpPr>
            <a:spLocks noChangeArrowheads="1"/>
          </p:cNvSpPr>
          <p:nvPr/>
        </p:nvSpPr>
        <p:spPr bwMode="auto">
          <a:xfrm rot="5400000">
            <a:off x="3456535" y="3969544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78860" name="AutoShape 15"/>
          <p:cNvSpPr>
            <a:spLocks noChangeArrowheads="1"/>
          </p:cNvSpPr>
          <p:nvPr/>
        </p:nvSpPr>
        <p:spPr bwMode="auto">
          <a:xfrm rot="5400000">
            <a:off x="3455193" y="2313783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7A95506-E6EB-4312-9050-9957AE041757}" type="slidenum">
              <a:rPr lang="bg-BG" altLang="bg-BG" smtClean="0"/>
              <a:pPr eaLnBrk="1" hangingPunct="1"/>
              <a:t>95</a:t>
            </a:fld>
            <a:endParaRPr lang="bg-BG" altLang="bg-BG" smtClean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Хиперволемия</a:t>
            </a:r>
            <a:endParaRPr lang="en-GB">
              <a:solidFill>
                <a:srgbClr val="F4E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3058510" y="1700213"/>
            <a:ext cx="4256690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altLang="bg-BG" sz="2400">
                <a:latin typeface="Arial" charset="0"/>
              </a:rPr>
              <a:t>Свръхнарастване на </a:t>
            </a:r>
            <a:r>
              <a:rPr lang="en-US" altLang="bg-BG" sz="2400">
                <a:latin typeface="Arial" charset="0"/>
              </a:rPr>
              <a:t>Na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692525" y="3141663"/>
            <a:ext cx="3200400" cy="12001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bg-BG" sz="2400">
                <a:latin typeface="Arial" charset="0"/>
              </a:rPr>
              <a:t>Na U&gt;20 mmol/l</a:t>
            </a:r>
          </a:p>
          <a:p>
            <a:pPr algn="ctr"/>
            <a:r>
              <a:rPr lang="en-US" altLang="bg-BG" sz="2400">
                <a:latin typeface="Arial" charset="0"/>
              </a:rPr>
              <a:t>Osm U </a:t>
            </a:r>
            <a:r>
              <a:rPr lang="bg-BG" altLang="bg-BG" sz="2400">
                <a:latin typeface="Arial" charset="0"/>
              </a:rPr>
              <a:t>&gt;</a:t>
            </a:r>
            <a:r>
              <a:rPr lang="en-US" altLang="bg-BG" sz="2400">
                <a:latin typeface="Arial" charset="0"/>
              </a:rPr>
              <a:t> 300 mOsm/l</a:t>
            </a:r>
          </a:p>
          <a:p>
            <a:pPr algn="ctr"/>
            <a:r>
              <a:rPr lang="en-US" altLang="bg-BG" sz="2400">
                <a:latin typeface="Arial" charset="0"/>
              </a:rPr>
              <a:t>U/P osm &gt;1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3233738" y="5186363"/>
            <a:ext cx="4344987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altLang="bg-BG" sz="2400">
                <a:latin typeface="Arial" charset="0"/>
              </a:rPr>
              <a:t>Хипералдостеронизъм</a:t>
            </a:r>
          </a:p>
          <a:p>
            <a:pPr algn="ctr"/>
            <a:r>
              <a:rPr lang="bg-BG" altLang="bg-BG" sz="2400">
                <a:latin typeface="Arial" charset="0"/>
              </a:rPr>
              <a:t>Инфузия на солеви разтвори</a:t>
            </a:r>
            <a:endParaRPr lang="en-GB" altLang="bg-BG" sz="2400">
              <a:latin typeface="Arial" charset="0"/>
            </a:endParaRPr>
          </a:p>
        </p:txBody>
      </p:sp>
      <p:sp>
        <p:nvSpPr>
          <p:cNvPr id="79879" name="AutoShape 12"/>
          <p:cNvSpPr>
            <a:spLocks noChangeArrowheads="1"/>
          </p:cNvSpPr>
          <p:nvPr/>
        </p:nvSpPr>
        <p:spPr bwMode="auto">
          <a:xfrm rot="5400000">
            <a:off x="4898724" y="4401344"/>
            <a:ext cx="57626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79880" name="AutoShape 13"/>
          <p:cNvSpPr>
            <a:spLocks noChangeArrowheads="1"/>
          </p:cNvSpPr>
          <p:nvPr/>
        </p:nvSpPr>
        <p:spPr bwMode="auto">
          <a:xfrm rot="5400000">
            <a:off x="4908575" y="2313783"/>
            <a:ext cx="57626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bg-BG" altLang="bg-B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3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77E0B3-BCEF-4E69-B61A-A93FB66CAB41}" type="slidenum">
              <a:rPr lang="bg-BG" altLang="bg-BG" smtClean="0"/>
              <a:pPr eaLnBrk="1" hangingPunct="1"/>
              <a:t>96</a:t>
            </a:fld>
            <a:endParaRPr lang="bg-BG" altLang="bg-BG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Корекция на нарушенията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65125" algn="just" eaLnBrk="1" hangingPunct="1">
              <a:buFont typeface="Wingdings" pitchFamily="2" charset="2"/>
              <a:buNone/>
            </a:pPr>
            <a:r>
              <a:rPr lang="bg-BG" altLang="bg-BG" smtClean="0">
                <a:effectLst/>
              </a:rPr>
              <a:t>Включва коригиране на нарушенията във водния и електролитен баланс, което само по себе си води до изоосмия.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7709B-FBD9-49C9-B758-8B45B92B6273}" type="slidenum">
              <a:rPr lang="bg-BG" altLang="bg-BG" smtClean="0"/>
              <a:pPr eaLnBrk="1" hangingPunct="1"/>
              <a:t>97</a:t>
            </a:fld>
            <a:endParaRPr lang="bg-BG" altLang="bg-BG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514" y="500062"/>
            <a:ext cx="7626569" cy="572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0784A76-51A1-429B-8CB0-98D66598B6BA}" type="slidenum">
              <a:rPr lang="bg-BG" altLang="bg-BG" smtClean="0"/>
              <a:pPr eaLnBrk="1" hangingPunct="1"/>
              <a:t>98</a:t>
            </a:fld>
            <a:endParaRPr lang="bg-BG" altLang="bg-BG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>
                <a:solidFill>
                  <a:srgbClr val="F4ED5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Изотермия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447675" algn="just" eaLnBrk="1" hangingPunct="1">
              <a:buFont typeface="Wingdings" pitchFamily="2" charset="2"/>
              <a:buNone/>
            </a:pPr>
            <a:r>
              <a:rPr lang="bg-BG" altLang="bg-BG" dirty="0" smtClean="0">
                <a:effectLst/>
              </a:rPr>
              <a:t>Поддържане на адекватен енергиен баланс на организма.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dxa4tZpc6QQ/VYrQJYj2FGI/AAAAAAAABWA/SlqSABDnjzs/s1600/keep-calm-and-maintain-homeostasis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3" y="277319"/>
            <a:ext cx="8111356" cy="62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32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333333"/>
      </a:dk1>
      <a:lt1>
        <a:srgbClr val="FFFFFF"/>
      </a:lt1>
      <a:dk2>
        <a:srgbClr val="333399"/>
      </a:dk2>
      <a:lt2>
        <a:srgbClr val="FFFFFF"/>
      </a:lt2>
      <a:accent1>
        <a:srgbClr val="D4A6FF"/>
      </a:accent1>
      <a:accent2>
        <a:srgbClr val="80C1FF"/>
      </a:accent2>
      <a:accent3>
        <a:srgbClr val="ADADCA"/>
      </a:accent3>
      <a:accent4>
        <a:srgbClr val="DADADA"/>
      </a:accent4>
      <a:accent5>
        <a:srgbClr val="E6D0FF"/>
      </a:accent5>
      <a:accent6>
        <a:srgbClr val="73AFE7"/>
      </a:accent6>
      <a:hlink>
        <a:srgbClr val="BFBFFF"/>
      </a:hlink>
      <a:folHlink>
        <a:srgbClr val="B8E6D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7979F2"/>
        </a:accent1>
        <a:accent2>
          <a:srgbClr val="9191F2"/>
        </a:accent2>
        <a:accent3>
          <a:srgbClr val="ADADCA"/>
        </a:accent3>
        <a:accent4>
          <a:srgbClr val="DADADA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D4A6FF"/>
        </a:accent1>
        <a:accent2>
          <a:srgbClr val="80C1FF"/>
        </a:accent2>
        <a:accent3>
          <a:srgbClr val="ADADCA"/>
        </a:accent3>
        <a:accent4>
          <a:srgbClr val="DADADA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F2CC9D"/>
        </a:accent1>
        <a:accent2>
          <a:srgbClr val="B2B2FF"/>
        </a:accent2>
        <a:accent3>
          <a:srgbClr val="ADADCA"/>
        </a:accent3>
        <a:accent4>
          <a:srgbClr val="DADADA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A1DE90"/>
        </a:accent1>
        <a:accent2>
          <a:srgbClr val="DEC685"/>
        </a:accent2>
        <a:accent3>
          <a:srgbClr val="ADADCA"/>
        </a:accent3>
        <a:accent4>
          <a:srgbClr val="DADADA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979F2"/>
        </a:accent1>
        <a:accent2>
          <a:srgbClr val="9191F2"/>
        </a:accent2>
        <a:accent3>
          <a:srgbClr val="FFFFFF"/>
        </a:accent3>
        <a:accent4>
          <a:srgbClr val="000000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4A6FF"/>
        </a:accent1>
        <a:accent2>
          <a:srgbClr val="80C1FF"/>
        </a:accent2>
        <a:accent3>
          <a:srgbClr val="FFFFFF"/>
        </a:accent3>
        <a:accent4>
          <a:srgbClr val="000000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CC9D"/>
        </a:accent1>
        <a:accent2>
          <a:srgbClr val="B2B2FF"/>
        </a:accent2>
        <a:accent3>
          <a:srgbClr val="FFFFFF"/>
        </a:accent3>
        <a:accent4>
          <a:srgbClr val="000000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DE90"/>
        </a:accent1>
        <a:accent2>
          <a:srgbClr val="DEC685"/>
        </a:accent2>
        <a:accent3>
          <a:srgbClr val="FFFFFF"/>
        </a:accent3>
        <a:accent4>
          <a:srgbClr val="000000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3399"/>
      </a:dk2>
      <a:lt2>
        <a:srgbClr val="FFFFFF"/>
      </a:lt2>
      <a:accent1>
        <a:srgbClr val="D4A6FF"/>
      </a:accent1>
      <a:accent2>
        <a:srgbClr val="80C1FF"/>
      </a:accent2>
      <a:accent3>
        <a:srgbClr val="ADADCA"/>
      </a:accent3>
      <a:accent4>
        <a:srgbClr val="DADADA"/>
      </a:accent4>
      <a:accent5>
        <a:srgbClr val="E6D0FF"/>
      </a:accent5>
      <a:accent6>
        <a:srgbClr val="73AFE7"/>
      </a:accent6>
      <a:hlink>
        <a:srgbClr val="BFBFFF"/>
      </a:hlink>
      <a:folHlink>
        <a:srgbClr val="B8E6D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7979F2"/>
        </a:accent1>
        <a:accent2>
          <a:srgbClr val="9191F2"/>
        </a:accent2>
        <a:accent3>
          <a:srgbClr val="ADADCA"/>
        </a:accent3>
        <a:accent4>
          <a:srgbClr val="DADADA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D4A6FF"/>
        </a:accent1>
        <a:accent2>
          <a:srgbClr val="80C1FF"/>
        </a:accent2>
        <a:accent3>
          <a:srgbClr val="ADADCA"/>
        </a:accent3>
        <a:accent4>
          <a:srgbClr val="DADADA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F2CC9D"/>
        </a:accent1>
        <a:accent2>
          <a:srgbClr val="B2B2FF"/>
        </a:accent2>
        <a:accent3>
          <a:srgbClr val="ADADCA"/>
        </a:accent3>
        <a:accent4>
          <a:srgbClr val="DADADA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A1DE90"/>
        </a:accent1>
        <a:accent2>
          <a:srgbClr val="DEC685"/>
        </a:accent2>
        <a:accent3>
          <a:srgbClr val="ADADCA"/>
        </a:accent3>
        <a:accent4>
          <a:srgbClr val="DADADA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979F2"/>
        </a:accent1>
        <a:accent2>
          <a:srgbClr val="9191F2"/>
        </a:accent2>
        <a:accent3>
          <a:srgbClr val="FFFFFF"/>
        </a:accent3>
        <a:accent4>
          <a:srgbClr val="000000"/>
        </a:accent4>
        <a:accent5>
          <a:srgbClr val="BEBEF7"/>
        </a:accent5>
        <a:accent6>
          <a:srgbClr val="8383DB"/>
        </a:accent6>
        <a:hlink>
          <a:srgbClr val="A6A6FF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4A6FF"/>
        </a:accent1>
        <a:accent2>
          <a:srgbClr val="80C1FF"/>
        </a:accent2>
        <a:accent3>
          <a:srgbClr val="FFFFFF"/>
        </a:accent3>
        <a:accent4>
          <a:srgbClr val="000000"/>
        </a:accent4>
        <a:accent5>
          <a:srgbClr val="E6D0FF"/>
        </a:accent5>
        <a:accent6>
          <a:srgbClr val="73AFE7"/>
        </a:accent6>
        <a:hlink>
          <a:srgbClr val="BFBFFF"/>
        </a:hlink>
        <a:folHlink>
          <a:srgbClr val="B8E6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CC9D"/>
        </a:accent1>
        <a:accent2>
          <a:srgbClr val="B2B2FF"/>
        </a:accent2>
        <a:accent3>
          <a:srgbClr val="FFFFFF"/>
        </a:accent3>
        <a:accent4>
          <a:srgbClr val="000000"/>
        </a:accent4>
        <a:accent5>
          <a:srgbClr val="F7E2CC"/>
        </a:accent5>
        <a:accent6>
          <a:srgbClr val="A1A1E7"/>
        </a:accent6>
        <a:hlink>
          <a:srgbClr val="E6C5B8"/>
        </a:hlink>
        <a:folHlink>
          <a:srgbClr val="EBE7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DE90"/>
        </a:accent1>
        <a:accent2>
          <a:srgbClr val="DEC685"/>
        </a:accent2>
        <a:accent3>
          <a:srgbClr val="FFFFFF"/>
        </a:accent3>
        <a:accent4>
          <a:srgbClr val="000000"/>
        </a:accent4>
        <a:accent5>
          <a:srgbClr val="CDECC6"/>
        </a:accent5>
        <a:accent6>
          <a:srgbClr val="C9B378"/>
        </a:accent6>
        <a:hlink>
          <a:srgbClr val="EBC7CC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3627</Words>
  <Application>Microsoft Office PowerPoint</Application>
  <PresentationFormat>On-screen Show (4:3)</PresentationFormat>
  <Paragraphs>918</Paragraphs>
  <Slides>99</Slides>
  <Notes>91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Default Design</vt:lpstr>
      <vt:lpstr>1_Default Design</vt:lpstr>
      <vt:lpstr>Bitmap Image</vt:lpstr>
      <vt:lpstr>Хомеостаза  дoцент д-р Господин ДИМОВ, дм</vt:lpstr>
      <vt:lpstr>Определение</vt:lpstr>
      <vt:lpstr>Вътрешна среда</vt:lpstr>
      <vt:lpstr>Вътре/външна среда</vt:lpstr>
      <vt:lpstr>Исторически данни</vt:lpstr>
      <vt:lpstr>Компоненти на вътрешната среда</vt:lpstr>
      <vt:lpstr>Състав на човешкото тяло</vt:lpstr>
      <vt:lpstr>Изоволемия</vt:lpstr>
      <vt:lpstr>Съдържание на течности</vt:lpstr>
      <vt:lpstr>Разпределение на течностите в организма</vt:lpstr>
      <vt:lpstr>Разпределение на течностите в организма</vt:lpstr>
      <vt:lpstr>Воден баланс</vt:lpstr>
      <vt:lpstr>Воден баланс при възрастни</vt:lpstr>
      <vt:lpstr>Течности от окисление на хранителните вещества</vt:lpstr>
      <vt:lpstr>Допълнителни  нужди от течности</vt:lpstr>
      <vt:lpstr>Нужди от течности при възрастни</vt:lpstr>
      <vt:lpstr>Нужди от течности в детската възраст</vt:lpstr>
      <vt:lpstr>Обмяна на водата</vt:lpstr>
      <vt:lpstr>Нарушения в изоволемията</vt:lpstr>
      <vt:lpstr>Изойония</vt:lpstr>
      <vt:lpstr>Натрий</vt:lpstr>
      <vt:lpstr>Основни клинични прояви на хипонатриемията</vt:lpstr>
      <vt:lpstr>Диагноза</vt:lpstr>
      <vt:lpstr>Натрий &lt; 135 mmol/l</vt:lpstr>
      <vt:lpstr>Натрий &lt; 135 mmol/l</vt:lpstr>
      <vt:lpstr>Нисък обем на извънклетъчните течности</vt:lpstr>
      <vt:lpstr>Нормален обем на извънклетъчните течности</vt:lpstr>
      <vt:lpstr>Висок обем на извънклетъчните течности</vt:lpstr>
      <vt:lpstr>Лечение на нарушенията</vt:lpstr>
      <vt:lpstr>Хипернатриемия &gt; 155 mmol/l</vt:lpstr>
      <vt:lpstr>Лечение на нарушенията</vt:lpstr>
      <vt:lpstr>Калий</vt:lpstr>
      <vt:lpstr>Нарушения  в изокалиемията</vt:lpstr>
      <vt:lpstr>Причини за хиперкалиемия</vt:lpstr>
      <vt:lpstr>Основни клинични характеристики</vt:lpstr>
      <vt:lpstr>Ритъмни нарушения при хиперкалиемия</vt:lpstr>
      <vt:lpstr>Лечение  на хиперкалиемията</vt:lpstr>
      <vt:lpstr>Лечение на  лека хиперкалиемия</vt:lpstr>
      <vt:lpstr>Лечение на средно тежка хиперкалиемия (6 - 6.4 mmol/l)</vt:lpstr>
      <vt:lpstr>Лечение на тежка хиперкалиемия (над 6.5 mmol/l без ЕКГ промени)</vt:lpstr>
      <vt:lpstr>Лечение на тежка хиперкалиемия (над 6.5 mmol/l с ЕКГ промени)</vt:lpstr>
      <vt:lpstr>Хипокалиемия</vt:lpstr>
      <vt:lpstr>Причини  за хипокалиемия</vt:lpstr>
      <vt:lpstr>Основни  клинични характеристики</vt:lpstr>
      <vt:lpstr>Ритъмни нарушения при хипокалиемия</vt:lpstr>
      <vt:lpstr>Лечение  на хипокалиемия</vt:lpstr>
      <vt:lpstr>Калций</vt:lpstr>
      <vt:lpstr>Нарушения в изокалциемията</vt:lpstr>
      <vt:lpstr>Лечение на хиперкалциемия</vt:lpstr>
      <vt:lpstr>Лечение на хипокалциемия</vt:lpstr>
      <vt:lpstr>Магнезий</vt:lpstr>
      <vt:lpstr>Клинична картина при хипомагнезиемия</vt:lpstr>
      <vt:lpstr>Клинична картина при хипермагнезиемия</vt:lpstr>
      <vt:lpstr>Лечение на хипомагнезиемия</vt:lpstr>
      <vt:lpstr>Лечение на хипермагнезиемия</vt:lpstr>
      <vt:lpstr>Фосфор</vt:lpstr>
      <vt:lpstr>Нарушения на изофосфатемията</vt:lpstr>
      <vt:lpstr>Хлор</vt:lpstr>
      <vt:lpstr>Изохидрия</vt:lpstr>
      <vt:lpstr>Регулаторни системи</vt:lpstr>
      <vt:lpstr>Референтни стойности</vt:lpstr>
      <vt:lpstr>Задачи за решаване</vt:lpstr>
      <vt:lpstr>Задачи за решаване</vt:lpstr>
      <vt:lpstr>Нарушения в изохидрията</vt:lpstr>
      <vt:lpstr>Дихателна ацидоза</vt:lpstr>
      <vt:lpstr>Дихателна алкалоза</vt:lpstr>
      <vt:lpstr>Метаболитна ацидоза</vt:lpstr>
      <vt:lpstr>Метаболитна алкалоза</vt:lpstr>
      <vt:lpstr>Математически модел на нарушенията</vt:lpstr>
      <vt:lpstr>Първични  дихателни нарушения</vt:lpstr>
      <vt:lpstr>Първични метаболитни нарушения</vt:lpstr>
      <vt:lpstr>Диаграма на Gamble</vt:lpstr>
      <vt:lpstr>Първични метаболитни нарушения</vt:lpstr>
      <vt:lpstr>N. B.</vt:lpstr>
      <vt:lpstr>Диференциална диагноза на метаболитна ацидоза с нарушения в анионния прозорец</vt:lpstr>
      <vt:lpstr>Диференциална диагноза на метаболитна ацидоза с нарушения в анионния прозорец</vt:lpstr>
      <vt:lpstr>Диференциална диагноза на метаболитна ацидоза без нарушения в анионния прозорец</vt:lpstr>
      <vt:lpstr>Лечение  на метаболитна ацидоза</vt:lpstr>
      <vt:lpstr>Диференциална диагноза на метаболитна алкалоза</vt:lpstr>
      <vt:lpstr>Лечение на метаболитна алкалоза</vt:lpstr>
      <vt:lpstr>Диференциална диагноза  при дихателна ацидоза </vt:lpstr>
      <vt:lpstr>Диференциална диагноза  при дихателна ацидоза </vt:lpstr>
      <vt:lpstr>Лечение на дихателна ацидоза</vt:lpstr>
      <vt:lpstr>Диференциална диагноза  при дихателна алкалоза </vt:lpstr>
      <vt:lpstr>Диференциална диагноза  при дихателна алкалоза </vt:lpstr>
      <vt:lpstr>Лечение на дихателна алкалоза</vt:lpstr>
      <vt:lpstr>Формула на Astrup</vt:lpstr>
      <vt:lpstr>Изоосмия</vt:lpstr>
      <vt:lpstr>Изоосмия</vt:lpstr>
      <vt:lpstr>Нарушения в изоосмията</vt:lpstr>
      <vt:lpstr>Причини  за хиперосмоларитет</vt:lpstr>
      <vt:lpstr>Причини за хипоосмоларитет</vt:lpstr>
      <vt:lpstr>Намален обем на извънклетъчните течности</vt:lpstr>
      <vt:lpstr>Нормоволемия</vt:lpstr>
      <vt:lpstr>Хиперволемия</vt:lpstr>
      <vt:lpstr>Корекция на нарушенията</vt:lpstr>
      <vt:lpstr>PowerPoint Presentation</vt:lpstr>
      <vt:lpstr>Изотермия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Хомеостаза</dc:title>
  <dc:subject>Лекция по АИЛ за медицински сестри</dc:subject>
  <dc:creator>доцент д-р Господин ДИМОВ, дм</dc:creator>
  <cp:lastModifiedBy>a</cp:lastModifiedBy>
  <cp:revision>87</cp:revision>
  <dcterms:created xsi:type="dcterms:W3CDTF">2007-01-11T04:55:26Z</dcterms:created>
  <dcterms:modified xsi:type="dcterms:W3CDTF">2019-09-24T06:49:45Z</dcterms:modified>
  <cp:category>Лекция по АИЛ за студенти по медицина</cp:category>
</cp:coreProperties>
</file>