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258" r:id="rId3"/>
    <p:sldId id="259" r:id="rId4"/>
    <p:sldId id="260" r:id="rId5"/>
    <p:sldId id="261" r:id="rId6"/>
    <p:sldId id="262" r:id="rId7"/>
    <p:sldId id="263" r:id="rId8"/>
    <p:sldId id="264" r:id="rId9"/>
    <p:sldId id="265" r:id="rId10"/>
    <p:sldId id="266" r:id="rId11"/>
    <p:sldId id="257" r:id="rId12"/>
    <p:sldId id="267" r:id="rId13"/>
    <p:sldId id="268" r:id="rId14"/>
    <p:sldId id="269" r:id="rId15"/>
    <p:sldId id="270" r:id="rId16"/>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10" autoAdjust="0"/>
  </p:normalViewPr>
  <p:slideViewPr>
    <p:cSldViewPr>
      <p:cViewPr varScale="1">
        <p:scale>
          <a:sx n="84" d="100"/>
          <a:sy n="84" d="100"/>
        </p:scale>
        <p:origin x="-1464"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180C7A-CDFE-47A2-9A5F-136082302FC9}" type="datetimeFigureOut">
              <a:rPr lang="bg-BG" smtClean="0"/>
              <a:t>26.8.2020 г.</a:t>
            </a:fld>
            <a:endParaRPr lang="bg-B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BF537D-FBB6-4282-9A5F-64B4255F6E2D}" type="slidenum">
              <a:rPr lang="bg-BG" smtClean="0"/>
              <a:t>‹#›</a:t>
            </a:fld>
            <a:endParaRPr lang="bg-BG"/>
          </a:p>
        </p:txBody>
      </p:sp>
    </p:spTree>
    <p:extLst>
      <p:ext uri="{BB962C8B-B14F-4D97-AF65-F5344CB8AC3E}">
        <p14:creationId xmlns:p14="http://schemas.microsoft.com/office/powerpoint/2010/main" val="1411280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bg-BG"/>
          </a:p>
        </p:txBody>
      </p:sp>
      <p:sp>
        <p:nvSpPr>
          <p:cNvPr id="4" name="Date Placeholder 3"/>
          <p:cNvSpPr>
            <a:spLocks noGrp="1"/>
          </p:cNvSpPr>
          <p:nvPr>
            <p:ph type="dt" sz="half" idx="10"/>
          </p:nvPr>
        </p:nvSpPr>
        <p:spPr/>
        <p:txBody>
          <a:bodyPr/>
          <a:lstStyle>
            <a:lvl1pPr>
              <a:defRPr/>
            </a:lvl1pPr>
          </a:lstStyle>
          <a:p>
            <a:endParaRPr lang="es-ES" altLang="bg-BG"/>
          </a:p>
        </p:txBody>
      </p:sp>
      <p:sp>
        <p:nvSpPr>
          <p:cNvPr id="5" name="Footer Placeholder 4"/>
          <p:cNvSpPr>
            <a:spLocks noGrp="1"/>
          </p:cNvSpPr>
          <p:nvPr>
            <p:ph type="ftr" sz="quarter" idx="11"/>
          </p:nvPr>
        </p:nvSpPr>
        <p:spPr/>
        <p:txBody>
          <a:bodyPr/>
          <a:lstStyle>
            <a:lvl1pPr>
              <a:defRPr/>
            </a:lvl1pPr>
          </a:lstStyle>
          <a:p>
            <a:endParaRPr lang="es-ES" altLang="bg-BG"/>
          </a:p>
        </p:txBody>
      </p:sp>
      <p:sp>
        <p:nvSpPr>
          <p:cNvPr id="6" name="Slide Number Placeholder 5"/>
          <p:cNvSpPr>
            <a:spLocks noGrp="1"/>
          </p:cNvSpPr>
          <p:nvPr>
            <p:ph type="sldNum" sz="quarter" idx="12"/>
          </p:nvPr>
        </p:nvSpPr>
        <p:spPr/>
        <p:txBody>
          <a:bodyPr/>
          <a:lstStyle>
            <a:lvl1pPr>
              <a:defRPr/>
            </a:lvl1pPr>
          </a:lstStyle>
          <a:p>
            <a:fld id="{5FC9A47B-941A-4259-8ACD-9932CB2FF40E}" type="slidenum">
              <a:rPr lang="es-ES" altLang="bg-BG"/>
              <a:pPr/>
              <a:t>‹#›</a:t>
            </a:fld>
            <a:endParaRPr lang="es-ES" altLang="bg-BG"/>
          </a:p>
        </p:txBody>
      </p:sp>
    </p:spTree>
    <p:extLst>
      <p:ext uri="{BB962C8B-B14F-4D97-AF65-F5344CB8AC3E}">
        <p14:creationId xmlns:p14="http://schemas.microsoft.com/office/powerpoint/2010/main" val="231192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lvl1pPr>
              <a:defRPr/>
            </a:lvl1pPr>
          </a:lstStyle>
          <a:p>
            <a:endParaRPr lang="es-ES" altLang="bg-BG"/>
          </a:p>
        </p:txBody>
      </p:sp>
      <p:sp>
        <p:nvSpPr>
          <p:cNvPr id="5" name="Footer Placeholder 4"/>
          <p:cNvSpPr>
            <a:spLocks noGrp="1"/>
          </p:cNvSpPr>
          <p:nvPr>
            <p:ph type="ftr" sz="quarter" idx="11"/>
          </p:nvPr>
        </p:nvSpPr>
        <p:spPr/>
        <p:txBody>
          <a:bodyPr/>
          <a:lstStyle>
            <a:lvl1pPr>
              <a:defRPr/>
            </a:lvl1pPr>
          </a:lstStyle>
          <a:p>
            <a:endParaRPr lang="es-ES" altLang="bg-BG"/>
          </a:p>
        </p:txBody>
      </p:sp>
      <p:sp>
        <p:nvSpPr>
          <p:cNvPr id="6" name="Slide Number Placeholder 5"/>
          <p:cNvSpPr>
            <a:spLocks noGrp="1"/>
          </p:cNvSpPr>
          <p:nvPr>
            <p:ph type="sldNum" sz="quarter" idx="12"/>
          </p:nvPr>
        </p:nvSpPr>
        <p:spPr/>
        <p:txBody>
          <a:bodyPr/>
          <a:lstStyle>
            <a:lvl1pPr>
              <a:defRPr/>
            </a:lvl1pPr>
          </a:lstStyle>
          <a:p>
            <a:fld id="{0FB5DC25-3767-40EA-ACCC-19C5AD5BD5FA}" type="slidenum">
              <a:rPr lang="es-ES" altLang="bg-BG"/>
              <a:pPr/>
              <a:t>‹#›</a:t>
            </a:fld>
            <a:endParaRPr lang="es-ES" altLang="bg-BG"/>
          </a:p>
        </p:txBody>
      </p:sp>
    </p:spTree>
    <p:extLst>
      <p:ext uri="{BB962C8B-B14F-4D97-AF65-F5344CB8AC3E}">
        <p14:creationId xmlns:p14="http://schemas.microsoft.com/office/powerpoint/2010/main" val="455823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lvl1pPr>
              <a:defRPr/>
            </a:lvl1pPr>
          </a:lstStyle>
          <a:p>
            <a:endParaRPr lang="es-ES" altLang="bg-BG"/>
          </a:p>
        </p:txBody>
      </p:sp>
      <p:sp>
        <p:nvSpPr>
          <p:cNvPr id="5" name="Footer Placeholder 4"/>
          <p:cNvSpPr>
            <a:spLocks noGrp="1"/>
          </p:cNvSpPr>
          <p:nvPr>
            <p:ph type="ftr" sz="quarter" idx="11"/>
          </p:nvPr>
        </p:nvSpPr>
        <p:spPr/>
        <p:txBody>
          <a:bodyPr/>
          <a:lstStyle>
            <a:lvl1pPr>
              <a:defRPr/>
            </a:lvl1pPr>
          </a:lstStyle>
          <a:p>
            <a:endParaRPr lang="es-ES" altLang="bg-BG"/>
          </a:p>
        </p:txBody>
      </p:sp>
      <p:sp>
        <p:nvSpPr>
          <p:cNvPr id="6" name="Slide Number Placeholder 5"/>
          <p:cNvSpPr>
            <a:spLocks noGrp="1"/>
          </p:cNvSpPr>
          <p:nvPr>
            <p:ph type="sldNum" sz="quarter" idx="12"/>
          </p:nvPr>
        </p:nvSpPr>
        <p:spPr/>
        <p:txBody>
          <a:bodyPr/>
          <a:lstStyle>
            <a:lvl1pPr>
              <a:defRPr/>
            </a:lvl1pPr>
          </a:lstStyle>
          <a:p>
            <a:fld id="{399FA016-A27D-40B7-8276-7A100E714F4C}" type="slidenum">
              <a:rPr lang="es-ES" altLang="bg-BG"/>
              <a:pPr/>
              <a:t>‹#›</a:t>
            </a:fld>
            <a:endParaRPr lang="es-ES" altLang="bg-BG"/>
          </a:p>
        </p:txBody>
      </p:sp>
    </p:spTree>
    <p:extLst>
      <p:ext uri="{BB962C8B-B14F-4D97-AF65-F5344CB8AC3E}">
        <p14:creationId xmlns:p14="http://schemas.microsoft.com/office/powerpoint/2010/main" val="2602564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lvl1pPr>
              <a:defRPr/>
            </a:lvl1pPr>
          </a:lstStyle>
          <a:p>
            <a:endParaRPr lang="es-ES" altLang="bg-BG"/>
          </a:p>
        </p:txBody>
      </p:sp>
      <p:sp>
        <p:nvSpPr>
          <p:cNvPr id="5" name="Footer Placeholder 4"/>
          <p:cNvSpPr>
            <a:spLocks noGrp="1"/>
          </p:cNvSpPr>
          <p:nvPr>
            <p:ph type="ftr" sz="quarter" idx="11"/>
          </p:nvPr>
        </p:nvSpPr>
        <p:spPr/>
        <p:txBody>
          <a:bodyPr/>
          <a:lstStyle>
            <a:lvl1pPr>
              <a:defRPr/>
            </a:lvl1pPr>
          </a:lstStyle>
          <a:p>
            <a:endParaRPr lang="es-ES" altLang="bg-BG"/>
          </a:p>
        </p:txBody>
      </p:sp>
      <p:sp>
        <p:nvSpPr>
          <p:cNvPr id="6" name="Slide Number Placeholder 5"/>
          <p:cNvSpPr>
            <a:spLocks noGrp="1"/>
          </p:cNvSpPr>
          <p:nvPr>
            <p:ph type="sldNum" sz="quarter" idx="12"/>
          </p:nvPr>
        </p:nvSpPr>
        <p:spPr/>
        <p:txBody>
          <a:bodyPr/>
          <a:lstStyle>
            <a:lvl1pPr>
              <a:defRPr/>
            </a:lvl1pPr>
          </a:lstStyle>
          <a:p>
            <a:fld id="{077843AF-0CE3-46E6-BE18-038DA241B810}" type="slidenum">
              <a:rPr lang="es-ES" altLang="bg-BG"/>
              <a:pPr/>
              <a:t>‹#›</a:t>
            </a:fld>
            <a:endParaRPr lang="es-ES" altLang="bg-BG"/>
          </a:p>
        </p:txBody>
      </p:sp>
    </p:spTree>
    <p:extLst>
      <p:ext uri="{BB962C8B-B14F-4D97-AF65-F5344CB8AC3E}">
        <p14:creationId xmlns:p14="http://schemas.microsoft.com/office/powerpoint/2010/main" val="169663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ltLang="bg-BG"/>
          </a:p>
        </p:txBody>
      </p:sp>
      <p:sp>
        <p:nvSpPr>
          <p:cNvPr id="5" name="Footer Placeholder 4"/>
          <p:cNvSpPr>
            <a:spLocks noGrp="1"/>
          </p:cNvSpPr>
          <p:nvPr>
            <p:ph type="ftr" sz="quarter" idx="11"/>
          </p:nvPr>
        </p:nvSpPr>
        <p:spPr/>
        <p:txBody>
          <a:bodyPr/>
          <a:lstStyle>
            <a:lvl1pPr>
              <a:defRPr/>
            </a:lvl1pPr>
          </a:lstStyle>
          <a:p>
            <a:endParaRPr lang="es-ES" altLang="bg-BG"/>
          </a:p>
        </p:txBody>
      </p:sp>
      <p:sp>
        <p:nvSpPr>
          <p:cNvPr id="6" name="Slide Number Placeholder 5"/>
          <p:cNvSpPr>
            <a:spLocks noGrp="1"/>
          </p:cNvSpPr>
          <p:nvPr>
            <p:ph type="sldNum" sz="quarter" idx="12"/>
          </p:nvPr>
        </p:nvSpPr>
        <p:spPr/>
        <p:txBody>
          <a:bodyPr/>
          <a:lstStyle>
            <a:lvl1pPr>
              <a:defRPr/>
            </a:lvl1pPr>
          </a:lstStyle>
          <a:p>
            <a:fld id="{A829B649-709B-4D84-902E-740F10D96E86}" type="slidenum">
              <a:rPr lang="es-ES" altLang="bg-BG"/>
              <a:pPr/>
              <a:t>‹#›</a:t>
            </a:fld>
            <a:endParaRPr lang="es-ES" altLang="bg-BG"/>
          </a:p>
        </p:txBody>
      </p:sp>
    </p:spTree>
    <p:extLst>
      <p:ext uri="{BB962C8B-B14F-4D97-AF65-F5344CB8AC3E}">
        <p14:creationId xmlns:p14="http://schemas.microsoft.com/office/powerpoint/2010/main" val="487523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Date Placeholder 4"/>
          <p:cNvSpPr>
            <a:spLocks noGrp="1"/>
          </p:cNvSpPr>
          <p:nvPr>
            <p:ph type="dt" sz="half" idx="10"/>
          </p:nvPr>
        </p:nvSpPr>
        <p:spPr/>
        <p:txBody>
          <a:bodyPr/>
          <a:lstStyle>
            <a:lvl1pPr>
              <a:defRPr/>
            </a:lvl1pPr>
          </a:lstStyle>
          <a:p>
            <a:endParaRPr lang="es-ES" altLang="bg-BG"/>
          </a:p>
        </p:txBody>
      </p:sp>
      <p:sp>
        <p:nvSpPr>
          <p:cNvPr id="6" name="Footer Placeholder 5"/>
          <p:cNvSpPr>
            <a:spLocks noGrp="1"/>
          </p:cNvSpPr>
          <p:nvPr>
            <p:ph type="ftr" sz="quarter" idx="11"/>
          </p:nvPr>
        </p:nvSpPr>
        <p:spPr/>
        <p:txBody>
          <a:bodyPr/>
          <a:lstStyle>
            <a:lvl1pPr>
              <a:defRPr/>
            </a:lvl1pPr>
          </a:lstStyle>
          <a:p>
            <a:endParaRPr lang="es-ES" altLang="bg-BG"/>
          </a:p>
        </p:txBody>
      </p:sp>
      <p:sp>
        <p:nvSpPr>
          <p:cNvPr id="7" name="Slide Number Placeholder 6"/>
          <p:cNvSpPr>
            <a:spLocks noGrp="1"/>
          </p:cNvSpPr>
          <p:nvPr>
            <p:ph type="sldNum" sz="quarter" idx="12"/>
          </p:nvPr>
        </p:nvSpPr>
        <p:spPr/>
        <p:txBody>
          <a:bodyPr/>
          <a:lstStyle>
            <a:lvl1pPr>
              <a:defRPr/>
            </a:lvl1pPr>
          </a:lstStyle>
          <a:p>
            <a:fld id="{FBC2F42C-AC7E-4046-86D8-92DA55D9C26A}" type="slidenum">
              <a:rPr lang="es-ES" altLang="bg-BG"/>
              <a:pPr/>
              <a:t>‹#›</a:t>
            </a:fld>
            <a:endParaRPr lang="es-ES" altLang="bg-BG"/>
          </a:p>
        </p:txBody>
      </p:sp>
    </p:spTree>
    <p:extLst>
      <p:ext uri="{BB962C8B-B14F-4D97-AF65-F5344CB8AC3E}">
        <p14:creationId xmlns:p14="http://schemas.microsoft.com/office/powerpoint/2010/main" val="2612218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Date Placeholder 6"/>
          <p:cNvSpPr>
            <a:spLocks noGrp="1"/>
          </p:cNvSpPr>
          <p:nvPr>
            <p:ph type="dt" sz="half" idx="10"/>
          </p:nvPr>
        </p:nvSpPr>
        <p:spPr/>
        <p:txBody>
          <a:bodyPr/>
          <a:lstStyle>
            <a:lvl1pPr>
              <a:defRPr/>
            </a:lvl1pPr>
          </a:lstStyle>
          <a:p>
            <a:endParaRPr lang="es-ES" altLang="bg-BG"/>
          </a:p>
        </p:txBody>
      </p:sp>
      <p:sp>
        <p:nvSpPr>
          <p:cNvPr id="8" name="Footer Placeholder 7"/>
          <p:cNvSpPr>
            <a:spLocks noGrp="1"/>
          </p:cNvSpPr>
          <p:nvPr>
            <p:ph type="ftr" sz="quarter" idx="11"/>
          </p:nvPr>
        </p:nvSpPr>
        <p:spPr/>
        <p:txBody>
          <a:bodyPr/>
          <a:lstStyle>
            <a:lvl1pPr>
              <a:defRPr/>
            </a:lvl1pPr>
          </a:lstStyle>
          <a:p>
            <a:endParaRPr lang="es-ES" altLang="bg-BG"/>
          </a:p>
        </p:txBody>
      </p:sp>
      <p:sp>
        <p:nvSpPr>
          <p:cNvPr id="9" name="Slide Number Placeholder 8"/>
          <p:cNvSpPr>
            <a:spLocks noGrp="1"/>
          </p:cNvSpPr>
          <p:nvPr>
            <p:ph type="sldNum" sz="quarter" idx="12"/>
          </p:nvPr>
        </p:nvSpPr>
        <p:spPr/>
        <p:txBody>
          <a:bodyPr/>
          <a:lstStyle>
            <a:lvl1pPr>
              <a:defRPr/>
            </a:lvl1pPr>
          </a:lstStyle>
          <a:p>
            <a:fld id="{8B5C77C2-62CA-4532-804E-6DC0E12EBCE9}" type="slidenum">
              <a:rPr lang="es-ES" altLang="bg-BG"/>
              <a:pPr/>
              <a:t>‹#›</a:t>
            </a:fld>
            <a:endParaRPr lang="es-ES" altLang="bg-BG"/>
          </a:p>
        </p:txBody>
      </p:sp>
    </p:spTree>
    <p:extLst>
      <p:ext uri="{BB962C8B-B14F-4D97-AF65-F5344CB8AC3E}">
        <p14:creationId xmlns:p14="http://schemas.microsoft.com/office/powerpoint/2010/main" val="1003314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Date Placeholder 2"/>
          <p:cNvSpPr>
            <a:spLocks noGrp="1"/>
          </p:cNvSpPr>
          <p:nvPr>
            <p:ph type="dt" sz="half" idx="10"/>
          </p:nvPr>
        </p:nvSpPr>
        <p:spPr/>
        <p:txBody>
          <a:bodyPr/>
          <a:lstStyle>
            <a:lvl1pPr>
              <a:defRPr/>
            </a:lvl1pPr>
          </a:lstStyle>
          <a:p>
            <a:endParaRPr lang="es-ES" altLang="bg-BG"/>
          </a:p>
        </p:txBody>
      </p:sp>
      <p:sp>
        <p:nvSpPr>
          <p:cNvPr id="4" name="Footer Placeholder 3"/>
          <p:cNvSpPr>
            <a:spLocks noGrp="1"/>
          </p:cNvSpPr>
          <p:nvPr>
            <p:ph type="ftr" sz="quarter" idx="11"/>
          </p:nvPr>
        </p:nvSpPr>
        <p:spPr/>
        <p:txBody>
          <a:bodyPr/>
          <a:lstStyle>
            <a:lvl1pPr>
              <a:defRPr/>
            </a:lvl1pPr>
          </a:lstStyle>
          <a:p>
            <a:endParaRPr lang="es-ES" altLang="bg-BG"/>
          </a:p>
        </p:txBody>
      </p:sp>
      <p:sp>
        <p:nvSpPr>
          <p:cNvPr id="5" name="Slide Number Placeholder 4"/>
          <p:cNvSpPr>
            <a:spLocks noGrp="1"/>
          </p:cNvSpPr>
          <p:nvPr>
            <p:ph type="sldNum" sz="quarter" idx="12"/>
          </p:nvPr>
        </p:nvSpPr>
        <p:spPr/>
        <p:txBody>
          <a:bodyPr/>
          <a:lstStyle>
            <a:lvl1pPr>
              <a:defRPr/>
            </a:lvl1pPr>
          </a:lstStyle>
          <a:p>
            <a:fld id="{54B2645C-F262-4DA0-876D-0B3E087FE427}" type="slidenum">
              <a:rPr lang="es-ES" altLang="bg-BG"/>
              <a:pPr/>
              <a:t>‹#›</a:t>
            </a:fld>
            <a:endParaRPr lang="es-ES" altLang="bg-BG"/>
          </a:p>
        </p:txBody>
      </p:sp>
    </p:spTree>
    <p:extLst>
      <p:ext uri="{BB962C8B-B14F-4D97-AF65-F5344CB8AC3E}">
        <p14:creationId xmlns:p14="http://schemas.microsoft.com/office/powerpoint/2010/main" val="3187703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ltLang="bg-BG"/>
          </a:p>
        </p:txBody>
      </p:sp>
      <p:sp>
        <p:nvSpPr>
          <p:cNvPr id="3" name="Footer Placeholder 2"/>
          <p:cNvSpPr>
            <a:spLocks noGrp="1"/>
          </p:cNvSpPr>
          <p:nvPr>
            <p:ph type="ftr" sz="quarter" idx="11"/>
          </p:nvPr>
        </p:nvSpPr>
        <p:spPr/>
        <p:txBody>
          <a:bodyPr/>
          <a:lstStyle>
            <a:lvl1pPr>
              <a:defRPr/>
            </a:lvl1pPr>
          </a:lstStyle>
          <a:p>
            <a:endParaRPr lang="es-ES" altLang="bg-BG"/>
          </a:p>
        </p:txBody>
      </p:sp>
      <p:sp>
        <p:nvSpPr>
          <p:cNvPr id="4" name="Slide Number Placeholder 3"/>
          <p:cNvSpPr>
            <a:spLocks noGrp="1"/>
          </p:cNvSpPr>
          <p:nvPr>
            <p:ph type="sldNum" sz="quarter" idx="12"/>
          </p:nvPr>
        </p:nvSpPr>
        <p:spPr/>
        <p:txBody>
          <a:bodyPr/>
          <a:lstStyle>
            <a:lvl1pPr>
              <a:defRPr/>
            </a:lvl1pPr>
          </a:lstStyle>
          <a:p>
            <a:fld id="{EEA3615D-24A0-4614-B10C-428D4AB10D36}" type="slidenum">
              <a:rPr lang="es-ES" altLang="bg-BG"/>
              <a:pPr/>
              <a:t>‹#›</a:t>
            </a:fld>
            <a:endParaRPr lang="es-ES" altLang="bg-BG"/>
          </a:p>
        </p:txBody>
      </p:sp>
    </p:spTree>
    <p:extLst>
      <p:ext uri="{BB962C8B-B14F-4D97-AF65-F5344CB8AC3E}">
        <p14:creationId xmlns:p14="http://schemas.microsoft.com/office/powerpoint/2010/main" val="38492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ltLang="bg-BG"/>
          </a:p>
        </p:txBody>
      </p:sp>
      <p:sp>
        <p:nvSpPr>
          <p:cNvPr id="6" name="Footer Placeholder 5"/>
          <p:cNvSpPr>
            <a:spLocks noGrp="1"/>
          </p:cNvSpPr>
          <p:nvPr>
            <p:ph type="ftr" sz="quarter" idx="11"/>
          </p:nvPr>
        </p:nvSpPr>
        <p:spPr/>
        <p:txBody>
          <a:bodyPr/>
          <a:lstStyle>
            <a:lvl1pPr>
              <a:defRPr/>
            </a:lvl1pPr>
          </a:lstStyle>
          <a:p>
            <a:endParaRPr lang="es-ES" altLang="bg-BG"/>
          </a:p>
        </p:txBody>
      </p:sp>
      <p:sp>
        <p:nvSpPr>
          <p:cNvPr id="7" name="Slide Number Placeholder 6"/>
          <p:cNvSpPr>
            <a:spLocks noGrp="1"/>
          </p:cNvSpPr>
          <p:nvPr>
            <p:ph type="sldNum" sz="quarter" idx="12"/>
          </p:nvPr>
        </p:nvSpPr>
        <p:spPr/>
        <p:txBody>
          <a:bodyPr/>
          <a:lstStyle>
            <a:lvl1pPr>
              <a:defRPr/>
            </a:lvl1pPr>
          </a:lstStyle>
          <a:p>
            <a:fld id="{DEF4E468-7A9D-4034-A2D0-C23732E1BCE4}" type="slidenum">
              <a:rPr lang="es-ES" altLang="bg-BG"/>
              <a:pPr/>
              <a:t>‹#›</a:t>
            </a:fld>
            <a:endParaRPr lang="es-ES" altLang="bg-BG"/>
          </a:p>
        </p:txBody>
      </p:sp>
    </p:spTree>
    <p:extLst>
      <p:ext uri="{BB962C8B-B14F-4D97-AF65-F5344CB8AC3E}">
        <p14:creationId xmlns:p14="http://schemas.microsoft.com/office/powerpoint/2010/main" val="3801884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ltLang="bg-BG"/>
          </a:p>
        </p:txBody>
      </p:sp>
      <p:sp>
        <p:nvSpPr>
          <p:cNvPr id="6" name="Footer Placeholder 5"/>
          <p:cNvSpPr>
            <a:spLocks noGrp="1"/>
          </p:cNvSpPr>
          <p:nvPr>
            <p:ph type="ftr" sz="quarter" idx="11"/>
          </p:nvPr>
        </p:nvSpPr>
        <p:spPr/>
        <p:txBody>
          <a:bodyPr/>
          <a:lstStyle>
            <a:lvl1pPr>
              <a:defRPr/>
            </a:lvl1pPr>
          </a:lstStyle>
          <a:p>
            <a:endParaRPr lang="es-ES" altLang="bg-BG"/>
          </a:p>
        </p:txBody>
      </p:sp>
      <p:sp>
        <p:nvSpPr>
          <p:cNvPr id="7" name="Slide Number Placeholder 6"/>
          <p:cNvSpPr>
            <a:spLocks noGrp="1"/>
          </p:cNvSpPr>
          <p:nvPr>
            <p:ph type="sldNum" sz="quarter" idx="12"/>
          </p:nvPr>
        </p:nvSpPr>
        <p:spPr/>
        <p:txBody>
          <a:bodyPr/>
          <a:lstStyle>
            <a:lvl1pPr>
              <a:defRPr/>
            </a:lvl1pPr>
          </a:lstStyle>
          <a:p>
            <a:fld id="{01453AE5-9942-49B2-80C8-3CFC21DFB674}" type="slidenum">
              <a:rPr lang="es-ES" altLang="bg-BG"/>
              <a:pPr/>
              <a:t>‹#›</a:t>
            </a:fld>
            <a:endParaRPr lang="es-ES" altLang="bg-BG"/>
          </a:p>
        </p:txBody>
      </p:sp>
    </p:spTree>
    <p:extLst>
      <p:ext uri="{BB962C8B-B14F-4D97-AF65-F5344CB8AC3E}">
        <p14:creationId xmlns:p14="http://schemas.microsoft.com/office/powerpoint/2010/main" val="3646907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bg-BG"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bg-BG" smtClean="0"/>
              <a:t>Haga clic para modificar el estilo de texto del patrón</a:t>
            </a:r>
          </a:p>
          <a:p>
            <a:pPr lvl="1"/>
            <a:r>
              <a:rPr lang="es-ES" altLang="bg-BG" smtClean="0"/>
              <a:t>Segundo nivel</a:t>
            </a:r>
          </a:p>
          <a:p>
            <a:pPr lvl="2"/>
            <a:r>
              <a:rPr lang="es-ES" altLang="bg-BG" smtClean="0"/>
              <a:t>Tercer nivel</a:t>
            </a:r>
          </a:p>
          <a:p>
            <a:pPr lvl="3"/>
            <a:r>
              <a:rPr lang="es-ES" altLang="bg-BG" smtClean="0"/>
              <a:t>Cuarto nivel</a:t>
            </a:r>
          </a:p>
          <a:p>
            <a:pPr lvl="4"/>
            <a:r>
              <a:rPr lang="es-ES" altLang="bg-BG"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s-ES" altLang="bg-BG"/>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ES" altLang="bg-BG"/>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23258803-A476-47B2-8C2E-FE6999E55BBC}" type="slidenum">
              <a:rPr lang="es-ES" altLang="bg-BG"/>
              <a:pPr/>
              <a:t>‹#›</a:t>
            </a:fld>
            <a:endParaRPr lang="es-ES" altLang="bg-B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4798" y="1484784"/>
            <a:ext cx="6277402" cy="2304256"/>
          </a:xfrm>
        </p:spPr>
        <p:txBody>
          <a:bodyPr/>
          <a:lstStyle/>
          <a:p>
            <a:pPr algn="l"/>
            <a:r>
              <a:rPr lang="bg-BG" altLang="bg-BG" sz="4000" dirty="0" smtClean="0">
                <a:solidFill>
                  <a:schemeClr val="bg1"/>
                </a:solidFill>
              </a:rPr>
              <a:t>Мнемоничен</a:t>
            </a:r>
            <a:r>
              <a:rPr lang="en-US" altLang="bg-BG" sz="4000" dirty="0" smtClean="0">
                <a:solidFill>
                  <a:schemeClr val="bg1"/>
                </a:solidFill>
              </a:rPr>
              <a:t> </a:t>
            </a:r>
            <a:r>
              <a:rPr lang="bg-BG" altLang="bg-BG" sz="4000" dirty="0" smtClean="0">
                <a:solidFill>
                  <a:schemeClr val="bg1"/>
                </a:solidFill>
              </a:rPr>
              <a:t>алгоритъм</a:t>
            </a:r>
            <a:r>
              <a:rPr lang="en-US" altLang="bg-BG" sz="4000" dirty="0" smtClean="0">
                <a:solidFill>
                  <a:schemeClr val="bg1"/>
                </a:solidFill>
              </a:rPr>
              <a:t/>
            </a:r>
            <a:br>
              <a:rPr lang="en-US" altLang="bg-BG" sz="4000" dirty="0" smtClean="0">
                <a:solidFill>
                  <a:schemeClr val="bg1"/>
                </a:solidFill>
              </a:rPr>
            </a:br>
            <a:r>
              <a:rPr lang="bg-BG" altLang="bg-BG" sz="4000" dirty="0" smtClean="0">
                <a:solidFill>
                  <a:srgbClr val="FF0000"/>
                </a:solidFill>
              </a:rPr>
              <a:t>КАСКЕТ4</a:t>
            </a:r>
            <a:r>
              <a:rPr lang="en-US" altLang="bg-BG" sz="4000" dirty="0" smtClean="0">
                <a:solidFill>
                  <a:srgbClr val="FF0000"/>
                </a:solidFill>
              </a:rPr>
              <a:t>E</a:t>
            </a:r>
            <a:endParaRPr lang="es-ES" altLang="bg-BG" sz="40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bg-BG" sz="3200" b="1" dirty="0" smtClean="0">
                <a:solidFill>
                  <a:schemeClr val="bg1"/>
                </a:solidFill>
              </a:rPr>
              <a:t>E</a:t>
            </a:r>
            <a:r>
              <a:rPr lang="bg-BG" sz="3200" dirty="0" smtClean="0">
                <a:solidFill>
                  <a:schemeClr val="bg1"/>
                </a:solidFill>
              </a:rPr>
              <a:t> (</a:t>
            </a:r>
            <a:r>
              <a:rPr lang="bg-BG" sz="3200" b="1" dirty="0" smtClean="0">
                <a:solidFill>
                  <a:schemeClr val="bg1"/>
                </a:solidFill>
              </a:rPr>
              <a:t>Е</a:t>
            </a:r>
            <a:r>
              <a:rPr lang="bg-BG" sz="3200" dirty="0" smtClean="0">
                <a:solidFill>
                  <a:schemeClr val="bg1"/>
                </a:solidFill>
              </a:rPr>
              <a:t>лектролити) </a:t>
            </a:r>
            <a:endParaRPr lang="bg-BG" dirty="0"/>
          </a:p>
        </p:txBody>
      </p:sp>
      <p:sp>
        <p:nvSpPr>
          <p:cNvPr id="3" name="Content Placeholder 2"/>
          <p:cNvSpPr>
            <a:spLocks noGrp="1"/>
          </p:cNvSpPr>
          <p:nvPr>
            <p:ph idx="1"/>
          </p:nvPr>
        </p:nvSpPr>
        <p:spPr>
          <a:xfrm>
            <a:off x="1691680" y="1124744"/>
            <a:ext cx="7344816" cy="4929411"/>
          </a:xfrm>
        </p:spPr>
        <p:txBody>
          <a:bodyPr/>
          <a:lstStyle/>
          <a:p>
            <a:pPr algn="just"/>
            <a:r>
              <a:rPr lang="bg-BG" sz="2400" dirty="0" smtClean="0">
                <a:solidFill>
                  <a:schemeClr val="bg1"/>
                </a:solidFill>
              </a:rPr>
              <a:t>Серумното съдържание </a:t>
            </a:r>
            <a:r>
              <a:rPr lang="bg-BG" sz="2400" dirty="0" smtClean="0">
                <a:solidFill>
                  <a:schemeClr val="bg1"/>
                </a:solidFill>
              </a:rPr>
              <a:t>на Натрий (</a:t>
            </a:r>
            <a:r>
              <a:rPr lang="en-US" sz="2400" dirty="0" smtClean="0">
                <a:solidFill>
                  <a:schemeClr val="bg1"/>
                </a:solidFill>
              </a:rPr>
              <a:t>Na</a:t>
            </a:r>
            <a:r>
              <a:rPr lang="bg-BG" sz="2400" baseline="30000" dirty="0" smtClean="0">
                <a:solidFill>
                  <a:schemeClr val="bg1"/>
                </a:solidFill>
              </a:rPr>
              <a:t>+</a:t>
            </a:r>
            <a:r>
              <a:rPr lang="en-US" sz="2400" dirty="0" smtClean="0">
                <a:solidFill>
                  <a:schemeClr val="bg1"/>
                </a:solidFill>
              </a:rPr>
              <a:t>)</a:t>
            </a:r>
            <a:r>
              <a:rPr lang="bg-BG" sz="2400" dirty="0" smtClean="0">
                <a:solidFill>
                  <a:schemeClr val="bg1"/>
                </a:solidFill>
              </a:rPr>
              <a:t> влияе на обема на мозъка и често е </a:t>
            </a:r>
            <a:r>
              <a:rPr lang="bg-BG" sz="2400" dirty="0" smtClean="0">
                <a:solidFill>
                  <a:schemeClr val="bg1"/>
                </a:solidFill>
              </a:rPr>
              <a:t>нарушено </a:t>
            </a:r>
            <a:r>
              <a:rPr lang="bg-BG" sz="2400" dirty="0" smtClean="0">
                <a:solidFill>
                  <a:schemeClr val="bg1"/>
                </a:solidFill>
              </a:rPr>
              <a:t>при пациенти с остр</a:t>
            </a:r>
            <a:r>
              <a:rPr lang="bg-BG" sz="2400" dirty="0">
                <a:solidFill>
                  <a:schemeClr val="bg1"/>
                </a:solidFill>
              </a:rPr>
              <a:t>о</a:t>
            </a:r>
            <a:r>
              <a:rPr lang="bg-BG" sz="2400" dirty="0" smtClean="0">
                <a:solidFill>
                  <a:schemeClr val="bg1"/>
                </a:solidFill>
              </a:rPr>
              <a:t> мозъчн</a:t>
            </a:r>
            <a:r>
              <a:rPr lang="bg-BG" sz="2400" dirty="0">
                <a:solidFill>
                  <a:schemeClr val="bg1"/>
                </a:solidFill>
              </a:rPr>
              <a:t>о</a:t>
            </a:r>
            <a:r>
              <a:rPr lang="bg-BG" sz="2400" dirty="0" smtClean="0">
                <a:solidFill>
                  <a:schemeClr val="bg1"/>
                </a:solidFill>
              </a:rPr>
              <a:t> увреждане, поради провежданата хиперосмоларна инфузионна терапия, безвкусен диабет, задържане на свободна вода, повишена натриуреза и/или Остро Бъбречно Увреждане. Хипер и хипонатриемията са независимо свързани с по-лоши резултати. Na</a:t>
            </a:r>
            <a:r>
              <a:rPr lang="bg-BG" sz="2400" baseline="30000" dirty="0" smtClean="0">
                <a:solidFill>
                  <a:schemeClr val="bg1"/>
                </a:solidFill>
              </a:rPr>
              <a:t>+</a:t>
            </a:r>
            <a:r>
              <a:rPr lang="bg-BG" sz="2400" dirty="0" smtClean="0">
                <a:solidFill>
                  <a:schemeClr val="bg1"/>
                </a:solidFill>
              </a:rPr>
              <a:t> под 135 mmol/l може да допринесе за увеличаване на мозъчния обем и ВЧН. Хипернатриемията може да е в резултат на терапия, насочена към повишено ВЧН, като нива на Na</a:t>
            </a:r>
            <a:r>
              <a:rPr lang="bg-BG" sz="2400" baseline="30000" dirty="0" smtClean="0">
                <a:solidFill>
                  <a:schemeClr val="bg1"/>
                </a:solidFill>
              </a:rPr>
              <a:t>+</a:t>
            </a:r>
            <a:r>
              <a:rPr lang="bg-BG" sz="2400" dirty="0" smtClean="0">
                <a:solidFill>
                  <a:schemeClr val="bg1"/>
                </a:solidFill>
              </a:rPr>
              <a:t> до 155 mmol/l могат да бъдат толерирани при такива условия.</a:t>
            </a:r>
            <a:endParaRPr lang="bg-BG" sz="2400" dirty="0">
              <a:solidFill>
                <a:schemeClr val="bg1"/>
              </a:solidFill>
            </a:endParaRPr>
          </a:p>
        </p:txBody>
      </p:sp>
      <p:sp>
        <p:nvSpPr>
          <p:cNvPr id="4" name="Slide Number Placeholder 3"/>
          <p:cNvSpPr>
            <a:spLocks noGrp="1"/>
          </p:cNvSpPr>
          <p:nvPr>
            <p:ph type="sldNum" sz="quarter" idx="12"/>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077843AF-0CE3-46E6-BE18-038DA241B810}" type="slidenum">
              <a:rPr lang="es-ES" altLang="bg-BG">
                <a:solidFill>
                  <a:schemeClr val="bg1"/>
                </a:solidFill>
              </a:rPr>
              <a:pPr/>
              <a:t>10</a:t>
            </a:fld>
            <a:endParaRPr lang="es-ES" altLang="bg-BG">
              <a:solidFill>
                <a:schemeClr val="bg1"/>
              </a:solidFill>
            </a:endParaRPr>
          </a:p>
        </p:txBody>
      </p:sp>
    </p:spTree>
    <p:extLst>
      <p:ext uri="{BB962C8B-B14F-4D97-AF65-F5344CB8AC3E}">
        <p14:creationId xmlns:p14="http://schemas.microsoft.com/office/powerpoint/2010/main" val="2633291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418654"/>
            <a:ext cx="9144000" cy="706090"/>
          </a:xfrm>
        </p:spPr>
        <p:txBody>
          <a:bodyPr/>
          <a:lstStyle/>
          <a:p>
            <a:r>
              <a:rPr lang="bg-BG" sz="3100" dirty="0" smtClean="0">
                <a:solidFill>
                  <a:schemeClr val="bg1"/>
                </a:solidFill>
                <a:latin typeface="+mn-lt"/>
                <a:ea typeface="+mn-ea"/>
                <a:cs typeface="+mn-cs"/>
              </a:rPr>
              <a:t>Индивидуализиране на </a:t>
            </a:r>
            <a:r>
              <a:rPr lang="bg-BG" sz="3100" dirty="0" smtClean="0">
                <a:solidFill>
                  <a:schemeClr val="bg1"/>
                </a:solidFill>
                <a:latin typeface="+mn-lt"/>
                <a:ea typeface="+mn-ea"/>
                <a:cs typeface="+mn-cs"/>
              </a:rPr>
              <a:t>концепцията</a:t>
            </a:r>
            <a:br>
              <a:rPr lang="bg-BG" sz="3100" dirty="0" smtClean="0">
                <a:solidFill>
                  <a:schemeClr val="bg1"/>
                </a:solidFill>
                <a:latin typeface="+mn-lt"/>
                <a:ea typeface="+mn-ea"/>
                <a:cs typeface="+mn-cs"/>
              </a:rPr>
            </a:br>
            <a:r>
              <a:rPr lang="en-US" sz="3100" b="1" dirty="0" smtClean="0">
                <a:solidFill>
                  <a:srgbClr val="FF0000"/>
                </a:solidFill>
                <a:latin typeface="+mn-lt"/>
                <a:ea typeface="+mn-ea"/>
                <a:cs typeface="+mn-cs"/>
              </a:rPr>
              <a:t>КАСКЕТ4Е</a:t>
            </a:r>
            <a:r>
              <a:rPr lang="bg-BG" sz="3100" dirty="0" smtClean="0">
                <a:solidFill>
                  <a:schemeClr val="bg1"/>
                </a:solidFill>
                <a:latin typeface="+mn-lt"/>
                <a:ea typeface="+mn-ea"/>
                <a:cs typeface="+mn-cs"/>
              </a:rPr>
              <a:t/>
            </a:r>
            <a:br>
              <a:rPr lang="bg-BG" sz="3100" dirty="0" smtClean="0">
                <a:solidFill>
                  <a:schemeClr val="bg1"/>
                </a:solidFill>
                <a:latin typeface="+mn-lt"/>
                <a:ea typeface="+mn-ea"/>
                <a:cs typeface="+mn-cs"/>
              </a:rPr>
            </a:br>
            <a:endParaRPr lang="bg-BG" sz="3100" dirty="0">
              <a:solidFill>
                <a:schemeClr val="tx2"/>
              </a:solidFill>
              <a:effectLst/>
              <a:latin typeface="+mn-lt"/>
            </a:endParaRPr>
          </a:p>
        </p:txBody>
      </p:sp>
      <p:sp>
        <p:nvSpPr>
          <p:cNvPr id="3075" name="Rectangle 3"/>
          <p:cNvSpPr>
            <a:spLocks noGrp="1" noChangeArrowheads="1"/>
          </p:cNvSpPr>
          <p:nvPr>
            <p:ph type="body" idx="1"/>
          </p:nvPr>
        </p:nvSpPr>
        <p:spPr>
          <a:xfrm>
            <a:off x="1763688" y="1667941"/>
            <a:ext cx="7128792" cy="4929411"/>
          </a:xfrm>
        </p:spPr>
        <p:txBody>
          <a:bodyPr/>
          <a:lstStyle/>
          <a:p>
            <a:pPr algn="just"/>
            <a:r>
              <a:rPr lang="bg-BG" sz="2400" dirty="0" smtClean="0">
                <a:solidFill>
                  <a:schemeClr val="bg1"/>
                </a:solidFill>
              </a:rPr>
              <a:t>Всяка променлива по принцип трябва да се поддържа в "нормални" граници, но те могат да станат неадекватни при патологични състояния. Например, „нормално“ СрАКН може да бъде недостатъчно при наличие на повишено ВЧН, „нисък“ PaCO</a:t>
            </a:r>
            <a:r>
              <a:rPr lang="bg-BG" sz="2400" baseline="-25000" dirty="0" smtClean="0">
                <a:solidFill>
                  <a:schemeClr val="bg1"/>
                </a:solidFill>
              </a:rPr>
              <a:t>2</a:t>
            </a:r>
            <a:r>
              <a:rPr lang="bg-BG" sz="2400" dirty="0" smtClean="0">
                <a:solidFill>
                  <a:schemeClr val="bg1"/>
                </a:solidFill>
              </a:rPr>
              <a:t> може да бъде свързано с мозъчна исхемия, особено при наличие на мозъчен оток, а умерената хипернатриемия може да бъде приемлива след прилагане на хипертонични разтвори за контрол на ВЧН. </a:t>
            </a:r>
            <a:endParaRPr lang="bg-BG" altLang="bg-BG" sz="2400" dirty="0">
              <a:solidFill>
                <a:schemeClr val="bg1"/>
              </a:solidFill>
            </a:endParaRPr>
          </a:p>
        </p:txBody>
      </p:sp>
      <p:sp>
        <p:nvSpPr>
          <p:cNvPr id="2" name="Slide Number Placeholder 1"/>
          <p:cNvSpPr>
            <a:spLocks noGrp="1"/>
          </p:cNvSpPr>
          <p:nvPr>
            <p:ph type="sldNum" sz="quarter" idx="12"/>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077843AF-0CE3-46E6-BE18-038DA241B810}" type="slidenum">
              <a:rPr lang="es-ES" altLang="bg-BG">
                <a:solidFill>
                  <a:schemeClr val="bg1"/>
                </a:solidFill>
              </a:rPr>
              <a:pPr/>
              <a:t>11</a:t>
            </a:fld>
            <a:endParaRPr lang="es-ES" altLang="bg-BG">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130622"/>
            <a:ext cx="9144000" cy="706090"/>
          </a:xfrm>
        </p:spPr>
        <p:txBody>
          <a:bodyPr/>
          <a:lstStyle/>
          <a:p>
            <a:r>
              <a:rPr lang="bg-BG" sz="3200" dirty="0" smtClean="0">
                <a:solidFill>
                  <a:schemeClr val="bg1"/>
                </a:solidFill>
                <a:latin typeface="+mn-lt"/>
                <a:ea typeface="+mn-ea"/>
                <a:cs typeface="+mn-cs"/>
              </a:rPr>
              <a:t>Индивидуализиране на концепцията </a:t>
            </a:r>
            <a:r>
              <a:rPr lang="bg-BG" sz="3200" b="1" dirty="0" smtClean="0">
                <a:solidFill>
                  <a:srgbClr val="FF0000"/>
                </a:solidFill>
                <a:latin typeface="+mn-lt"/>
                <a:ea typeface="+mn-ea"/>
                <a:cs typeface="+mn-cs"/>
              </a:rPr>
              <a:t>КАСКЕТ4Е</a:t>
            </a:r>
            <a:endParaRPr lang="bg-BG" sz="2400" dirty="0">
              <a:solidFill>
                <a:srgbClr val="FF0000"/>
              </a:solidFill>
              <a:effectLst/>
              <a:latin typeface="+mn-lt"/>
            </a:endParaRPr>
          </a:p>
        </p:txBody>
      </p:sp>
      <p:sp>
        <p:nvSpPr>
          <p:cNvPr id="3075" name="Rectangle 3"/>
          <p:cNvSpPr>
            <a:spLocks noGrp="1" noChangeArrowheads="1"/>
          </p:cNvSpPr>
          <p:nvPr>
            <p:ph type="body" idx="1"/>
          </p:nvPr>
        </p:nvSpPr>
        <p:spPr>
          <a:xfrm>
            <a:off x="1547664" y="1196752"/>
            <a:ext cx="7488832" cy="4929411"/>
          </a:xfrm>
        </p:spPr>
        <p:txBody>
          <a:bodyPr/>
          <a:lstStyle/>
          <a:p>
            <a:pPr algn="just"/>
            <a:r>
              <a:rPr lang="bg-BG" sz="2400" dirty="0" smtClean="0">
                <a:solidFill>
                  <a:schemeClr val="bg1"/>
                </a:solidFill>
              </a:rPr>
              <a:t>Важното е, че тези промени в мозъчната физиология може да не бъдат открити при клиничния преглед на пациенти в безсъзнание и оптимизирането на всеки компонент на </a:t>
            </a:r>
            <a:r>
              <a:rPr lang="bg-BG" sz="2400" b="1" dirty="0" smtClean="0">
                <a:solidFill>
                  <a:srgbClr val="FF0000"/>
                </a:solidFill>
              </a:rPr>
              <a:t>КАСКЕТ4Е</a:t>
            </a:r>
            <a:r>
              <a:rPr lang="bg-BG" sz="2400" dirty="0" smtClean="0">
                <a:solidFill>
                  <a:schemeClr val="bg1"/>
                </a:solidFill>
              </a:rPr>
              <a:t> трябва да се ръководи от специфичен инструментариум. Използването на неинвазивни техники (ултразвуково образно изследване, инфрачервена спектроскопия, ЕЕГ) може да бъде предизвикателство, а в други случаи инвазивните методики, като </a:t>
            </a:r>
            <a:r>
              <a:rPr lang="bg-BG" sz="2400" dirty="0" smtClean="0">
                <a:solidFill>
                  <a:schemeClr val="bg1"/>
                </a:solidFill>
              </a:rPr>
              <a:t>проследяване </a:t>
            </a:r>
            <a:r>
              <a:rPr lang="bg-BG" sz="2400" dirty="0" smtClean="0">
                <a:solidFill>
                  <a:schemeClr val="bg1"/>
                </a:solidFill>
              </a:rPr>
              <a:t>на ВЧН, кислородно налягане в мозъчната тъкан (PbtO</a:t>
            </a:r>
            <a:r>
              <a:rPr lang="bg-BG" sz="2400" baseline="-25000" dirty="0" smtClean="0">
                <a:solidFill>
                  <a:schemeClr val="bg1"/>
                </a:solidFill>
              </a:rPr>
              <a:t>2</a:t>
            </a:r>
            <a:r>
              <a:rPr lang="bg-BG" sz="2400" dirty="0" smtClean="0">
                <a:solidFill>
                  <a:schemeClr val="bg1"/>
                </a:solidFill>
              </a:rPr>
              <a:t>) или мозъчна микродиализа (cMD), са предпочитани.</a:t>
            </a:r>
            <a:endParaRPr lang="bg-BG" altLang="bg-BG" sz="2400" dirty="0">
              <a:solidFill>
                <a:schemeClr val="bg1"/>
              </a:solidFill>
            </a:endParaRPr>
          </a:p>
        </p:txBody>
      </p:sp>
      <p:sp>
        <p:nvSpPr>
          <p:cNvPr id="2" name="Slide Number Placeholder 1"/>
          <p:cNvSpPr>
            <a:spLocks noGrp="1"/>
          </p:cNvSpPr>
          <p:nvPr>
            <p:ph type="sldNum" sz="quarter" idx="12"/>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077843AF-0CE3-46E6-BE18-038DA241B810}" type="slidenum">
              <a:rPr lang="es-ES" altLang="bg-BG">
                <a:solidFill>
                  <a:schemeClr val="bg1"/>
                </a:solidFill>
              </a:rPr>
              <a:pPr/>
              <a:t>12</a:t>
            </a:fld>
            <a:endParaRPr lang="es-ES" altLang="bg-BG">
              <a:solidFill>
                <a:schemeClr val="bg1"/>
              </a:solidFill>
            </a:endParaRPr>
          </a:p>
        </p:txBody>
      </p:sp>
    </p:spTree>
    <p:extLst>
      <p:ext uri="{BB962C8B-B14F-4D97-AF65-F5344CB8AC3E}">
        <p14:creationId xmlns:p14="http://schemas.microsoft.com/office/powerpoint/2010/main" val="3501103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188640"/>
            <a:ext cx="9144000" cy="706090"/>
          </a:xfrm>
        </p:spPr>
        <p:txBody>
          <a:bodyPr/>
          <a:lstStyle/>
          <a:p>
            <a:r>
              <a:rPr lang="bg-BG" sz="3200" dirty="0" smtClean="0">
                <a:solidFill>
                  <a:schemeClr val="bg1"/>
                </a:solidFill>
                <a:latin typeface="+mn-lt"/>
                <a:ea typeface="+mn-ea"/>
                <a:cs typeface="+mn-cs"/>
              </a:rPr>
              <a:t>Индивидуализиране на концепцията </a:t>
            </a:r>
            <a:r>
              <a:rPr lang="bg-BG" sz="3200" b="1" dirty="0" smtClean="0">
                <a:solidFill>
                  <a:srgbClr val="FF0000"/>
                </a:solidFill>
                <a:latin typeface="+mn-lt"/>
                <a:ea typeface="+mn-ea"/>
                <a:cs typeface="+mn-cs"/>
              </a:rPr>
              <a:t>КАСКЕТ4Е</a:t>
            </a:r>
            <a:endParaRPr lang="bg-BG" sz="2400" dirty="0">
              <a:solidFill>
                <a:srgbClr val="FF0000"/>
              </a:solidFill>
              <a:effectLst/>
              <a:latin typeface="+mn-lt"/>
            </a:endParaRPr>
          </a:p>
        </p:txBody>
      </p:sp>
      <p:sp>
        <p:nvSpPr>
          <p:cNvPr id="3075" name="Rectangle 3"/>
          <p:cNvSpPr>
            <a:spLocks noGrp="1" noChangeArrowheads="1"/>
          </p:cNvSpPr>
          <p:nvPr>
            <p:ph type="body" idx="1"/>
          </p:nvPr>
        </p:nvSpPr>
        <p:spPr>
          <a:xfrm>
            <a:off x="1619672" y="1196752"/>
            <a:ext cx="7416824" cy="4929411"/>
          </a:xfrm>
        </p:spPr>
        <p:txBody>
          <a:bodyPr/>
          <a:lstStyle/>
          <a:p>
            <a:pPr algn="just"/>
            <a:r>
              <a:rPr lang="bg-BG" sz="2400" dirty="0" smtClean="0">
                <a:solidFill>
                  <a:schemeClr val="bg1"/>
                </a:solidFill>
              </a:rPr>
              <a:t>Оценката на ВЧН може да бъде полезна за титриране на седирането (ако възбудата или болката е свързана с вътречерепна хипертония), натрий (поддържане на умерена хипернатриемия, ако ВЧН се повишава), температура (строга нормотермия, тъй като повишаването на телесната температура повишава ВЧН), СрАКН (увеличаване на СрАКН, което води до увеличаване на ВЧН предполага променена авторегулация), или PaCO</a:t>
            </a:r>
            <a:r>
              <a:rPr lang="bg-BG" sz="2400" baseline="-25000" dirty="0" smtClean="0">
                <a:solidFill>
                  <a:schemeClr val="bg1"/>
                </a:solidFill>
              </a:rPr>
              <a:t>2</a:t>
            </a:r>
            <a:r>
              <a:rPr lang="bg-BG" sz="2400" dirty="0" smtClean="0">
                <a:solidFill>
                  <a:schemeClr val="bg1"/>
                </a:solidFill>
              </a:rPr>
              <a:t> (за поддържане на ВЧН под критичните прагове).</a:t>
            </a:r>
            <a:endParaRPr lang="bg-BG" altLang="bg-BG" sz="2400" dirty="0">
              <a:solidFill>
                <a:schemeClr val="bg1"/>
              </a:solidFill>
            </a:endParaRPr>
          </a:p>
        </p:txBody>
      </p:sp>
      <p:sp>
        <p:nvSpPr>
          <p:cNvPr id="2" name="Slide Number Placeholder 1"/>
          <p:cNvSpPr>
            <a:spLocks noGrp="1"/>
          </p:cNvSpPr>
          <p:nvPr>
            <p:ph type="sldNum" sz="quarter" idx="12"/>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077843AF-0CE3-46E6-BE18-038DA241B810}" type="slidenum">
              <a:rPr lang="es-ES" altLang="bg-BG">
                <a:solidFill>
                  <a:schemeClr val="bg1"/>
                </a:solidFill>
              </a:rPr>
              <a:pPr/>
              <a:t>13</a:t>
            </a:fld>
            <a:endParaRPr lang="es-ES" altLang="bg-BG">
              <a:solidFill>
                <a:schemeClr val="bg1"/>
              </a:solidFill>
            </a:endParaRPr>
          </a:p>
        </p:txBody>
      </p:sp>
    </p:spTree>
    <p:extLst>
      <p:ext uri="{BB962C8B-B14F-4D97-AF65-F5344CB8AC3E}">
        <p14:creationId xmlns:p14="http://schemas.microsoft.com/office/powerpoint/2010/main" val="814750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188640"/>
            <a:ext cx="9144000" cy="706090"/>
          </a:xfrm>
        </p:spPr>
        <p:txBody>
          <a:bodyPr/>
          <a:lstStyle/>
          <a:p>
            <a:r>
              <a:rPr lang="en-US" sz="3200" dirty="0" err="1" smtClean="0">
                <a:solidFill>
                  <a:schemeClr val="bg1"/>
                </a:solidFill>
                <a:latin typeface="+mn-lt"/>
                <a:ea typeface="+mn-ea"/>
                <a:cs typeface="+mn-cs"/>
              </a:rPr>
              <a:t>Индивидуализиране</a:t>
            </a:r>
            <a:r>
              <a:rPr lang="en-US" sz="3200" dirty="0" smtClean="0">
                <a:solidFill>
                  <a:schemeClr val="bg1"/>
                </a:solidFill>
                <a:latin typeface="+mn-lt"/>
                <a:ea typeface="+mn-ea"/>
                <a:cs typeface="+mn-cs"/>
              </a:rPr>
              <a:t> </a:t>
            </a:r>
            <a:r>
              <a:rPr lang="en-US" sz="3200" dirty="0" err="1" smtClean="0">
                <a:solidFill>
                  <a:schemeClr val="bg1"/>
                </a:solidFill>
                <a:latin typeface="+mn-lt"/>
                <a:ea typeface="+mn-ea"/>
                <a:cs typeface="+mn-cs"/>
              </a:rPr>
              <a:t>на</a:t>
            </a:r>
            <a:r>
              <a:rPr lang="en-US" sz="3200" dirty="0" smtClean="0">
                <a:solidFill>
                  <a:schemeClr val="bg1"/>
                </a:solidFill>
                <a:latin typeface="+mn-lt"/>
                <a:ea typeface="+mn-ea"/>
                <a:cs typeface="+mn-cs"/>
              </a:rPr>
              <a:t> </a:t>
            </a:r>
            <a:r>
              <a:rPr lang="en-US" sz="3200" dirty="0" err="1" smtClean="0">
                <a:solidFill>
                  <a:schemeClr val="bg1"/>
                </a:solidFill>
                <a:latin typeface="+mn-lt"/>
                <a:ea typeface="+mn-ea"/>
                <a:cs typeface="+mn-cs"/>
              </a:rPr>
              <a:t>концепцията</a:t>
            </a:r>
            <a:r>
              <a:rPr lang="en-US" sz="3200" dirty="0" smtClean="0">
                <a:solidFill>
                  <a:schemeClr val="bg1"/>
                </a:solidFill>
                <a:latin typeface="+mn-lt"/>
                <a:ea typeface="+mn-ea"/>
                <a:cs typeface="+mn-cs"/>
              </a:rPr>
              <a:t> </a:t>
            </a:r>
            <a:r>
              <a:rPr lang="en-US" sz="3200" b="1" dirty="0" smtClean="0">
                <a:solidFill>
                  <a:schemeClr val="bg1"/>
                </a:solidFill>
                <a:latin typeface="+mn-lt"/>
                <a:ea typeface="+mn-ea"/>
                <a:cs typeface="+mn-cs"/>
              </a:rPr>
              <a:t>КАСКЕТ4Е</a:t>
            </a:r>
            <a:endParaRPr lang="bg-BG" sz="2400" dirty="0">
              <a:solidFill>
                <a:schemeClr val="tx2"/>
              </a:solidFill>
              <a:effectLst/>
              <a:latin typeface="+mn-lt"/>
              <a:ea typeface="+mj-ea"/>
              <a:cs typeface="+mj-cs"/>
            </a:endParaRPr>
          </a:p>
        </p:txBody>
      </p:sp>
      <p:sp>
        <p:nvSpPr>
          <p:cNvPr id="3075" name="Rectangle 3"/>
          <p:cNvSpPr>
            <a:spLocks noGrp="1" noChangeArrowheads="1"/>
          </p:cNvSpPr>
          <p:nvPr>
            <p:ph type="body" idx="1"/>
          </p:nvPr>
        </p:nvSpPr>
        <p:spPr>
          <a:xfrm>
            <a:off x="1619672" y="1484784"/>
            <a:ext cx="7416824" cy="4641379"/>
          </a:xfrm>
        </p:spPr>
        <p:txBody>
          <a:bodyPr/>
          <a:lstStyle/>
          <a:p>
            <a:pPr algn="just"/>
            <a:r>
              <a:rPr lang="bg-BG" sz="2400" dirty="0">
                <a:solidFill>
                  <a:schemeClr val="bg1"/>
                </a:solidFill>
              </a:rPr>
              <a:t>Стойностите на </a:t>
            </a:r>
            <a:r>
              <a:rPr lang="bg-BG" sz="2400" dirty="0" smtClean="0">
                <a:solidFill>
                  <a:schemeClr val="bg1"/>
                </a:solidFill>
              </a:rPr>
              <a:t>кислородното </a:t>
            </a:r>
            <a:r>
              <a:rPr lang="bg-BG" sz="2400" dirty="0">
                <a:solidFill>
                  <a:schemeClr val="bg1"/>
                </a:solidFill>
              </a:rPr>
              <a:t>налягане в мозъчната тъкан (PbtO</a:t>
            </a:r>
            <a:r>
              <a:rPr lang="bg-BG" sz="2400" baseline="-25000" dirty="0">
                <a:solidFill>
                  <a:schemeClr val="bg1"/>
                </a:solidFill>
              </a:rPr>
              <a:t>2</a:t>
            </a:r>
            <a:r>
              <a:rPr lang="bg-BG" sz="2400" dirty="0">
                <a:solidFill>
                  <a:schemeClr val="bg1"/>
                </a:solidFill>
              </a:rPr>
              <a:t>) </a:t>
            </a:r>
            <a:r>
              <a:rPr lang="bg-BG" sz="2400" dirty="0" smtClean="0">
                <a:solidFill>
                  <a:schemeClr val="bg1"/>
                </a:solidFill>
              </a:rPr>
              <a:t>могат да бъдат полезни и за индивидуализиране на стойностите на PaO</a:t>
            </a:r>
            <a:r>
              <a:rPr lang="bg-BG" sz="2400" baseline="-25000" dirty="0" smtClean="0">
                <a:solidFill>
                  <a:schemeClr val="bg1"/>
                </a:solidFill>
              </a:rPr>
              <a:t>2</a:t>
            </a:r>
            <a:r>
              <a:rPr lang="bg-BG" sz="2400" dirty="0" smtClean="0">
                <a:solidFill>
                  <a:schemeClr val="bg1"/>
                </a:solidFill>
              </a:rPr>
              <a:t> и хемоглобина. И накрая, мозъчната микродиализа (cMD) може да представлява допълнителен интерес за оценка на метаболитните промени в организма и мозъчните структури и индивидуализиране на целите на глюкозата.</a:t>
            </a:r>
            <a:endParaRPr lang="bg-BG" sz="2400" dirty="0">
              <a:solidFill>
                <a:schemeClr val="bg1"/>
              </a:solidFill>
            </a:endParaRPr>
          </a:p>
        </p:txBody>
      </p:sp>
      <p:sp>
        <p:nvSpPr>
          <p:cNvPr id="2" name="Slide Number Placeholder 1"/>
          <p:cNvSpPr>
            <a:spLocks noGrp="1"/>
          </p:cNvSpPr>
          <p:nvPr>
            <p:ph type="sldNum" sz="quarter" idx="12"/>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077843AF-0CE3-46E6-BE18-038DA241B810}" type="slidenum">
              <a:rPr lang="es-ES" altLang="bg-BG">
                <a:solidFill>
                  <a:schemeClr val="bg1"/>
                </a:solidFill>
              </a:rPr>
              <a:pPr/>
              <a:t>14</a:t>
            </a:fld>
            <a:endParaRPr lang="es-ES" altLang="bg-BG">
              <a:solidFill>
                <a:schemeClr val="bg1"/>
              </a:solidFill>
            </a:endParaRPr>
          </a:p>
        </p:txBody>
      </p:sp>
    </p:spTree>
    <p:extLst>
      <p:ext uri="{BB962C8B-B14F-4D97-AF65-F5344CB8AC3E}">
        <p14:creationId xmlns:p14="http://schemas.microsoft.com/office/powerpoint/2010/main" val="1459363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346646"/>
            <a:ext cx="9144000" cy="706090"/>
          </a:xfrm>
        </p:spPr>
        <p:txBody>
          <a:bodyPr/>
          <a:lstStyle/>
          <a:p>
            <a:r>
              <a:rPr lang="bg-BG" sz="3200" dirty="0" smtClean="0">
                <a:solidFill>
                  <a:schemeClr val="bg1"/>
                </a:solidFill>
              </a:rPr>
              <a:t>В заключение</a:t>
            </a:r>
            <a:endParaRPr lang="bg-BG" sz="2400" dirty="0">
              <a:solidFill>
                <a:schemeClr val="tx2"/>
              </a:solidFill>
              <a:effectLst/>
              <a:latin typeface="+mn-lt"/>
            </a:endParaRPr>
          </a:p>
        </p:txBody>
      </p:sp>
      <p:sp>
        <p:nvSpPr>
          <p:cNvPr id="3075" name="Rectangle 3"/>
          <p:cNvSpPr>
            <a:spLocks noGrp="1" noChangeArrowheads="1"/>
          </p:cNvSpPr>
          <p:nvPr>
            <p:ph type="body" idx="1"/>
          </p:nvPr>
        </p:nvSpPr>
        <p:spPr>
          <a:xfrm>
            <a:off x="1619672" y="1196752"/>
            <a:ext cx="7416824" cy="4929411"/>
          </a:xfrm>
        </p:spPr>
        <p:txBody>
          <a:bodyPr/>
          <a:lstStyle/>
          <a:p>
            <a:pPr algn="just"/>
            <a:r>
              <a:rPr lang="bg-BG" sz="2400" dirty="0" smtClean="0">
                <a:solidFill>
                  <a:schemeClr val="bg1"/>
                </a:solidFill>
              </a:rPr>
              <a:t>Мнемоничният алгоритъм </a:t>
            </a:r>
            <a:r>
              <a:rPr lang="bg-BG" sz="2400" b="1" dirty="0" smtClean="0">
                <a:solidFill>
                  <a:srgbClr val="FF0000"/>
                </a:solidFill>
              </a:rPr>
              <a:t>КАСКЕТ4Е</a:t>
            </a:r>
            <a:r>
              <a:rPr lang="bg-BG" sz="2400" dirty="0" smtClean="0">
                <a:solidFill>
                  <a:schemeClr val="bg1"/>
                </a:solidFill>
              </a:rPr>
              <a:t> може лесно да се приложи и обхваща ключови аспекти на лечението на пациенти с остро мозъчно увреждане. Прилагането на мултимодален инвазивен невромониторинг два възможност за оптимизиране на целевите диапазони и терапевтични решения при отделните пациенти. Вярваме, че тази концепция би могла да насърчи работата в екип и да подобри качеството на грижите.</a:t>
            </a:r>
            <a:endParaRPr lang="bg-BG" altLang="bg-BG" sz="2400" dirty="0">
              <a:solidFill>
                <a:schemeClr val="bg1"/>
              </a:solidFill>
            </a:endParaRPr>
          </a:p>
        </p:txBody>
      </p:sp>
      <p:sp>
        <p:nvSpPr>
          <p:cNvPr id="2" name="Slide Number Placeholder 1"/>
          <p:cNvSpPr>
            <a:spLocks noGrp="1"/>
          </p:cNvSpPr>
          <p:nvPr>
            <p:ph type="sldNum" sz="quarter" idx="12"/>
          </p:nvPr>
        </p:nvSpPr>
        <p:spPr/>
        <p:txBody>
          <a:bodyPr/>
          <a:lstStyle/>
          <a:p>
            <a:fld id="{077843AF-0CE3-46E6-BE18-038DA241B810}" type="slidenum">
              <a:rPr lang="es-ES" altLang="bg-BG" smtClean="0">
                <a:solidFill>
                  <a:schemeClr val="bg1"/>
                </a:solidFill>
              </a:rPr>
              <a:pPr/>
              <a:t>15</a:t>
            </a:fld>
            <a:endParaRPr lang="es-ES" altLang="bg-BG">
              <a:solidFill>
                <a:schemeClr val="bg1"/>
              </a:solidFill>
            </a:endParaRPr>
          </a:p>
        </p:txBody>
      </p:sp>
    </p:spTree>
    <p:extLst>
      <p:ext uri="{BB962C8B-B14F-4D97-AF65-F5344CB8AC3E}">
        <p14:creationId xmlns:p14="http://schemas.microsoft.com/office/powerpoint/2010/main" val="25331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bg-BG" sz="6000" b="1" dirty="0" smtClean="0">
                <a:solidFill>
                  <a:schemeClr val="tx2"/>
                </a:solidFill>
                <a:latin typeface="+mj-lt"/>
                <a:ea typeface="+mj-ea"/>
                <a:cs typeface="+mj-cs"/>
              </a:rPr>
              <a:t>немоничен </a:t>
            </a:r>
            <a:r>
              <a:rPr lang="bg-BG" sz="6000" b="1" dirty="0">
                <a:solidFill>
                  <a:schemeClr val="tx2"/>
                </a:solidFill>
                <a:latin typeface="+mj-lt"/>
                <a:ea typeface="+mj-ea"/>
                <a:cs typeface="+mj-cs"/>
              </a:rPr>
              <a:t>алгоритъм </a:t>
            </a:r>
            <a:r>
              <a:rPr lang="bg-BG" sz="6000" dirty="0">
                <a:solidFill>
                  <a:schemeClr val="bg1"/>
                </a:solidFill>
                <a:latin typeface="+mj-lt"/>
                <a:ea typeface="+mj-ea"/>
                <a:cs typeface="+mj-cs"/>
              </a:rPr>
              <a:t/>
            </a:r>
            <a:br>
              <a:rPr lang="bg-BG" sz="6000" dirty="0">
                <a:solidFill>
                  <a:schemeClr val="bg1"/>
                </a:solidFill>
                <a:latin typeface="+mj-lt"/>
                <a:ea typeface="+mj-ea"/>
                <a:cs typeface="+mj-cs"/>
              </a:rPr>
            </a:br>
            <a:r>
              <a:rPr lang="bg-BG" sz="3600" dirty="0" smtClean="0">
                <a:solidFill>
                  <a:schemeClr val="bg1"/>
                </a:solidFill>
                <a:latin typeface="+mj-lt"/>
                <a:ea typeface="+mj-ea"/>
                <a:cs typeface="+mj-cs"/>
              </a:rPr>
              <a:t>Мнемоничен алгоритъм </a:t>
            </a:r>
            <a:br>
              <a:rPr lang="bg-BG" sz="3600" dirty="0" smtClean="0">
                <a:solidFill>
                  <a:schemeClr val="bg1"/>
                </a:solidFill>
                <a:latin typeface="+mj-lt"/>
                <a:ea typeface="+mj-ea"/>
                <a:cs typeface="+mj-cs"/>
              </a:rPr>
            </a:br>
            <a:r>
              <a:rPr lang="bg-BG" sz="3600" dirty="0" smtClean="0">
                <a:solidFill>
                  <a:schemeClr val="bg1"/>
                </a:solidFill>
                <a:latin typeface="+mj-lt"/>
                <a:ea typeface="+mj-ea"/>
                <a:cs typeface="+mj-cs"/>
              </a:rPr>
              <a:t>за поведение при остро мозъчно увреждане</a:t>
            </a:r>
            <a:br>
              <a:rPr lang="bg-BG" sz="3600" dirty="0" smtClean="0">
                <a:solidFill>
                  <a:schemeClr val="bg1"/>
                </a:solidFill>
                <a:latin typeface="+mj-lt"/>
                <a:ea typeface="+mj-ea"/>
                <a:cs typeface="+mj-cs"/>
              </a:rPr>
            </a:br>
            <a:r>
              <a:rPr lang="bg-BG" sz="6000" b="1" dirty="0">
                <a:solidFill>
                  <a:schemeClr val="bg1"/>
                </a:solidFill>
              </a:rPr>
              <a:t> </a:t>
            </a:r>
            <a:endParaRPr lang="bg-BG" sz="6000" dirty="0">
              <a:solidFill>
                <a:schemeClr val="bg1"/>
              </a:solidFill>
            </a:endParaRPr>
          </a:p>
        </p:txBody>
      </p:sp>
      <p:sp>
        <p:nvSpPr>
          <p:cNvPr id="4" name="Rectangle 3"/>
          <p:cNvSpPr/>
          <p:nvPr/>
        </p:nvSpPr>
        <p:spPr>
          <a:xfrm>
            <a:off x="179512" y="188640"/>
            <a:ext cx="8712968" cy="707886"/>
          </a:xfrm>
          <a:prstGeom prst="rect">
            <a:avLst/>
          </a:prstGeom>
        </p:spPr>
        <p:txBody>
          <a:bodyPr wrap="square">
            <a:spAutoFit/>
          </a:bodyPr>
          <a:lstStyle/>
          <a:p>
            <a:pPr algn="ctr"/>
            <a:r>
              <a:rPr kumimoji="0" lang="bg-BG" sz="4000" b="1" i="0" u="none" strike="noStrike" kern="0" cap="none" spc="0" normalizeH="0" baseline="0" noProof="0" dirty="0" smtClean="0">
                <a:ln>
                  <a:noFill/>
                </a:ln>
                <a:solidFill>
                  <a:srgbClr val="FF0000"/>
                </a:solidFill>
                <a:effectLst/>
                <a:uLnTx/>
                <a:uFillTx/>
                <a:latin typeface="Arial"/>
                <a:ea typeface="+mj-ea"/>
                <a:cs typeface="+mj-cs"/>
              </a:rPr>
              <a:t>КАСКЕТ4Е</a:t>
            </a:r>
            <a:endParaRPr lang="bg-BG" sz="1600" dirty="0">
              <a:solidFill>
                <a:srgbClr val="FF0000"/>
              </a:solidFill>
            </a:endParaRPr>
          </a:p>
        </p:txBody>
      </p:sp>
    </p:spTree>
    <p:extLst>
      <p:ext uri="{BB962C8B-B14F-4D97-AF65-F5344CB8AC3E}">
        <p14:creationId xmlns:p14="http://schemas.microsoft.com/office/powerpoint/2010/main" val="82937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bg-BG" sz="3200" b="1" dirty="0" smtClean="0">
                <a:solidFill>
                  <a:schemeClr val="bg1"/>
                </a:solidFill>
              </a:rPr>
              <a:t>К</a:t>
            </a:r>
            <a:r>
              <a:rPr lang="bg-BG" sz="3200" dirty="0" smtClean="0">
                <a:solidFill>
                  <a:schemeClr val="bg1"/>
                </a:solidFill>
              </a:rPr>
              <a:t> (</a:t>
            </a:r>
            <a:r>
              <a:rPr lang="bg-BG" sz="3200" b="1" dirty="0" smtClean="0">
                <a:solidFill>
                  <a:schemeClr val="bg1"/>
                </a:solidFill>
              </a:rPr>
              <a:t>К</a:t>
            </a:r>
            <a:r>
              <a:rPr lang="bg-BG" sz="3200" dirty="0" smtClean="0">
                <a:solidFill>
                  <a:schemeClr val="bg1"/>
                </a:solidFill>
              </a:rPr>
              <a:t>ислород)</a:t>
            </a:r>
            <a:endParaRPr lang="bg-BG" sz="3200" dirty="0">
              <a:solidFill>
                <a:schemeClr val="bg1"/>
              </a:solidFill>
            </a:endParaRPr>
          </a:p>
        </p:txBody>
      </p:sp>
      <p:sp>
        <p:nvSpPr>
          <p:cNvPr id="3" name="Content Placeholder 2"/>
          <p:cNvSpPr>
            <a:spLocks noGrp="1"/>
          </p:cNvSpPr>
          <p:nvPr>
            <p:ph idx="1"/>
          </p:nvPr>
        </p:nvSpPr>
        <p:spPr>
          <a:xfrm>
            <a:off x="1619672" y="1600200"/>
            <a:ext cx="7272808" cy="4525963"/>
          </a:xfrm>
        </p:spPr>
        <p:txBody>
          <a:bodyPr/>
          <a:lstStyle/>
          <a:p>
            <a:pPr algn="just"/>
            <a:r>
              <a:rPr lang="bg-BG" sz="2400" dirty="0" smtClean="0">
                <a:solidFill>
                  <a:schemeClr val="bg1"/>
                </a:solidFill>
              </a:rPr>
              <a:t>Кислородната </a:t>
            </a:r>
            <a:r>
              <a:rPr lang="bg-BG" sz="2400" dirty="0" smtClean="0">
                <a:solidFill>
                  <a:schemeClr val="bg1"/>
                </a:solidFill>
              </a:rPr>
              <a:t>доставка </a:t>
            </a:r>
            <a:r>
              <a:rPr lang="bg-BG" sz="2400" dirty="0" smtClean="0">
                <a:solidFill>
                  <a:schemeClr val="bg1"/>
                </a:solidFill>
              </a:rPr>
              <a:t>е важен фактор в метаболизма на </a:t>
            </a:r>
            <a:r>
              <a:rPr lang="bg-BG" sz="2400" dirty="0" smtClean="0">
                <a:solidFill>
                  <a:schemeClr val="bg1"/>
                </a:solidFill>
              </a:rPr>
              <a:t>тъканите </a:t>
            </a:r>
            <a:r>
              <a:rPr lang="bg-BG" sz="2400" dirty="0" smtClean="0">
                <a:solidFill>
                  <a:schemeClr val="bg1"/>
                </a:solidFill>
              </a:rPr>
              <a:t>(DO</a:t>
            </a:r>
            <a:r>
              <a:rPr lang="bg-BG" sz="2400" baseline="-25000" dirty="0" smtClean="0">
                <a:solidFill>
                  <a:schemeClr val="bg1"/>
                </a:solidFill>
              </a:rPr>
              <a:t>2</a:t>
            </a:r>
            <a:r>
              <a:rPr lang="bg-BG" sz="2400" dirty="0" smtClean="0">
                <a:solidFill>
                  <a:schemeClr val="bg1"/>
                </a:solidFill>
              </a:rPr>
              <a:t>). Хипоксемията е вредна за увредения мозък, но хипероксемията може да бъде свързана с ексцитотоксичност и лоши резултати. Поддържането на SpO</a:t>
            </a:r>
            <a:r>
              <a:rPr lang="bg-BG" sz="2400" baseline="-25000" dirty="0" smtClean="0">
                <a:solidFill>
                  <a:schemeClr val="bg1"/>
                </a:solidFill>
              </a:rPr>
              <a:t>2</a:t>
            </a:r>
            <a:r>
              <a:rPr lang="bg-BG" sz="2400" dirty="0" smtClean="0">
                <a:solidFill>
                  <a:schemeClr val="bg1"/>
                </a:solidFill>
              </a:rPr>
              <a:t> между 94 и 97% изглежда разумно.</a:t>
            </a:r>
            <a:endParaRPr lang="bg-BG" sz="2400" dirty="0">
              <a:solidFill>
                <a:schemeClr val="bg1"/>
              </a:solidFill>
            </a:endParaRPr>
          </a:p>
        </p:txBody>
      </p:sp>
      <p:sp>
        <p:nvSpPr>
          <p:cNvPr id="4" name="Slide Number Placeholder 3"/>
          <p:cNvSpPr>
            <a:spLocks noGrp="1"/>
          </p:cNvSpPr>
          <p:nvPr>
            <p:ph type="sldNum" sz="quarter" idx="12"/>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077843AF-0CE3-46E6-BE18-038DA241B810}" type="slidenum">
              <a:rPr lang="es-ES" altLang="bg-BG">
                <a:solidFill>
                  <a:schemeClr val="bg1"/>
                </a:solidFill>
              </a:rPr>
              <a:pPr/>
              <a:t>3</a:t>
            </a:fld>
            <a:endParaRPr lang="es-ES" altLang="bg-BG">
              <a:solidFill>
                <a:schemeClr val="bg1"/>
              </a:solidFill>
            </a:endParaRPr>
          </a:p>
        </p:txBody>
      </p:sp>
    </p:spTree>
    <p:extLst>
      <p:ext uri="{BB962C8B-B14F-4D97-AF65-F5344CB8AC3E}">
        <p14:creationId xmlns:p14="http://schemas.microsoft.com/office/powerpoint/2010/main" val="868236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1143000"/>
          </a:xfrm>
        </p:spPr>
        <p:txBody>
          <a:bodyPr/>
          <a:lstStyle/>
          <a:p>
            <a:r>
              <a:rPr lang="bg-BG" sz="3200" b="1" dirty="0" smtClean="0">
                <a:solidFill>
                  <a:schemeClr val="bg1"/>
                </a:solidFill>
              </a:rPr>
              <a:t>А</a:t>
            </a:r>
            <a:r>
              <a:rPr lang="bg-BG" sz="3200" dirty="0" smtClean="0">
                <a:solidFill>
                  <a:schemeClr val="bg1"/>
                </a:solidFill>
              </a:rPr>
              <a:t> (</a:t>
            </a:r>
            <a:r>
              <a:rPr lang="ru-RU" sz="3200" b="1" dirty="0" smtClean="0">
                <a:solidFill>
                  <a:schemeClr val="bg1"/>
                </a:solidFill>
              </a:rPr>
              <a:t>А</a:t>
            </a:r>
            <a:r>
              <a:rPr lang="ru-RU" sz="3200" dirty="0" smtClean="0">
                <a:solidFill>
                  <a:schemeClr val="bg1"/>
                </a:solidFill>
              </a:rPr>
              <a:t>ртериалното кръвно налягане) </a:t>
            </a:r>
            <a:endParaRPr lang="bg-BG" sz="3200" dirty="0">
              <a:solidFill>
                <a:schemeClr val="bg1"/>
              </a:solidFill>
            </a:endParaRPr>
          </a:p>
        </p:txBody>
      </p:sp>
      <p:sp>
        <p:nvSpPr>
          <p:cNvPr id="3" name="Content Placeholder 2"/>
          <p:cNvSpPr>
            <a:spLocks noGrp="1"/>
          </p:cNvSpPr>
          <p:nvPr>
            <p:ph idx="1"/>
          </p:nvPr>
        </p:nvSpPr>
        <p:spPr>
          <a:xfrm>
            <a:off x="1403648" y="1135285"/>
            <a:ext cx="7632848" cy="4525963"/>
          </a:xfrm>
        </p:spPr>
        <p:txBody>
          <a:bodyPr/>
          <a:lstStyle/>
          <a:p>
            <a:pPr algn="just"/>
            <a:r>
              <a:rPr lang="ru-RU" sz="2400" dirty="0" smtClean="0">
                <a:solidFill>
                  <a:schemeClr val="bg1"/>
                </a:solidFill>
              </a:rPr>
              <a:t>AКН е </a:t>
            </a:r>
            <a:r>
              <a:rPr lang="ru-RU" sz="2400" dirty="0" smtClean="0">
                <a:solidFill>
                  <a:schemeClr val="bg1"/>
                </a:solidFill>
              </a:rPr>
              <a:t>основната </a:t>
            </a:r>
            <a:r>
              <a:rPr lang="ru-RU" sz="2400" dirty="0" smtClean="0">
                <a:solidFill>
                  <a:schemeClr val="bg1"/>
                </a:solidFill>
              </a:rPr>
              <a:t>детерминанта на мозъчния кръвоток. Дори </a:t>
            </a:r>
            <a:r>
              <a:rPr lang="ru-RU" sz="2400" dirty="0" smtClean="0">
                <a:solidFill>
                  <a:schemeClr val="bg1"/>
                </a:solidFill>
              </a:rPr>
              <a:t>лекостепенна </a:t>
            </a:r>
            <a:r>
              <a:rPr lang="ru-RU" sz="2400" dirty="0" smtClean="0">
                <a:solidFill>
                  <a:schemeClr val="bg1"/>
                </a:solidFill>
              </a:rPr>
              <a:t>хипотония може да доведе до хипоперфузия на мозъка, особено при патологични състояния, като нарушена мозъчна авторегулация, повишено Вътречерепно Налягане (ВЧН), мозъчен оток и/или микросъдови нарушения. Постигането на "оптимално" Мозъчно </a:t>
            </a:r>
            <a:r>
              <a:rPr lang="ru-RU" sz="2400" dirty="0">
                <a:solidFill>
                  <a:schemeClr val="bg1"/>
                </a:solidFill>
              </a:rPr>
              <a:t>П</a:t>
            </a:r>
            <a:r>
              <a:rPr lang="ru-RU" sz="2400" dirty="0" smtClean="0">
                <a:solidFill>
                  <a:schemeClr val="bg1"/>
                </a:solidFill>
              </a:rPr>
              <a:t>ерфузионно </a:t>
            </a:r>
            <a:r>
              <a:rPr lang="ru-RU" sz="2400" dirty="0">
                <a:solidFill>
                  <a:schemeClr val="bg1"/>
                </a:solidFill>
              </a:rPr>
              <a:t>Н</a:t>
            </a:r>
            <a:r>
              <a:rPr lang="ru-RU" sz="2400" dirty="0" smtClean="0">
                <a:solidFill>
                  <a:schemeClr val="bg1"/>
                </a:solidFill>
              </a:rPr>
              <a:t>алягане (МПН) е от решаващо значение. Поддържането на Средно Артериално </a:t>
            </a:r>
            <a:r>
              <a:rPr lang="bg-BG" sz="2400" dirty="0" smtClean="0">
                <a:solidFill>
                  <a:schemeClr val="bg1"/>
                </a:solidFill>
              </a:rPr>
              <a:t>Кръвно Н</a:t>
            </a:r>
            <a:r>
              <a:rPr lang="ru-RU" sz="2400" dirty="0" smtClean="0">
                <a:solidFill>
                  <a:schemeClr val="bg1"/>
                </a:solidFill>
              </a:rPr>
              <a:t>алягане (СрАКН)≥80 mmHg и МПН≥60 mmHg, може да бъде разумно при будни пациенти и такива в безсъзнание, като целевите стойности на СрАКН могат да бъдат титрирани при многократно неврологично изследване.</a:t>
            </a:r>
            <a:endParaRPr lang="bg-BG" sz="2400" dirty="0">
              <a:solidFill>
                <a:schemeClr val="bg1"/>
              </a:solidFill>
            </a:endParaRPr>
          </a:p>
        </p:txBody>
      </p:sp>
      <p:sp>
        <p:nvSpPr>
          <p:cNvPr id="4" name="Slide Number Placeholder 3"/>
          <p:cNvSpPr>
            <a:spLocks noGrp="1"/>
          </p:cNvSpPr>
          <p:nvPr>
            <p:ph type="sldNum" sz="quarter" idx="12"/>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077843AF-0CE3-46E6-BE18-038DA241B810}" type="slidenum">
              <a:rPr lang="es-ES" altLang="bg-BG">
                <a:solidFill>
                  <a:schemeClr val="bg1"/>
                </a:solidFill>
              </a:rPr>
              <a:pPr/>
              <a:t>4</a:t>
            </a:fld>
            <a:endParaRPr lang="es-ES" altLang="bg-BG">
              <a:solidFill>
                <a:schemeClr val="bg1"/>
              </a:solidFill>
            </a:endParaRPr>
          </a:p>
        </p:txBody>
      </p:sp>
    </p:spTree>
    <p:extLst>
      <p:ext uri="{BB962C8B-B14F-4D97-AF65-F5344CB8AC3E}">
        <p14:creationId xmlns:p14="http://schemas.microsoft.com/office/powerpoint/2010/main" val="1639344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1143000"/>
          </a:xfrm>
        </p:spPr>
        <p:txBody>
          <a:bodyPr/>
          <a:lstStyle/>
          <a:p>
            <a:r>
              <a:rPr lang="en-US" sz="3200" b="1" dirty="0" smtClean="0">
                <a:solidFill>
                  <a:schemeClr val="bg1"/>
                </a:solidFill>
                <a:latin typeface="+mn-lt"/>
                <a:ea typeface="+mn-ea"/>
                <a:cs typeface="+mn-cs"/>
              </a:rPr>
              <a:t>С</a:t>
            </a:r>
            <a:r>
              <a:rPr lang="en-US" sz="3200" dirty="0" smtClean="0">
                <a:solidFill>
                  <a:schemeClr val="bg1"/>
                </a:solidFill>
                <a:latin typeface="+mn-lt"/>
                <a:ea typeface="+mn-ea"/>
                <a:cs typeface="+mn-cs"/>
              </a:rPr>
              <a:t> </a:t>
            </a:r>
            <a:r>
              <a:rPr lang="bg-BG" sz="3200" dirty="0" smtClean="0">
                <a:solidFill>
                  <a:schemeClr val="bg1"/>
                </a:solidFill>
                <a:latin typeface="+mn-lt"/>
                <a:ea typeface="+mn-ea"/>
                <a:cs typeface="+mn-cs"/>
              </a:rPr>
              <a:t>(</a:t>
            </a:r>
            <a:r>
              <a:rPr lang="bg-BG" sz="3200" b="1" dirty="0" smtClean="0">
                <a:solidFill>
                  <a:schemeClr val="bg1"/>
                </a:solidFill>
                <a:latin typeface="+mn-lt"/>
                <a:ea typeface="+mn-ea"/>
                <a:cs typeface="+mn-cs"/>
              </a:rPr>
              <a:t>С</a:t>
            </a:r>
            <a:r>
              <a:rPr lang="bg-BG" sz="3200" dirty="0" smtClean="0">
                <a:solidFill>
                  <a:schemeClr val="bg1"/>
                </a:solidFill>
                <a:latin typeface="+mn-lt"/>
                <a:ea typeface="+mn-ea"/>
                <a:cs typeface="+mn-cs"/>
              </a:rPr>
              <a:t>едиране)</a:t>
            </a:r>
            <a:endParaRPr lang="bg-BG" dirty="0"/>
          </a:p>
        </p:txBody>
      </p:sp>
      <p:sp>
        <p:nvSpPr>
          <p:cNvPr id="3" name="Content Placeholder 2"/>
          <p:cNvSpPr>
            <a:spLocks noGrp="1"/>
          </p:cNvSpPr>
          <p:nvPr>
            <p:ph idx="1"/>
          </p:nvPr>
        </p:nvSpPr>
        <p:spPr>
          <a:xfrm>
            <a:off x="1691680" y="1423317"/>
            <a:ext cx="7200800" cy="4525963"/>
          </a:xfrm>
        </p:spPr>
        <p:txBody>
          <a:bodyPr/>
          <a:lstStyle/>
          <a:p>
            <a:pPr algn="just"/>
            <a:r>
              <a:rPr lang="bg-BG" sz="2400" dirty="0" smtClean="0">
                <a:solidFill>
                  <a:schemeClr val="bg1"/>
                </a:solidFill>
              </a:rPr>
              <a:t>Комфортът на пациента, както и контролът на болката, възбудата, тревожността и треперенето </a:t>
            </a:r>
            <a:r>
              <a:rPr lang="bg-BG" sz="2400" dirty="0" smtClean="0">
                <a:solidFill>
                  <a:schemeClr val="bg1"/>
                </a:solidFill>
              </a:rPr>
              <a:t>са важни цели, </a:t>
            </a:r>
            <a:r>
              <a:rPr lang="bg-BG" sz="2400" dirty="0" smtClean="0">
                <a:solidFill>
                  <a:schemeClr val="bg1"/>
                </a:solidFill>
              </a:rPr>
              <a:t>за да се избегнат физически и психически страдания, прекомерна мозъчна стимулация, повишеното ВЧН и вторичната тъканна хипоксия. Основната цел е пациентите да </a:t>
            </a:r>
            <a:r>
              <a:rPr lang="bg-BG" sz="2400" dirty="0">
                <a:solidFill>
                  <a:schemeClr val="bg1"/>
                </a:solidFill>
              </a:rPr>
              <a:t>бъдат </a:t>
            </a:r>
            <a:r>
              <a:rPr lang="bg-BG" sz="2400" dirty="0" smtClean="0">
                <a:solidFill>
                  <a:schemeClr val="bg1"/>
                </a:solidFill>
              </a:rPr>
              <a:t>спокойни и едновременно с това колабориращи. Дълбоко седиране може да се наложи в някои специфични ситуации, като повишено ВЧН, рефрактерен епилептичен статус или силно треперене.</a:t>
            </a:r>
            <a:endParaRPr lang="bg-BG" sz="2400" dirty="0">
              <a:solidFill>
                <a:schemeClr val="bg1"/>
              </a:solidFill>
            </a:endParaRPr>
          </a:p>
        </p:txBody>
      </p:sp>
      <p:sp>
        <p:nvSpPr>
          <p:cNvPr id="4" name="Slide Number Placeholder 3"/>
          <p:cNvSpPr>
            <a:spLocks noGrp="1"/>
          </p:cNvSpPr>
          <p:nvPr>
            <p:ph type="sldNum" sz="quarter" idx="12"/>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077843AF-0CE3-46E6-BE18-038DA241B810}" type="slidenum">
              <a:rPr lang="es-ES" altLang="bg-BG">
                <a:solidFill>
                  <a:schemeClr val="bg1"/>
                </a:solidFill>
              </a:rPr>
              <a:pPr/>
              <a:t>5</a:t>
            </a:fld>
            <a:endParaRPr lang="es-ES" altLang="bg-BG">
              <a:solidFill>
                <a:schemeClr val="bg1"/>
              </a:solidFill>
            </a:endParaRPr>
          </a:p>
        </p:txBody>
      </p:sp>
    </p:spTree>
    <p:extLst>
      <p:ext uri="{BB962C8B-B14F-4D97-AF65-F5344CB8AC3E}">
        <p14:creationId xmlns:p14="http://schemas.microsoft.com/office/powerpoint/2010/main" val="3702858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7384"/>
            <a:ext cx="8229600" cy="1143000"/>
          </a:xfrm>
        </p:spPr>
        <p:txBody>
          <a:bodyPr/>
          <a:lstStyle/>
          <a:p>
            <a:r>
              <a:rPr lang="bg-BG" sz="3200" b="1" dirty="0" smtClean="0">
                <a:solidFill>
                  <a:schemeClr val="bg1"/>
                </a:solidFill>
              </a:rPr>
              <a:t>К </a:t>
            </a:r>
            <a:r>
              <a:rPr lang="bg-BG" sz="3200" dirty="0" smtClean="0">
                <a:solidFill>
                  <a:schemeClr val="bg1"/>
                </a:solidFill>
              </a:rPr>
              <a:t>(</a:t>
            </a:r>
            <a:r>
              <a:rPr lang="bg-BG" sz="3200" b="1" dirty="0" smtClean="0">
                <a:solidFill>
                  <a:schemeClr val="bg1"/>
                </a:solidFill>
              </a:rPr>
              <a:t>К</a:t>
            </a:r>
            <a:r>
              <a:rPr lang="bg-BG" sz="3200" dirty="0" smtClean="0">
                <a:solidFill>
                  <a:schemeClr val="bg1"/>
                </a:solidFill>
              </a:rPr>
              <a:t>ръв)</a:t>
            </a:r>
            <a:endParaRPr lang="bg-BG" sz="3200" dirty="0">
              <a:solidFill>
                <a:schemeClr val="bg1"/>
              </a:solidFill>
            </a:endParaRPr>
          </a:p>
        </p:txBody>
      </p:sp>
      <p:sp>
        <p:nvSpPr>
          <p:cNvPr id="3" name="Content Placeholder 2"/>
          <p:cNvSpPr>
            <a:spLocks noGrp="1"/>
          </p:cNvSpPr>
          <p:nvPr>
            <p:ph idx="1"/>
          </p:nvPr>
        </p:nvSpPr>
        <p:spPr>
          <a:xfrm>
            <a:off x="1547664" y="1484784"/>
            <a:ext cx="7344816" cy="4525963"/>
          </a:xfrm>
        </p:spPr>
        <p:txBody>
          <a:bodyPr/>
          <a:lstStyle/>
          <a:p>
            <a:pPr algn="just"/>
            <a:r>
              <a:rPr lang="bg-BG" sz="2400" dirty="0" smtClean="0">
                <a:solidFill>
                  <a:schemeClr val="bg1"/>
                </a:solidFill>
              </a:rPr>
              <a:t>Хемоглобинът е важен фактор за доставката на кислород </a:t>
            </a:r>
            <a:r>
              <a:rPr lang="bg-BG" sz="2400" dirty="0" smtClean="0">
                <a:solidFill>
                  <a:schemeClr val="bg1"/>
                </a:solidFill>
              </a:rPr>
              <a:t>до тъканите (DO</a:t>
            </a:r>
            <a:r>
              <a:rPr lang="bg-BG" sz="2400" baseline="-25000" dirty="0" smtClean="0">
                <a:solidFill>
                  <a:schemeClr val="bg1"/>
                </a:solidFill>
              </a:rPr>
              <a:t>2</a:t>
            </a:r>
            <a:r>
              <a:rPr lang="bg-BG" sz="2400" dirty="0" smtClean="0">
                <a:solidFill>
                  <a:schemeClr val="bg1"/>
                </a:solidFill>
              </a:rPr>
              <a:t>). Обикновено мозъчната DO</a:t>
            </a:r>
            <a:r>
              <a:rPr lang="bg-BG" sz="2400" baseline="-25000" dirty="0" smtClean="0">
                <a:solidFill>
                  <a:schemeClr val="bg1"/>
                </a:solidFill>
              </a:rPr>
              <a:t>2</a:t>
            </a:r>
            <a:r>
              <a:rPr lang="bg-BG" sz="2400" dirty="0" smtClean="0">
                <a:solidFill>
                  <a:schemeClr val="bg1"/>
                </a:solidFill>
              </a:rPr>
              <a:t> е достатъчна, така че при намаляване на мозъчния кръвоток, мозъкът има достатъчно физиологичен резерв. Въпреки че мозъчният кръвоток може да се увеличи, за да запази мозъчното кислородно снабдяване (DO</a:t>
            </a:r>
            <a:r>
              <a:rPr lang="bg-BG" sz="2400" baseline="-25000" dirty="0" smtClean="0">
                <a:solidFill>
                  <a:schemeClr val="bg1"/>
                </a:solidFill>
              </a:rPr>
              <a:t>2</a:t>
            </a:r>
            <a:r>
              <a:rPr lang="bg-BG" sz="2400" dirty="0" smtClean="0">
                <a:solidFill>
                  <a:schemeClr val="bg1"/>
                </a:solidFill>
              </a:rPr>
              <a:t>), ниските нива на хемоглобина могат да бъдат свързани с мозъчна хипоксия и дисфункция на клетъчната енергетика. Няма определени идеални прагове на трансфузия при пациенти с остра мозъчна травма, но този от 70–90 g/l изглежда приемлив.</a:t>
            </a:r>
            <a:endParaRPr lang="bg-BG" sz="2400" dirty="0"/>
          </a:p>
        </p:txBody>
      </p:sp>
      <p:sp>
        <p:nvSpPr>
          <p:cNvPr id="5" name="Slide Number Placeholder 4"/>
          <p:cNvSpPr>
            <a:spLocks noGrp="1"/>
          </p:cNvSpPr>
          <p:nvPr>
            <p:ph type="sldNum" sz="quarter" idx="12"/>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077843AF-0CE3-46E6-BE18-038DA241B810}" type="slidenum">
              <a:rPr lang="es-ES" altLang="bg-BG">
                <a:solidFill>
                  <a:schemeClr val="bg1"/>
                </a:solidFill>
              </a:rPr>
              <a:pPr/>
              <a:t>6</a:t>
            </a:fld>
            <a:endParaRPr lang="es-ES" altLang="bg-BG">
              <a:solidFill>
                <a:schemeClr val="bg1"/>
              </a:solidFill>
            </a:endParaRPr>
          </a:p>
        </p:txBody>
      </p:sp>
    </p:spTree>
    <p:extLst>
      <p:ext uri="{BB962C8B-B14F-4D97-AF65-F5344CB8AC3E}">
        <p14:creationId xmlns:p14="http://schemas.microsoft.com/office/powerpoint/2010/main" val="2818244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en-US" sz="3200" b="1" dirty="0" smtClean="0">
                <a:solidFill>
                  <a:schemeClr val="bg1"/>
                </a:solidFill>
              </a:rPr>
              <a:t>E </a:t>
            </a:r>
            <a:r>
              <a:rPr lang="bg-BG" sz="3200" dirty="0" smtClean="0">
                <a:solidFill>
                  <a:schemeClr val="bg1"/>
                </a:solidFill>
              </a:rPr>
              <a:t>(</a:t>
            </a:r>
            <a:r>
              <a:rPr lang="bg-BG" sz="3200" b="1" dirty="0" smtClean="0">
                <a:solidFill>
                  <a:schemeClr val="bg1"/>
                </a:solidFill>
              </a:rPr>
              <a:t>Е</a:t>
            </a:r>
            <a:r>
              <a:rPr lang="bg-BG" sz="3200" dirty="0" smtClean="0">
                <a:solidFill>
                  <a:schemeClr val="bg1"/>
                </a:solidFill>
              </a:rPr>
              <a:t>нергия) </a:t>
            </a:r>
            <a:endParaRPr lang="bg-BG" dirty="0">
              <a:solidFill>
                <a:schemeClr val="bg1"/>
              </a:solidFill>
            </a:endParaRPr>
          </a:p>
        </p:txBody>
      </p:sp>
      <p:sp>
        <p:nvSpPr>
          <p:cNvPr id="3" name="Content Placeholder 2"/>
          <p:cNvSpPr>
            <a:spLocks noGrp="1"/>
          </p:cNvSpPr>
          <p:nvPr>
            <p:ph idx="1"/>
          </p:nvPr>
        </p:nvSpPr>
        <p:spPr>
          <a:xfrm>
            <a:off x="1835696" y="1600200"/>
            <a:ext cx="7128792" cy="4525963"/>
          </a:xfrm>
        </p:spPr>
        <p:txBody>
          <a:bodyPr/>
          <a:lstStyle/>
          <a:p>
            <a:pPr algn="just"/>
            <a:r>
              <a:rPr lang="bg-BG" sz="2400" dirty="0" smtClean="0">
                <a:solidFill>
                  <a:schemeClr val="bg1"/>
                </a:solidFill>
              </a:rPr>
              <a:t>Глюкозата е основен източник на енергия за неврона. Хипогликемията (≤ 4.4 mmol/l) може да наруши мозъчния метаболизъм, а хипергликемията (≥ 9.99 mmol/l) също може да бъде свързана с по-лоши резултати. При пациенти с остро увреждане на мозъка, строгият гликемичен контрол може да не подобри значително резултатите и дори да увеличи риска от хипогликемия. Целевите нива между 4.4 и 9.99 mmol/l са разумни.</a:t>
            </a:r>
            <a:endParaRPr lang="bg-BG" sz="2400" dirty="0">
              <a:solidFill>
                <a:schemeClr val="bg1"/>
              </a:solidFill>
            </a:endParaRPr>
          </a:p>
        </p:txBody>
      </p:sp>
      <p:sp>
        <p:nvSpPr>
          <p:cNvPr id="4" name="Slide Number Placeholder 3"/>
          <p:cNvSpPr>
            <a:spLocks noGrp="1"/>
          </p:cNvSpPr>
          <p:nvPr>
            <p:ph type="sldNum" sz="quarter" idx="12"/>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077843AF-0CE3-46E6-BE18-038DA241B810}" type="slidenum">
              <a:rPr lang="es-ES" altLang="bg-BG">
                <a:solidFill>
                  <a:schemeClr val="bg1"/>
                </a:solidFill>
              </a:rPr>
              <a:pPr/>
              <a:t>7</a:t>
            </a:fld>
            <a:endParaRPr lang="es-ES" altLang="bg-BG">
              <a:solidFill>
                <a:schemeClr val="bg1"/>
              </a:solidFill>
            </a:endParaRPr>
          </a:p>
        </p:txBody>
      </p:sp>
    </p:spTree>
    <p:extLst>
      <p:ext uri="{BB962C8B-B14F-4D97-AF65-F5344CB8AC3E}">
        <p14:creationId xmlns:p14="http://schemas.microsoft.com/office/powerpoint/2010/main" val="2171622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1143000"/>
          </a:xfrm>
        </p:spPr>
        <p:txBody>
          <a:bodyPr/>
          <a:lstStyle/>
          <a:p>
            <a:r>
              <a:rPr lang="en-US" sz="3200" b="1" dirty="0" smtClean="0">
                <a:solidFill>
                  <a:schemeClr val="bg1"/>
                </a:solidFill>
              </a:rPr>
              <a:t>Т </a:t>
            </a:r>
            <a:r>
              <a:rPr lang="en-US" sz="3200" dirty="0" smtClean="0">
                <a:solidFill>
                  <a:schemeClr val="bg1"/>
                </a:solidFill>
              </a:rPr>
              <a:t>(</a:t>
            </a:r>
            <a:r>
              <a:rPr lang="bg-BG" sz="3200" dirty="0" smtClean="0">
                <a:solidFill>
                  <a:schemeClr val="bg1"/>
                </a:solidFill>
              </a:rPr>
              <a:t>Телесна температура)</a:t>
            </a:r>
            <a:endParaRPr lang="bg-BG" sz="3200" dirty="0">
              <a:solidFill>
                <a:schemeClr val="bg1"/>
              </a:solidFill>
            </a:endParaRPr>
          </a:p>
        </p:txBody>
      </p:sp>
      <p:sp>
        <p:nvSpPr>
          <p:cNvPr id="3" name="Content Placeholder 2"/>
          <p:cNvSpPr>
            <a:spLocks noGrp="1"/>
          </p:cNvSpPr>
          <p:nvPr>
            <p:ph idx="1"/>
          </p:nvPr>
        </p:nvSpPr>
        <p:spPr>
          <a:xfrm>
            <a:off x="1475656" y="1412776"/>
            <a:ext cx="7524328" cy="4525963"/>
          </a:xfrm>
        </p:spPr>
        <p:txBody>
          <a:bodyPr/>
          <a:lstStyle/>
          <a:p>
            <a:pPr algn="just"/>
            <a:r>
              <a:rPr lang="bg-BG" sz="2400" dirty="0" smtClean="0">
                <a:solidFill>
                  <a:schemeClr val="bg1"/>
                </a:solidFill>
              </a:rPr>
              <a:t>Телесната температура е строго регулирана с цел оптимизиране на клетъчната функция. Хипертермията е част от </a:t>
            </a:r>
            <a:r>
              <a:rPr lang="bg-BG" sz="2400" dirty="0" smtClean="0">
                <a:solidFill>
                  <a:schemeClr val="bg1"/>
                </a:solidFill>
              </a:rPr>
              <a:t>системната </a:t>
            </a:r>
            <a:r>
              <a:rPr lang="bg-BG" sz="2400" dirty="0" smtClean="0">
                <a:solidFill>
                  <a:schemeClr val="bg1"/>
                </a:solidFill>
              </a:rPr>
              <a:t>възпалителна реакция след остро увреждане на мозъка, като обикновено не е свързана с инфекция. Така тя може да бъде свързана с повишено ВЧН, мозъчна хипоксия и метаболитни нарушения. Дали повишената температура е прогностичен фактор или маркер на тежестта на състоянието остава неясно, но стойности над 38</a:t>
            </a:r>
            <a:r>
              <a:rPr lang="bg-BG" sz="2400" baseline="30000" dirty="0" smtClean="0">
                <a:solidFill>
                  <a:schemeClr val="bg1"/>
                </a:solidFill>
              </a:rPr>
              <a:t>0</a:t>
            </a:r>
            <a:r>
              <a:rPr lang="bg-BG" sz="2400" dirty="0" smtClean="0">
                <a:solidFill>
                  <a:schemeClr val="bg1"/>
                </a:solidFill>
              </a:rPr>
              <a:t>C трябва да се избягват, ако са свързани с влошаване в неврологичния статус или променена мозъчна хомеостаза.</a:t>
            </a:r>
            <a:endParaRPr lang="bg-BG" sz="2400" dirty="0">
              <a:solidFill>
                <a:schemeClr val="bg1"/>
              </a:solidFill>
            </a:endParaRPr>
          </a:p>
        </p:txBody>
      </p:sp>
      <p:sp>
        <p:nvSpPr>
          <p:cNvPr id="4" name="Slide Number Placeholder 3"/>
          <p:cNvSpPr>
            <a:spLocks noGrp="1"/>
          </p:cNvSpPr>
          <p:nvPr>
            <p:ph type="sldNum" sz="quarter" idx="12"/>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077843AF-0CE3-46E6-BE18-038DA241B810}" type="slidenum">
              <a:rPr lang="es-ES" altLang="bg-BG">
                <a:solidFill>
                  <a:schemeClr val="bg1"/>
                </a:solidFill>
              </a:rPr>
              <a:pPr/>
              <a:t>8</a:t>
            </a:fld>
            <a:endParaRPr lang="es-ES" altLang="bg-BG">
              <a:solidFill>
                <a:schemeClr val="bg1"/>
              </a:solidFill>
            </a:endParaRPr>
          </a:p>
        </p:txBody>
      </p:sp>
    </p:spTree>
    <p:extLst>
      <p:ext uri="{BB962C8B-B14F-4D97-AF65-F5344CB8AC3E}">
        <p14:creationId xmlns:p14="http://schemas.microsoft.com/office/powerpoint/2010/main" val="787349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1143000"/>
          </a:xfrm>
        </p:spPr>
        <p:txBody>
          <a:bodyPr/>
          <a:lstStyle/>
          <a:p>
            <a:r>
              <a:rPr lang="en-US" sz="3200" b="1" dirty="0" smtClean="0">
                <a:solidFill>
                  <a:schemeClr val="bg1"/>
                </a:solidFill>
              </a:rPr>
              <a:t>4%</a:t>
            </a:r>
            <a:r>
              <a:rPr lang="en-US" sz="3200" dirty="0" smtClean="0">
                <a:solidFill>
                  <a:schemeClr val="bg1"/>
                </a:solidFill>
              </a:rPr>
              <a:t> </a:t>
            </a:r>
            <a:endParaRPr lang="bg-BG" sz="3200" dirty="0"/>
          </a:p>
        </p:txBody>
      </p:sp>
      <p:sp>
        <p:nvSpPr>
          <p:cNvPr id="3" name="Content Placeholder 2"/>
          <p:cNvSpPr>
            <a:spLocks noGrp="1"/>
          </p:cNvSpPr>
          <p:nvPr>
            <p:ph idx="1"/>
          </p:nvPr>
        </p:nvSpPr>
        <p:spPr>
          <a:xfrm>
            <a:off x="1763688" y="1600200"/>
            <a:ext cx="7200800" cy="4525963"/>
          </a:xfrm>
        </p:spPr>
        <p:txBody>
          <a:bodyPr/>
          <a:lstStyle/>
          <a:p>
            <a:pPr algn="just"/>
            <a:r>
              <a:rPr lang="bg-BG" sz="2400" dirty="0" smtClean="0">
                <a:solidFill>
                  <a:schemeClr val="bg1"/>
                </a:solidFill>
              </a:rPr>
              <a:t>Острите промени в PaCO</a:t>
            </a:r>
            <a:r>
              <a:rPr lang="bg-BG" sz="2400" baseline="-25000" dirty="0" smtClean="0">
                <a:solidFill>
                  <a:schemeClr val="bg1"/>
                </a:solidFill>
              </a:rPr>
              <a:t>2</a:t>
            </a:r>
            <a:r>
              <a:rPr lang="bg-BG" sz="2400" dirty="0" smtClean="0">
                <a:solidFill>
                  <a:schemeClr val="bg1"/>
                </a:solidFill>
              </a:rPr>
              <a:t> водят до пропорционални промени в мозъчния кръвоток. Промяната с 1 mmHg в PaCO</a:t>
            </a:r>
            <a:r>
              <a:rPr lang="bg-BG" sz="2400" baseline="-25000" dirty="0" smtClean="0">
                <a:solidFill>
                  <a:schemeClr val="bg1"/>
                </a:solidFill>
              </a:rPr>
              <a:t>2</a:t>
            </a:r>
            <a:r>
              <a:rPr lang="bg-BG" sz="2400" dirty="0" smtClean="0">
                <a:solidFill>
                  <a:schemeClr val="bg1"/>
                </a:solidFill>
              </a:rPr>
              <a:t>, води</a:t>
            </a:r>
            <a:r>
              <a:rPr lang="bg-BG" sz="2400" b="1" dirty="0" smtClean="0">
                <a:solidFill>
                  <a:schemeClr val="bg1"/>
                </a:solidFill>
              </a:rPr>
              <a:t> </a:t>
            </a:r>
            <a:r>
              <a:rPr lang="bg-BG" sz="2400" dirty="0" smtClean="0">
                <a:solidFill>
                  <a:schemeClr val="bg1"/>
                </a:solidFill>
              </a:rPr>
              <a:t>до реципрочна промяна с </a:t>
            </a:r>
            <a:r>
              <a:rPr lang="bg-BG" sz="2400" b="1" dirty="0" smtClean="0">
                <a:solidFill>
                  <a:schemeClr val="bg1"/>
                </a:solidFill>
              </a:rPr>
              <a:t>4% </a:t>
            </a:r>
            <a:r>
              <a:rPr lang="bg-BG" sz="2400" dirty="0" smtClean="0">
                <a:solidFill>
                  <a:schemeClr val="bg1"/>
                </a:solidFill>
              </a:rPr>
              <a:t>на мозъчния кръвоток. При намален вътречерепен къмплайънс, всяко увеличение на мозъчния кръвоток може да увеличи церебралния кръвен обем, а по този начин и ВЧН. От друга страна, прекомерната хипервентилация може да доведе до мозъчна исхемия и PaCO</a:t>
            </a:r>
            <a:r>
              <a:rPr lang="bg-BG" sz="2400" baseline="-25000" dirty="0" smtClean="0">
                <a:solidFill>
                  <a:schemeClr val="bg1"/>
                </a:solidFill>
              </a:rPr>
              <a:t>2</a:t>
            </a:r>
            <a:r>
              <a:rPr lang="bg-BG" sz="2400" dirty="0" smtClean="0">
                <a:solidFill>
                  <a:schemeClr val="bg1"/>
                </a:solidFill>
              </a:rPr>
              <a:t>&lt;35 mmHg трябва да се избягва.</a:t>
            </a:r>
            <a:endParaRPr lang="bg-BG" sz="2400" dirty="0">
              <a:solidFill>
                <a:schemeClr val="bg1"/>
              </a:solidFill>
            </a:endParaRPr>
          </a:p>
        </p:txBody>
      </p:sp>
      <p:sp>
        <p:nvSpPr>
          <p:cNvPr id="4" name="Slide Number Placeholder 3"/>
          <p:cNvSpPr>
            <a:spLocks noGrp="1"/>
          </p:cNvSpPr>
          <p:nvPr>
            <p:ph type="sldNum" sz="quarter" idx="12"/>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077843AF-0CE3-46E6-BE18-038DA241B810}" type="slidenum">
              <a:rPr lang="es-ES" altLang="bg-BG">
                <a:solidFill>
                  <a:schemeClr val="bg1"/>
                </a:solidFill>
              </a:rPr>
              <a:pPr/>
              <a:t>9</a:t>
            </a:fld>
            <a:endParaRPr lang="es-ES" altLang="bg-BG">
              <a:solidFill>
                <a:schemeClr val="bg1"/>
              </a:solidFill>
            </a:endParaRPr>
          </a:p>
        </p:txBody>
      </p:sp>
    </p:spTree>
    <p:extLst>
      <p:ext uri="{BB962C8B-B14F-4D97-AF65-F5344CB8AC3E}">
        <p14:creationId xmlns:p14="http://schemas.microsoft.com/office/powerpoint/2010/main" val="1252135545"/>
      </p:ext>
    </p:extLst>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1056</Words>
  <Application>Microsoft Office PowerPoint</Application>
  <PresentationFormat>On-screen Show (4:3)</PresentationFormat>
  <Paragraphs>42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Diseño predeterminado</vt:lpstr>
      <vt:lpstr>Мнемоничен алгоритъм КАСКЕТ4E</vt:lpstr>
      <vt:lpstr>немоничен алгоритъм  Мнемоничен алгоритъм  за поведение при остро мозъчно увреждане  </vt:lpstr>
      <vt:lpstr>К (Кислород)</vt:lpstr>
      <vt:lpstr>А (Артериалното кръвно налягане) </vt:lpstr>
      <vt:lpstr>С (Седиране)</vt:lpstr>
      <vt:lpstr>К (Кръв)</vt:lpstr>
      <vt:lpstr>E (Енергия) </vt:lpstr>
      <vt:lpstr>Т (Телесна температура)</vt:lpstr>
      <vt:lpstr>4% </vt:lpstr>
      <vt:lpstr>E (Електролити) </vt:lpstr>
      <vt:lpstr>Индивидуализиране на концепцията КАСКЕТ4Е </vt:lpstr>
      <vt:lpstr>Индивидуализиране на концепцията КАСКЕТ4Е</vt:lpstr>
      <vt:lpstr>Индивидуализиране на концепцията КАСКЕТ4Е</vt:lpstr>
      <vt:lpstr>Индивидуализиране на концепцията КАСКЕТ4Е</vt:lpstr>
      <vt:lpstr>В заключение</vt:lpstr>
    </vt:vector>
  </TitlesOfParts>
  <Company>Siracusa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КАСКАТ4Е</dc:title>
  <dc:creator>доцент д-р Господин ДИМОВ;дм</dc:creator>
  <cp:lastModifiedBy>a</cp:lastModifiedBy>
  <cp:revision>16</cp:revision>
  <dcterms:created xsi:type="dcterms:W3CDTF">2009-01-21T03:22:11Z</dcterms:created>
  <dcterms:modified xsi:type="dcterms:W3CDTF">2020-08-26T07:10:24Z</dcterms:modified>
  <cp:category>Мнемоничен алгоритъм за поведение при остро мозъчно увреждане</cp:category>
</cp:coreProperties>
</file>