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25"/>
  </p:notesMasterIdLst>
  <p:sldIdLst>
    <p:sldId id="256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71" r:id="rId12"/>
    <p:sldId id="266" r:id="rId13"/>
    <p:sldId id="277" r:id="rId14"/>
    <p:sldId id="278" r:id="rId15"/>
    <p:sldId id="279" r:id="rId16"/>
    <p:sldId id="267" r:id="rId17"/>
    <p:sldId id="268" r:id="rId18"/>
    <p:sldId id="269" r:id="rId19"/>
    <p:sldId id="274" r:id="rId20"/>
    <p:sldId id="270" r:id="rId21"/>
    <p:sldId id="280" r:id="rId22"/>
    <p:sldId id="281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1915" autoAdjust="0"/>
  </p:normalViewPr>
  <p:slideViewPr>
    <p:cSldViewPr snapToGrid="0">
      <p:cViewPr>
        <p:scale>
          <a:sx n="61" d="100"/>
          <a:sy n="61" d="100"/>
        </p:scale>
        <p:origin x="-212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bg-BG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DC983F-6607-4A04-ADF9-B5F4CB520F2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8486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5FC5A-CB54-4C00-A541-9F268AE91831}" type="slidenum">
              <a:rPr lang="en-US" altLang="bg-BG"/>
              <a:pPr/>
              <a:t>4</a:t>
            </a:fld>
            <a:endParaRPr lang="en-US" altLang="bg-BG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altLang="bg-BG" b="1" dirty="0"/>
              <a:t>Първи период</a:t>
            </a:r>
            <a:r>
              <a:rPr lang="bg-BG" altLang="bg-BG" dirty="0"/>
              <a:t> – през него се получава разширението на маточната шийка. Той е най-продължителен и обхваща времето от започване на истинското раждане (обикновено при разширение 2-3 </a:t>
            </a:r>
            <a:r>
              <a:rPr lang="bg-BG" altLang="bg-BG" dirty="0" smtClean="0"/>
              <a:t>с</a:t>
            </a:r>
            <a:r>
              <a:rPr lang="en-US" altLang="bg-BG" dirty="0" smtClean="0"/>
              <a:t>m</a:t>
            </a:r>
            <a:r>
              <a:rPr lang="bg-BG" altLang="bg-BG" dirty="0" smtClean="0"/>
              <a:t>) </a:t>
            </a:r>
            <a:r>
              <a:rPr lang="bg-BG" altLang="bg-BG" dirty="0"/>
              <a:t>до пълно такова (</a:t>
            </a:r>
            <a:r>
              <a:rPr lang="bg-BG" altLang="bg-BG" dirty="0" smtClean="0"/>
              <a:t>10с</a:t>
            </a:r>
            <a:r>
              <a:rPr lang="en-US" altLang="bg-BG" dirty="0" smtClean="0"/>
              <a:t>m</a:t>
            </a:r>
            <a:r>
              <a:rPr lang="bg-BG" altLang="bg-BG" dirty="0" smtClean="0"/>
              <a:t>).</a:t>
            </a:r>
            <a:endParaRPr lang="bg-BG" altLang="bg-BG" dirty="0"/>
          </a:p>
          <a:p>
            <a:pPr algn="just"/>
            <a:r>
              <a:rPr lang="bg-BG" altLang="bg-BG" b="1" dirty="0"/>
              <a:t>Втори период</a:t>
            </a:r>
            <a:r>
              <a:rPr lang="bg-BG" altLang="bg-BG" dirty="0"/>
              <a:t> - започва с постигане на пълно разширени до самото раждане на плода. През него се появяват напъните – родилката има чувството, че трябва да отиде в тоалетната да се изходи. Причината е притискането на дебелото черво от предлежащата част. Продължителността на този период е около </a:t>
            </a:r>
            <a:r>
              <a:rPr lang="bg-BG" altLang="bg-BG" dirty="0" smtClean="0"/>
              <a:t>30-40 </a:t>
            </a:r>
            <a:r>
              <a:rPr lang="bg-BG" altLang="bg-BG" dirty="0"/>
              <a:t>минути за първескини, при многораждалите много по-кратко. Родилката се поставя на родилното легло и активно трябва да се напъва по време на контракции. Обикновено при всяка контракция тя прави по 2-3 напъна. След което „почива” до следващата контракция.</a:t>
            </a:r>
          </a:p>
          <a:p>
            <a:pPr algn="just"/>
            <a:r>
              <a:rPr lang="bg-BG" altLang="bg-BG" b="1" dirty="0"/>
              <a:t>Трети период</a:t>
            </a:r>
            <a:r>
              <a:rPr lang="bg-BG" altLang="bg-BG" dirty="0"/>
              <a:t> - включва времето от раждането на плода до раждането на плацентата и  околоплодните ципи. Отлепянето на </a:t>
            </a:r>
            <a:r>
              <a:rPr lang="bg-BG" altLang="bg-BG" dirty="0" smtClean="0"/>
              <a:t>плацентата и</a:t>
            </a:r>
            <a:r>
              <a:rPr lang="bg-BG" altLang="bg-BG" baseline="0" dirty="0" smtClean="0"/>
              <a:t> </a:t>
            </a:r>
            <a:r>
              <a:rPr lang="bg-BG" altLang="bg-BG" dirty="0" smtClean="0"/>
              <a:t>последващото я </a:t>
            </a:r>
            <a:r>
              <a:rPr lang="bg-BG" altLang="bg-BG" dirty="0"/>
              <a:t>раждане изискват кратко време (около  </a:t>
            </a:r>
            <a:r>
              <a:rPr lang="bg-BG" altLang="bg-BG" dirty="0" smtClean="0"/>
              <a:t>5-10 </a:t>
            </a:r>
            <a:r>
              <a:rPr lang="bg-BG" altLang="bg-BG" dirty="0"/>
              <a:t>мин).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При локорегионалната</a:t>
            </a:r>
            <a:r>
              <a:rPr lang="bg-BG" baseline="0" smtClean="0"/>
              <a:t> анестезия се потиска избирателно сетивността на определени дерматоми.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983F-6607-4A04-ADF9-B5F4CB520F27}" type="slidenum">
              <a:rPr lang="en-US" altLang="bg-BG" smtClean="0"/>
              <a:pPr/>
              <a:t>22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3777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5FC5A-CB54-4C00-A541-9F268AE91831}" type="slidenum">
              <a:rPr lang="en-US" altLang="bg-BG"/>
              <a:pPr/>
              <a:t>5</a:t>
            </a:fld>
            <a:endParaRPr lang="en-US" altLang="bg-BG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altLang="bg-BG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ЛРА – локорегионална анестезуя</a:t>
            </a:r>
          </a:p>
          <a:p>
            <a:r>
              <a:rPr lang="bg-BG" dirty="0" smtClean="0"/>
              <a:t>СЕЛРА – спинална и епидурална локорегионална анестезия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983F-6607-4A04-ADF9-B5F4CB520F27}" type="slidenum">
              <a:rPr lang="en-US" altLang="bg-BG" smtClean="0"/>
              <a:pPr/>
              <a:t>9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9913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TENS – </a:t>
            </a:r>
            <a:r>
              <a:rPr lang="bg-BG" dirty="0" smtClean="0"/>
              <a:t>Транскутанна</a:t>
            </a:r>
            <a:r>
              <a:rPr lang="bg-BG" baseline="0" dirty="0" smtClean="0"/>
              <a:t> електрическа неврна стимулация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983F-6607-4A04-ADF9-B5F4CB520F27}" type="slidenum">
              <a:rPr lang="en-US" altLang="bg-BG" smtClean="0"/>
              <a:pPr/>
              <a:t>11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0623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B5512-00E2-4B6E-8AA6-4F2F56D79C43}" type="slidenum">
              <a:rPr lang="en-US" altLang="bg-BG"/>
              <a:pPr/>
              <a:t>12</a:t>
            </a:fld>
            <a:endParaRPr lang="en-US" altLang="bg-BG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B5512-00E2-4B6E-8AA6-4F2F56D79C43}" type="slidenum">
              <a:rPr lang="en-US" altLang="bg-BG"/>
              <a:pPr/>
              <a:t>13</a:t>
            </a:fld>
            <a:endParaRPr lang="en-US" altLang="bg-BG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Уместно е венозното приложение на медикаментите. То изисква внимателно дозиране и мониторинг на родилката и плода по време на раждането.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B5512-00E2-4B6E-8AA6-4F2F56D79C43}" type="slidenum">
              <a:rPr lang="en-US" altLang="bg-BG"/>
              <a:pPr/>
              <a:t>14</a:t>
            </a:fld>
            <a:endParaRPr lang="en-US" altLang="bg-BG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Уместно е венозното приложение на медикаментите. То изисква внимателно дозиране и мониторинг на родилката и плода по време на раждането.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B5512-00E2-4B6E-8AA6-4F2F56D79C43}" type="slidenum">
              <a:rPr lang="en-US" altLang="bg-BG"/>
              <a:pPr/>
              <a:t>15</a:t>
            </a:fld>
            <a:endParaRPr lang="en-US" altLang="bg-BG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Уместно е венозното приложение на медикаментите. То изисква внимателно дозиране и мониторинг на родилката и плода по време на раждането.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C922F-6C86-42A4-BFA0-ABD6A5696121}" type="slidenum">
              <a:rPr lang="en-US" altLang="bg-BG"/>
              <a:pPr/>
              <a:t>16</a:t>
            </a:fld>
            <a:endParaRPr lang="en-US" altLang="bg-BG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Уместно е венозното приложение на медикаментите. То изисква внимателно дозиране и мониторинг на родилката и плода по време на раждането.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77C6F4-3902-4519-BD86-B5D381883B81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7187-8AB8-409B-821D-D2C379F27D0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3577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672D0-0265-4A52-BE28-945C35C67D1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0097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FBDDAF-C93D-4367-8E94-650341478327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B6434-37CB-4300-B60A-D0A85F16EC5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9096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CD50-2961-4D54-9BC1-A66CC66C33A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58729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0BEB4-BA2E-41F3-B9B5-B38676BEEE5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58704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919DB-9AB8-4391-8DFF-B27F31D2D84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6894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5E7D-C93F-4AFB-B330-38BEC3C301F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23006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DF5EA-7FE7-4762-B1D2-455970B6A42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5406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C374-FF8B-4860-8202-DE1FD01213D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5569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FBDF-5018-4E44-8E51-54A68E6A5B8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44292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86A35-561B-4DDA-861A-121DD900D02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1738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6731E-5ACD-4EDB-9331-0CA5BB183B3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9261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D2D5E-7EAE-4C40-87EF-5CA6EE1678C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58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E09E3-125F-45F2-9823-28376FB9B4D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9948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B9B30-EDDD-4B03-810D-5B7DA01D776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7482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A0319-B0A0-4809-8D17-10434E2F758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8516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C537-8DE7-4425-B5F0-F03E7B679C5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0572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5F8ED-BEF4-4E48-82D4-2B741D1F02F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290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3FFA1-EDE6-42BC-B85B-84E6B80A464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5199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2778-09F8-422A-820C-0856B6F443F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3253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1F1D3D-CAD5-43A7-8F4F-931903A81723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bg-BG"/>
              <a:t>Обезболяване на раждането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C19B5E-5345-4FCA-8F17-0AC04FFF4E2F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bg-BG" altLang="bg-BG" dirty="0"/>
              <a:t>ОБЕЗБОЛЯВАНЕ НА РАЖДАНЕТО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5386388" cy="1752600"/>
          </a:xfrm>
        </p:spPr>
        <p:txBody>
          <a:bodyPr/>
          <a:lstStyle/>
          <a:p>
            <a:r>
              <a:rPr lang="bg-BG" altLang="bg-BG" dirty="0"/>
              <a:t>доцент д-р Господин ДИМОВ, дм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0FF1-DEAF-4568-8661-166533F56935}" type="slidenum">
              <a:rPr lang="en-US" altLang="bg-BG"/>
              <a:pPr/>
              <a:t>10</a:t>
            </a:fld>
            <a:endParaRPr lang="en-US" altLang="bg-BG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dirty="0"/>
              <a:t>Нефармакологични методи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Емоционална взаимопомощ в семейството</a:t>
            </a:r>
          </a:p>
          <a:p>
            <a:r>
              <a:rPr lang="bg-BG" altLang="bg-BG"/>
              <a:t>Мануална терапия и масаж</a:t>
            </a:r>
          </a:p>
          <a:p>
            <a:r>
              <a:rPr lang="bg-BG" altLang="bg-BG"/>
              <a:t>Хидротерапия и ароматерапия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134255"/>
            <a:ext cx="3036888" cy="203835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84" y="4623066"/>
            <a:ext cx="3041650" cy="152400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9"/>
          <a:stretch/>
        </p:blipFill>
        <p:spPr bwMode="auto">
          <a:xfrm>
            <a:off x="5744105" y="2239963"/>
            <a:ext cx="2756429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0CF1-0DF3-4AF0-8C77-439D5449FF66}" type="slidenum">
              <a:rPr lang="en-US" altLang="bg-BG"/>
              <a:pPr/>
              <a:t>11</a:t>
            </a:fld>
            <a:endParaRPr lang="en-US" altLang="bg-BG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Нефармакологични методи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Топло и студотерапия</a:t>
            </a:r>
          </a:p>
          <a:p>
            <a:r>
              <a:rPr lang="bg-BG" altLang="bg-BG"/>
              <a:t>Положение на родилката (изправено)</a:t>
            </a:r>
          </a:p>
          <a:p>
            <a:r>
              <a:rPr lang="en-US" altLang="bg-BG"/>
              <a:t>TENS</a:t>
            </a:r>
          </a:p>
          <a:p>
            <a:r>
              <a:rPr lang="bg-BG" altLang="bg-BG"/>
              <a:t>Акупунктура</a:t>
            </a:r>
          </a:p>
          <a:p>
            <a:r>
              <a:rPr lang="bg-BG" altLang="bg-BG"/>
              <a:t>Хипноза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1885950"/>
            <a:ext cx="1847850" cy="246697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524375"/>
            <a:ext cx="2619375" cy="174307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443413"/>
            <a:ext cx="2505075" cy="181927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494213"/>
            <a:ext cx="2581275" cy="177165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A30C-C50A-4714-9612-EFE42795020B}" type="slidenum">
              <a:rPr lang="en-US" altLang="bg-BG"/>
              <a:pPr/>
              <a:t>12</a:t>
            </a:fld>
            <a:endParaRPr lang="en-US" altLang="bg-BG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dirty="0" smtClean="0"/>
              <a:t>Инхалационна анестезия с </a:t>
            </a:r>
            <a:r>
              <a:rPr lang="en-US" altLang="bg-BG" dirty="0" smtClean="0"/>
              <a:t>Entonox</a:t>
            </a:r>
            <a:endParaRPr lang="bg-BG" altLang="bg-BG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88" y="1600200"/>
            <a:ext cx="8880529" cy="4525963"/>
          </a:xfrm>
        </p:spPr>
        <p:txBody>
          <a:bodyPr/>
          <a:lstStyle/>
          <a:p>
            <a:r>
              <a:rPr lang="bg-BG" altLang="bg-BG" dirty="0" smtClean="0"/>
              <a:t>Вдишване на газова смес от Кислород и Двуазотен окис.</a:t>
            </a:r>
            <a:endParaRPr lang="en-US" altLang="bg-BG" dirty="0" smtClean="0"/>
          </a:p>
          <a:p>
            <a:r>
              <a:rPr lang="bg-BG" altLang="bg-BG" dirty="0" smtClean="0"/>
              <a:t>Да се вдишва с маска определената смес.</a:t>
            </a:r>
          </a:p>
          <a:p>
            <a:r>
              <a:rPr lang="bg-BG" altLang="bg-BG" dirty="0" smtClean="0"/>
              <a:t>Обезболява в умерена степен.</a:t>
            </a:r>
          </a:p>
          <a:p>
            <a:r>
              <a:rPr lang="bg-BG" altLang="bg-BG" dirty="0" smtClean="0"/>
              <a:t>Действа незабавно.</a:t>
            </a:r>
          </a:p>
          <a:p>
            <a:r>
              <a:rPr lang="bg-BG" altLang="bg-BG" dirty="0" smtClean="0"/>
              <a:t>Няма допълнителни процедури.</a:t>
            </a:r>
          </a:p>
          <a:p>
            <a:r>
              <a:rPr lang="bg-BG" altLang="bg-BG" dirty="0" smtClean="0"/>
              <a:t>Няма рискове за бебето и раждането.</a:t>
            </a:r>
          </a:p>
          <a:p>
            <a:r>
              <a:rPr lang="bg-BG" altLang="bg-BG" dirty="0"/>
              <a:t>Няма </a:t>
            </a:r>
            <a:r>
              <a:rPr lang="bg-BG" altLang="bg-BG" dirty="0" smtClean="0"/>
              <a:t>ефект върху </a:t>
            </a:r>
            <a:r>
              <a:rPr lang="bg-BG" altLang="bg-BG" dirty="0"/>
              <a:t>раждането</a:t>
            </a:r>
            <a:r>
              <a:rPr lang="bg-BG" altLang="bg-BG" dirty="0" smtClean="0"/>
              <a:t>.</a:t>
            </a:r>
          </a:p>
          <a:p>
            <a:r>
              <a:rPr lang="bg-BG" altLang="bg-BG" dirty="0" smtClean="0"/>
              <a:t>Може да се почувства „отнесена“.</a:t>
            </a:r>
          </a:p>
          <a:p>
            <a:r>
              <a:rPr lang="bg-BG" altLang="bg-BG" dirty="0" smtClean="0"/>
              <a:t>Майката може да почувства умора и сухота в устата.</a:t>
            </a:r>
            <a:endParaRPr lang="bg-BG" altLang="bg-BG" dirty="0"/>
          </a:p>
          <a:p>
            <a:endParaRPr lang="bg-BG" altLang="bg-BG" dirty="0"/>
          </a:p>
          <a:p>
            <a:endParaRPr lang="bg-BG" altLang="bg-BG" dirty="0" smtClean="0"/>
          </a:p>
          <a:p>
            <a:endParaRPr lang="en-US" altLang="bg-BG" dirty="0" smtClean="0"/>
          </a:p>
          <a:p>
            <a:pPr>
              <a:buFontTx/>
              <a:buNone/>
            </a:pPr>
            <a:endParaRPr lang="bg-BG" altLang="bg-BG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27" y="2881826"/>
            <a:ext cx="2645556" cy="207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85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A30C-C50A-4714-9612-EFE42795020B}" type="slidenum">
              <a:rPr lang="en-US" altLang="bg-BG"/>
              <a:pPr/>
              <a:t>13</a:t>
            </a:fld>
            <a:endParaRPr lang="en-US" altLang="bg-BG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701755"/>
          </a:xfrm>
        </p:spPr>
        <p:txBody>
          <a:bodyPr/>
          <a:lstStyle/>
          <a:p>
            <a:r>
              <a:rPr lang="bg-BG" altLang="bg-BG" dirty="0"/>
              <a:t>Системно обезболяване (аналгезия)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983" y="1115878"/>
            <a:ext cx="8741044" cy="5010285"/>
          </a:xfrm>
        </p:spPr>
        <p:txBody>
          <a:bodyPr/>
          <a:lstStyle/>
          <a:p>
            <a:pPr algn="just"/>
            <a:r>
              <a:rPr lang="bg-BG" altLang="bg-BG" dirty="0" smtClean="0"/>
              <a:t>Венозно приложение на </a:t>
            </a:r>
            <a:r>
              <a:rPr lang="bg-BG" altLang="bg-BG" dirty="0" smtClean="0"/>
              <a:t>медикаменти.</a:t>
            </a:r>
          </a:p>
          <a:p>
            <a:pPr algn="just"/>
            <a:r>
              <a:rPr lang="bg-BG" altLang="bg-BG" dirty="0" smtClean="0"/>
              <a:t>Леко </a:t>
            </a:r>
            <a:r>
              <a:rPr lang="bg-BG" altLang="bg-BG" dirty="0" smtClean="0"/>
              <a:t>обезболяване с намаляване на тревожността.</a:t>
            </a:r>
          </a:p>
          <a:p>
            <a:pPr algn="just"/>
            <a:r>
              <a:rPr lang="bg-BG" altLang="bg-BG" dirty="0" smtClean="0"/>
              <a:t>Ефектът започва след до 30 </a:t>
            </a:r>
            <a:r>
              <a:rPr lang="en-US" altLang="bg-BG" dirty="0" smtClean="0"/>
              <a:t>min </a:t>
            </a:r>
            <a:r>
              <a:rPr lang="bg-BG" altLang="bg-BG" dirty="0" smtClean="0"/>
              <a:t>и продължава няколко часа.</a:t>
            </a:r>
          </a:p>
          <a:p>
            <a:pPr algn="just"/>
            <a:r>
              <a:rPr lang="bg-BG" altLang="bg-BG" dirty="0"/>
              <a:t>Няма допълнителни процедури.</a:t>
            </a:r>
          </a:p>
          <a:p>
            <a:pPr algn="just"/>
            <a:r>
              <a:rPr lang="bg-BG" altLang="bg-BG" dirty="0" smtClean="0"/>
              <a:t>Възможно е забавяне на дишането, сънливост и затруднено хранене на детето в началото.</a:t>
            </a:r>
          </a:p>
          <a:p>
            <a:pPr algn="just"/>
            <a:r>
              <a:rPr lang="bg-BG" altLang="bg-BG" dirty="0"/>
              <a:t>Възможно е забавяне на дишането, сънливост и </a:t>
            </a:r>
            <a:r>
              <a:rPr lang="bg-BG" altLang="bg-BG" dirty="0" smtClean="0"/>
              <a:t>забавено храносмилане и тежест в стомаха </a:t>
            </a:r>
            <a:r>
              <a:rPr lang="bg-BG" altLang="bg-BG" dirty="0"/>
              <a:t>на </a:t>
            </a:r>
            <a:r>
              <a:rPr lang="bg-BG" altLang="bg-BG" dirty="0" smtClean="0"/>
              <a:t>майката.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68585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A30C-C50A-4714-9612-EFE42795020B}" type="slidenum">
              <a:rPr lang="en-US" altLang="bg-BG"/>
              <a:pPr/>
              <a:t>14</a:t>
            </a:fld>
            <a:endParaRPr lang="en-US" altLang="bg-BG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0115" y="166150"/>
            <a:ext cx="8226425" cy="1143000"/>
          </a:xfrm>
        </p:spPr>
        <p:txBody>
          <a:bodyPr/>
          <a:lstStyle/>
          <a:p>
            <a:r>
              <a:rPr lang="bg-BG" altLang="bg-BG" dirty="0"/>
              <a:t>Системно обезболяване </a:t>
            </a:r>
            <a:r>
              <a:rPr lang="bg-BG" altLang="bg-BG" dirty="0" smtClean="0"/>
              <a:t>с КПА (Контролирана от пациента аналгезия</a:t>
            </a:r>
            <a:r>
              <a:rPr lang="bg-BG" altLang="bg-BG" dirty="0"/>
              <a:t>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1992" y="1600200"/>
            <a:ext cx="9144000" cy="4525963"/>
          </a:xfrm>
        </p:spPr>
        <p:txBody>
          <a:bodyPr/>
          <a:lstStyle/>
          <a:p>
            <a:pPr algn="just"/>
            <a:r>
              <a:rPr lang="bg-BG" altLang="bg-BG" dirty="0" smtClean="0"/>
              <a:t>Приложение </a:t>
            </a:r>
            <a:r>
              <a:rPr lang="bg-BG" altLang="bg-BG" dirty="0" smtClean="0"/>
              <a:t>на медикаменти чрез специална помпа.</a:t>
            </a:r>
          </a:p>
          <a:p>
            <a:pPr algn="just"/>
            <a:r>
              <a:rPr lang="bg-BG" altLang="bg-BG" dirty="0" smtClean="0"/>
              <a:t>Майката контролира сама помпата при контракция.</a:t>
            </a:r>
          </a:p>
          <a:p>
            <a:pPr algn="just"/>
            <a:r>
              <a:rPr lang="bg-BG" altLang="bg-BG" dirty="0" smtClean="0"/>
              <a:t>Леко обезболяване с намаляване на тревожността.</a:t>
            </a:r>
          </a:p>
          <a:p>
            <a:pPr algn="just"/>
            <a:r>
              <a:rPr lang="bg-BG" altLang="bg-BG" dirty="0" smtClean="0"/>
              <a:t>Ефектът започва след до 30 </a:t>
            </a:r>
            <a:r>
              <a:rPr lang="en-US" altLang="bg-BG" dirty="0" smtClean="0"/>
              <a:t>min </a:t>
            </a:r>
            <a:r>
              <a:rPr lang="bg-BG" altLang="bg-BG" dirty="0" smtClean="0"/>
              <a:t>и продължава до няколко часа.</a:t>
            </a:r>
          </a:p>
          <a:p>
            <a:pPr algn="just"/>
            <a:r>
              <a:rPr lang="bg-BG" altLang="bg-BG" dirty="0" smtClean="0"/>
              <a:t>Трябва да се постави инфузионна система и да се проследяват СЧ, АКН.</a:t>
            </a:r>
            <a:endParaRPr lang="bg-BG" altLang="bg-BG" dirty="0"/>
          </a:p>
          <a:p>
            <a:pPr algn="just"/>
            <a:r>
              <a:rPr lang="bg-BG" altLang="bg-BG" dirty="0" smtClean="0"/>
              <a:t>Възможно е забавяне на дишането на детето в началото.</a:t>
            </a:r>
          </a:p>
          <a:p>
            <a:pPr algn="just"/>
            <a:r>
              <a:rPr lang="bg-BG" altLang="bg-BG" dirty="0"/>
              <a:t>Възможно е забавяне на дишането, сънливост и </a:t>
            </a:r>
            <a:r>
              <a:rPr lang="bg-BG" altLang="bg-BG" dirty="0" smtClean="0"/>
              <a:t>забавено храносмилане и тежест в стомаха </a:t>
            </a:r>
            <a:r>
              <a:rPr lang="bg-BG" altLang="bg-BG" dirty="0"/>
              <a:t>на </a:t>
            </a:r>
            <a:r>
              <a:rPr lang="bg-BG" altLang="bg-BG" dirty="0" smtClean="0"/>
              <a:t>майката.</a:t>
            </a:r>
          </a:p>
          <a:p>
            <a:pPr algn="just"/>
            <a:r>
              <a:rPr lang="bg-BG" altLang="bg-BG" dirty="0" smtClean="0"/>
              <a:t>Може да се увеличи вероятността от налагане на форцепс.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25301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A30C-C50A-4714-9612-EFE42795020B}" type="slidenum">
              <a:rPr lang="en-US" altLang="bg-BG"/>
              <a:pPr/>
              <a:t>15</a:t>
            </a:fld>
            <a:endParaRPr lang="en-US" altLang="bg-BG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Системно обезболяване (аналгезия)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bg-BG" dirty="0"/>
              <a:t>Pethidine (</a:t>
            </a:r>
            <a:r>
              <a:rPr lang="en-US" altLang="bg-BG" dirty="0" err="1"/>
              <a:t>Lydol</a:t>
            </a:r>
            <a:r>
              <a:rPr lang="en-US" altLang="bg-BG" dirty="0"/>
              <a:t>) – </a:t>
            </a:r>
            <a:r>
              <a:rPr lang="bg-BG" altLang="bg-BG" dirty="0"/>
              <a:t>най-използван</a:t>
            </a:r>
            <a:endParaRPr lang="en-US" altLang="bg-BG" dirty="0"/>
          </a:p>
          <a:p>
            <a:r>
              <a:rPr lang="en-US" altLang="bg-BG" dirty="0"/>
              <a:t>Morphine</a:t>
            </a:r>
          </a:p>
          <a:p>
            <a:r>
              <a:rPr lang="en-US" altLang="bg-BG" dirty="0" err="1"/>
              <a:t>Nalbuphine</a:t>
            </a:r>
            <a:endParaRPr lang="en-US" altLang="bg-BG" dirty="0"/>
          </a:p>
          <a:p>
            <a:r>
              <a:rPr lang="en-US" altLang="bg-BG" dirty="0"/>
              <a:t>Fentanyl</a:t>
            </a:r>
          </a:p>
          <a:p>
            <a:r>
              <a:rPr lang="en-US" altLang="bg-BG" dirty="0" err="1"/>
              <a:t>Remifentanyl</a:t>
            </a:r>
            <a:endParaRPr lang="en-US" altLang="bg-BG" dirty="0"/>
          </a:p>
          <a:p>
            <a:pPr>
              <a:buFontTx/>
              <a:buNone/>
            </a:pPr>
            <a:endParaRPr lang="bg-BG" altLang="bg-BG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763963"/>
            <a:ext cx="3128963" cy="208280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4D0A-81EA-488E-968F-4305FA0335DD}" type="slidenum">
              <a:rPr lang="en-US" altLang="bg-BG"/>
              <a:pPr/>
              <a:t>16</a:t>
            </a:fld>
            <a:endParaRPr lang="en-US" altLang="bg-BG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Нежелани ефекти на системното обезболяване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 dirty="0"/>
              <a:t>Степенни нарушения на съзнанието на родилката</a:t>
            </a:r>
          </a:p>
          <a:p>
            <a:r>
              <a:rPr lang="bg-BG" altLang="bg-BG" dirty="0"/>
              <a:t>Потискане на дишането на родилката и плода</a:t>
            </a:r>
          </a:p>
          <a:p>
            <a:r>
              <a:rPr lang="bg-BG" altLang="bg-BG" dirty="0"/>
              <a:t>Хипотония</a:t>
            </a:r>
          </a:p>
          <a:p>
            <a:r>
              <a:rPr lang="bg-BG" altLang="bg-BG" dirty="0"/>
              <a:t>Гадене</a:t>
            </a:r>
          </a:p>
          <a:p>
            <a:r>
              <a:rPr lang="bg-BG" altLang="bg-BG" dirty="0"/>
              <a:t>Запек</a:t>
            </a:r>
          </a:p>
          <a:p>
            <a:r>
              <a:rPr lang="bg-BG" altLang="bg-BG" dirty="0"/>
              <a:t>Задръжка на урина</a:t>
            </a:r>
          </a:p>
          <a:p>
            <a:endParaRPr lang="bg-BG" altLang="bg-BG" dirty="0"/>
          </a:p>
          <a:p>
            <a:endParaRPr lang="en-US" altLang="bg-BG" dirty="0"/>
          </a:p>
          <a:p>
            <a:pPr>
              <a:buFontTx/>
              <a:buNone/>
            </a:pPr>
            <a:endParaRPr lang="bg-BG" altLang="bg-BG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171950"/>
            <a:ext cx="2466975" cy="184785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DCE3-A219-4947-B4E3-9C47393975F1}" type="slidenum">
              <a:rPr lang="en-US" altLang="bg-BG"/>
              <a:pPr/>
              <a:t>17</a:t>
            </a:fld>
            <a:endParaRPr lang="en-US" altLang="bg-BG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ЛРА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Епидурална ЛРА</a:t>
            </a:r>
          </a:p>
          <a:p>
            <a:r>
              <a:rPr lang="bg-BG" altLang="bg-BG"/>
              <a:t>Спинална ЛРА</a:t>
            </a:r>
          </a:p>
          <a:p>
            <a:r>
              <a:rPr lang="bg-BG" altLang="bg-BG"/>
              <a:t>Комбинирана СЕЛРА</a:t>
            </a:r>
          </a:p>
          <a:p>
            <a:endParaRPr lang="bg-BG" altLang="bg-BG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951288"/>
            <a:ext cx="2095500" cy="1858962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943350"/>
            <a:ext cx="2466975" cy="184785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57638"/>
            <a:ext cx="2886075" cy="182245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1ECA-C650-4B07-9A07-04C9020400FC}" type="slidenum">
              <a:rPr lang="en-US" altLang="bg-BG"/>
              <a:pPr/>
              <a:t>18</a:t>
            </a:fld>
            <a:endParaRPr lang="en-US" altLang="bg-BG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ЛРА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Парацервикален блок</a:t>
            </a:r>
          </a:p>
          <a:p>
            <a:r>
              <a:rPr lang="bg-BG" altLang="bg-BG"/>
              <a:t>Пудендален блок</a:t>
            </a:r>
          </a:p>
          <a:p>
            <a:r>
              <a:rPr lang="bg-BG" altLang="bg-BG"/>
              <a:t>Перинеална инфилтрация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970338"/>
            <a:ext cx="1524000" cy="171450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949700"/>
            <a:ext cx="2533650" cy="180975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68750"/>
            <a:ext cx="2436812" cy="1824038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54AB-F684-4D6F-922A-82C1A94104B0}" type="slidenum">
              <a:rPr lang="en-US" altLang="bg-BG"/>
              <a:pPr/>
              <a:t>19</a:t>
            </a:fld>
            <a:endParaRPr lang="en-US" altLang="bg-BG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Обща анестезия и ЛРА за манипулации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Инструментална екстракция на плода</a:t>
            </a:r>
          </a:p>
          <a:p>
            <a:r>
              <a:rPr lang="bg-BG" altLang="bg-BG"/>
              <a:t>Ревизиране на маточната кухина</a:t>
            </a:r>
          </a:p>
          <a:p>
            <a:r>
              <a:rPr lang="bg-BG" altLang="bg-BG"/>
              <a:t>Манипулации върху матката и влагалището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"/>
          <a:stretch/>
        </p:blipFill>
        <p:spPr bwMode="auto">
          <a:xfrm>
            <a:off x="4575175" y="3663950"/>
            <a:ext cx="3874558" cy="238125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621088"/>
            <a:ext cx="3592513" cy="241300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CB27-172C-4A4F-A283-D9CE24AA7897}" type="slidenum">
              <a:rPr lang="en-US" altLang="bg-BG"/>
              <a:pPr/>
              <a:t>2</a:t>
            </a:fld>
            <a:endParaRPr lang="en-US" altLang="bg-BG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342312" cy="4525963"/>
          </a:xfrm>
        </p:spPr>
        <p:txBody>
          <a:bodyPr/>
          <a:lstStyle/>
          <a:p>
            <a:r>
              <a:rPr lang="bg-BG" altLang="bg-BG" dirty="0" smtClean="0"/>
              <a:t>Характеристика на болката по време на раждането</a:t>
            </a:r>
            <a:endParaRPr lang="en-US" altLang="bg-BG" dirty="0" smtClean="0"/>
          </a:p>
          <a:p>
            <a:pPr algn="just"/>
            <a:r>
              <a:rPr lang="bg-BG" altLang="bg-BG" dirty="0" smtClean="0"/>
              <a:t>Проследяване на ефектите </a:t>
            </a:r>
            <a:r>
              <a:rPr lang="bg-BG" altLang="bg-BG" dirty="0" smtClean="0"/>
              <a:t>на родилната болка</a:t>
            </a:r>
          </a:p>
          <a:p>
            <a:pPr algn="just"/>
            <a:r>
              <a:rPr lang="bg-BG" altLang="bg-BG" dirty="0" smtClean="0"/>
              <a:t>Техники </a:t>
            </a:r>
            <a:r>
              <a:rPr lang="bg-BG" altLang="bg-BG" dirty="0"/>
              <a:t>за обезболяване на </a:t>
            </a:r>
            <a:r>
              <a:rPr lang="bg-BG" altLang="bg-BG" dirty="0" smtClean="0"/>
              <a:t>раждането, </a:t>
            </a:r>
            <a:r>
              <a:rPr lang="bg-BG" altLang="bg-BG" dirty="0"/>
              <a:t>манипулации по време и </a:t>
            </a:r>
            <a:r>
              <a:rPr lang="bg-BG" altLang="bg-BG" dirty="0" smtClean="0"/>
              <a:t>за оперативното </a:t>
            </a:r>
            <a:r>
              <a:rPr lang="bg-BG" altLang="bg-BG" dirty="0"/>
              <a:t>родоразрешение</a:t>
            </a:r>
          </a:p>
          <a:p>
            <a:endParaRPr lang="bg-BG" altLang="bg-BG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bg-BG" altLang="bg-BG" dirty="0" smtClean="0"/>
              <a:t>Нашите задачи</a:t>
            </a:r>
            <a:endParaRPr lang="bg-BG" alt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Сравнителен анализ на методите за обезболяване на нормалното раждане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Обезболяване на раждането</a:t>
            </a:r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6434-37CB-4300-B60A-D0A85F16EC57}" type="slidenum">
              <a:rPr lang="en-US" altLang="bg-BG" smtClean="0"/>
              <a:pPr/>
              <a:t>20</a:t>
            </a:fld>
            <a:endParaRPr lang="en-US" altLang="bg-BG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885" y="1599262"/>
          <a:ext cx="8221881" cy="4527839"/>
        </p:xfrm>
        <a:graphic>
          <a:graphicData uri="http://schemas.openxmlformats.org/drawingml/2006/table">
            <a:tbl>
              <a:tblPr firstRow="1" firstCol="1" bandRow="1"/>
              <a:tblGrid>
                <a:gridCol w="1420493"/>
                <a:gridCol w="1345092"/>
                <a:gridCol w="2316869"/>
                <a:gridCol w="3139427"/>
              </a:tblGrid>
              <a:tr h="523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Методи с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лекарствени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препарати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Ентонокс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Контролирана или не от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пациента венозна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аналгезия (КПА)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Епидурална или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комбинирана спинална-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епидурална упойка (CSE)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Какво представлява?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Смес от азотен оксид и кислород.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Прилагане на медикамент чрез помпа в система в ръката.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Прилагане на медикамент през тънка тръбичка в гърба. Възможно е да не се препоръчва в самото начало или в края на раждането.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Какво трябва да направите?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Да вдишвате газа през маска с клапан.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Да натиснете бутона, като почувствате започването на контракция.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Да стоите неподвижна, по време на поставянето.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До каква степен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обезболява?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Умерена степен.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Степента на обезболяване и тревожността могат да варират.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Много добре. В 1/10 случаи може и да не действа.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Колко време минава, докато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започне да действа?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Действа незабавно.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От 5 до 15 </a:t>
                      </a:r>
                      <a:r>
                        <a:rPr lang="en-US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 за подготовка, като започва да действа след няколко минути. Ефектът е до няколко часа.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Подготовка – 20 </a:t>
                      </a:r>
                      <a:r>
                        <a:rPr lang="en-US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. След 20 </a:t>
                      </a:r>
                      <a:r>
                        <a:rPr lang="en-US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min </a:t>
                      </a: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започва да действа (КЕС действа по-бързо).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Има ли допълнителни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процедури?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Ще бъдете със система и монитор за проверка на тоновете на бебето и нивото на кислорода. Възможно е да се нуждаете от кислород.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Ще бъдете със система.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Може да Ви бъде поставен катетър и да бъдете свързана към монитор за тоновете на бебето.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Рискове за бебето?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Възможно е забавяне на дишането,</a:t>
                      </a:r>
                      <a:r>
                        <a:rPr lang="bg-BG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сънливост и трудности в храненето на детето в началото.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Пониженото кръвно налягане може да засегне сърдечната честота на Вашето бебе.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bg-BG" sz="9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Странични ефекти за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майката?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Известно гадене.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Може да се чувствате „отнесена“. Може да почувствате умора и сухота в устата.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Чувство на сънливост и гадене. Забавяне на храносмилането, от което може да чувствате стомаха си препълнен. Забавяне или спиране на дишането, забавяне на сърдечната честота (в редки случаи).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Понижено кръвно налягане. Трудност при уриниране. Силно главоболие (при 1/100).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Повишена температура.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Временно увреждане на нерв (при 1/1000).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Постоянно увреждане на нерв (при 1/13 000 жени).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Сериозни усложнения (при 1/250 000 жени).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Ефект върху раждането?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Може да увеличи вероятността да е нужен форцепс.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Може да затрудни напъните.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Може да увеличи вероятността да е нужен форцепс.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46" marR="5694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0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Сравнителен анализ на физикалните методи за обезболяване на раждането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Обезболяване на раждането</a:t>
            </a:r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6434-37CB-4300-B60A-D0A85F16EC57}" type="slidenum">
              <a:rPr lang="en-US" altLang="bg-BG" smtClean="0"/>
              <a:pPr/>
              <a:t>21</a:t>
            </a:fld>
            <a:endParaRPr lang="en-US" altLang="bg-BG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5613" y="1663668"/>
          <a:ext cx="8226424" cy="4399026"/>
        </p:xfrm>
        <a:graphic>
          <a:graphicData uri="http://schemas.openxmlformats.org/drawingml/2006/table">
            <a:tbl>
              <a:tblPr firstRow="1" firstCol="1" bandRow="1"/>
              <a:tblGrid>
                <a:gridCol w="1500027"/>
                <a:gridCol w="1823814"/>
                <a:gridCol w="2528889"/>
                <a:gridCol w="2373694"/>
              </a:tblGrid>
              <a:tr h="18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Физикални методи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Воден басейн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TENS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Алтернативни терапии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Какво представлява?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Басейн или вана за раждане, пълен с гореща вода.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Подаване на лек електрически ток през електроди, поставени на гърба Ви.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Акупунктура, акупресура или хипнотерапия.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Какво трябва да направите?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Да лежите във водата по време на раждането и понякога докато бебето се ражда.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Да натискате бутон, за да контролирате силата на тока.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Ще трябва да се уговорите с терапевт, който да бъде с Вас по време на раждането.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До каква степен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обезболява?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Може да Ви помогне да се отпуснете и да чувствате контракциите по-малко болезнени.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Лека. Усещането за изтръпване помага за намаляване на болката. Идеален метод да намалите болките в гърба по време на раждане.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Може да Ви помогне да се отпуснете и да чувствате контракциите по-малко болезнени.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Колко време минава, докато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започне да действа?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Действа незабавно.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До 5 </a:t>
                      </a: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 за поставяне на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електродите и настройване.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Действа веднага след започване на терапията.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Има ли допълнителни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процедури?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Рискове за бебето?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Проблеми с дишането и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инфекции, пренасяни с водата (в редки случаи).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bg-BG" sz="10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Странични ефекти за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майката?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Ефект върху раждането?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Няма.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55" marR="6025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8EED-B5F1-4158-A6EC-F89BA69CB954}" type="slidenum">
              <a:rPr lang="en-US" altLang="bg-BG"/>
              <a:pPr/>
              <a:t>22</a:t>
            </a:fld>
            <a:endParaRPr lang="en-US" altLang="bg-BG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Оперативно родоразрешение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 dirty="0"/>
              <a:t>ЛРА:</a:t>
            </a:r>
          </a:p>
          <a:p>
            <a:pPr lvl="1"/>
            <a:r>
              <a:rPr lang="bg-BG" altLang="bg-BG" dirty="0"/>
              <a:t>Спинална</a:t>
            </a:r>
          </a:p>
          <a:p>
            <a:pPr lvl="1"/>
            <a:r>
              <a:rPr lang="bg-BG" altLang="bg-BG" dirty="0"/>
              <a:t>Епидурална</a:t>
            </a:r>
          </a:p>
          <a:p>
            <a:pPr lvl="1"/>
            <a:r>
              <a:rPr lang="bg-BG" altLang="bg-BG" dirty="0"/>
              <a:t>КСЕЛРА</a:t>
            </a:r>
          </a:p>
          <a:p>
            <a:r>
              <a:rPr lang="bg-BG" altLang="bg-BG" dirty="0"/>
              <a:t>Обща анестезия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475038"/>
            <a:ext cx="3114675" cy="2516187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C04-D834-4ED4-A6F5-32143A8E032F}" type="slidenum">
              <a:rPr lang="en-US" altLang="bg-BG"/>
              <a:pPr/>
              <a:t>3</a:t>
            </a:fld>
            <a:endParaRPr lang="en-US" altLang="bg-BG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Исторически данни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7909454" cy="4525963"/>
          </a:xfrm>
        </p:spPr>
        <p:txBody>
          <a:bodyPr/>
          <a:lstStyle/>
          <a:p>
            <a:pPr algn="just"/>
            <a:r>
              <a:rPr lang="en-US" altLang="bg-BG" dirty="0"/>
              <a:t>John Snow</a:t>
            </a:r>
            <a:r>
              <a:rPr lang="bg-BG" altLang="bg-BG" dirty="0"/>
              <a:t> за пръв път прилага Хлорофом за обезболяване на раждането на кралица Виктория през 1848 година.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"/>
          <a:stretch/>
        </p:blipFill>
        <p:spPr bwMode="auto">
          <a:xfrm>
            <a:off x="5907088" y="3205163"/>
            <a:ext cx="2457979" cy="2890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upload.wikimedia.org/wikipedia/commons/c/cc/John_Sno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55"/>
          <a:stretch/>
        </p:blipFill>
        <p:spPr bwMode="auto">
          <a:xfrm>
            <a:off x="1371600" y="3205163"/>
            <a:ext cx="2590800" cy="2890837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9411-BFC9-4EAA-90DA-11A7D8FFE1ED}" type="slidenum">
              <a:rPr lang="en-US" altLang="bg-BG"/>
              <a:pPr/>
              <a:t>4</a:t>
            </a:fld>
            <a:endParaRPr lang="en-US" altLang="bg-BG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Болка по време на раждане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Висцерална болка:</a:t>
            </a:r>
          </a:p>
          <a:p>
            <a:pPr lvl="1"/>
            <a:r>
              <a:rPr lang="bg-BG" altLang="bg-BG"/>
              <a:t>В първия период на раждането</a:t>
            </a:r>
          </a:p>
          <a:p>
            <a:pPr lvl="1"/>
            <a:r>
              <a:rPr lang="bg-BG" altLang="bg-BG"/>
              <a:t>На ниво на дерматоми </a:t>
            </a:r>
            <a:r>
              <a:rPr lang="en-US" altLang="bg-BG"/>
              <a:t>Th10 – L1</a:t>
            </a:r>
            <a:endParaRPr lang="bg-BG" altLang="bg-BG"/>
          </a:p>
          <a:p>
            <a:r>
              <a:rPr lang="bg-BG" altLang="bg-BG"/>
              <a:t>Соматична болка</a:t>
            </a:r>
            <a:r>
              <a:rPr lang="en-US" altLang="bg-BG"/>
              <a:t>:</a:t>
            </a:r>
          </a:p>
          <a:p>
            <a:pPr lvl="1"/>
            <a:r>
              <a:rPr lang="bg-BG" altLang="bg-BG"/>
              <a:t>По време на втория период на</a:t>
            </a:r>
            <a:endParaRPr lang="en-US" altLang="bg-BG"/>
          </a:p>
          <a:p>
            <a:pPr lvl="1">
              <a:buFontTx/>
              <a:buNone/>
            </a:pPr>
            <a:r>
              <a:rPr lang="bg-BG" altLang="bg-BG"/>
              <a:t> раждането</a:t>
            </a:r>
          </a:p>
          <a:p>
            <a:pPr lvl="1"/>
            <a:r>
              <a:rPr lang="bg-BG" altLang="bg-BG"/>
              <a:t>На ниво на дерматоми </a:t>
            </a:r>
            <a:r>
              <a:rPr lang="en-US" altLang="bg-BG"/>
              <a:t>S2-S4</a:t>
            </a:r>
            <a:r>
              <a:rPr lang="bg-BG" altLang="bg-BG"/>
              <a:t> 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798638"/>
            <a:ext cx="2790825" cy="368617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9411-BFC9-4EAA-90DA-11A7D8FFE1ED}" type="slidenum">
              <a:rPr lang="en-US" altLang="bg-BG"/>
              <a:pPr/>
              <a:t>5</a:t>
            </a:fld>
            <a:endParaRPr lang="en-US" altLang="bg-BG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dirty="0" smtClean="0"/>
              <a:t>Характеристика на болката по време на раждането</a:t>
            </a:r>
            <a:endParaRPr lang="bg-BG" altLang="bg-BG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 dirty="0" smtClean="0"/>
              <a:t>Контракциите на гладката мускулатура на матката са болезнени.</a:t>
            </a:r>
          </a:p>
          <a:p>
            <a:r>
              <a:rPr lang="bg-BG" altLang="bg-BG" dirty="0" smtClean="0"/>
              <a:t>Най-вероятните причини за болката са: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bg-BG" altLang="bg-BG" dirty="0" smtClean="0"/>
              <a:t>Хипоксия на контрахирания миометриум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altLang="bg-BG" dirty="0" smtClean="0"/>
              <a:t>Притискане на нервните ганглии в шийката и долната част на матката от здравите мускулни снопове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altLang="bg-BG" dirty="0" smtClean="0"/>
              <a:t>Разтягането на маточната шийка по време на дилатацията й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altLang="bg-BG" dirty="0" smtClean="0"/>
              <a:t>Разтягане на перитонеума, покриващ маточното дъно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42040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C436-EE95-4645-AD51-8EA00CFC7257}" type="slidenum">
              <a:rPr lang="en-US" altLang="bg-BG"/>
              <a:pPr/>
              <a:t>6</a:t>
            </a:fld>
            <a:endParaRPr lang="en-US" altLang="bg-BG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Ефекти на болката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altLang="bg-BG" dirty="0" smtClean="0"/>
              <a:t>Изръсване </a:t>
            </a:r>
            <a:r>
              <a:rPr lang="bg-BG" altLang="bg-BG" dirty="0"/>
              <a:t>на катехоламини, които могат да повлияят кръвообращението на майката и </a:t>
            </a:r>
            <a:r>
              <a:rPr lang="bg-BG" altLang="bg-BG" dirty="0" smtClean="0"/>
              <a:t>плода.</a:t>
            </a:r>
            <a:endParaRPr lang="bg-BG" altLang="bg-BG" dirty="0"/>
          </a:p>
          <a:p>
            <a:pPr algn="just"/>
            <a:r>
              <a:rPr lang="bg-BG" altLang="bg-BG" dirty="0" smtClean="0"/>
              <a:t>Неефективна </a:t>
            </a:r>
            <a:r>
              <a:rPr lang="bg-BG" altLang="bg-BG" dirty="0"/>
              <a:t>родова </a:t>
            </a:r>
            <a:r>
              <a:rPr lang="bg-BG" altLang="bg-BG" dirty="0" smtClean="0"/>
              <a:t>дейност.</a:t>
            </a:r>
            <a:endParaRPr lang="bg-BG" altLang="bg-BG" dirty="0"/>
          </a:p>
          <a:p>
            <a:pPr algn="just"/>
            <a:r>
              <a:rPr lang="bg-BG" altLang="bg-BG" dirty="0"/>
              <a:t>Може да доведе до изчерпване на майката и фетален дистрес и следродово депресивно състояние на </a:t>
            </a:r>
            <a:r>
              <a:rPr lang="bg-BG" altLang="bg-BG" dirty="0" smtClean="0"/>
              <a:t>детето.</a:t>
            </a:r>
            <a:endParaRPr lang="bg-BG" altLang="bg-BG" dirty="0"/>
          </a:p>
          <a:p>
            <a:pPr algn="just"/>
            <a:endParaRPr lang="bg-BG" altLang="bg-BG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"/>
          <a:stretch/>
        </p:blipFill>
        <p:spPr bwMode="auto">
          <a:xfrm>
            <a:off x="6059223" y="3970338"/>
            <a:ext cx="2553229" cy="2268537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6E11-E2E6-41AE-9526-3740933863D4}" type="slidenum">
              <a:rPr lang="en-US" altLang="bg-BG"/>
              <a:pPr/>
              <a:t>7</a:t>
            </a:fld>
            <a:endParaRPr lang="en-US" altLang="bg-BG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dirty="0"/>
              <a:t>Идеалното обезболяване трябва да доведе </a:t>
            </a:r>
            <a:r>
              <a:rPr lang="bg-BG" altLang="bg-BG" dirty="0" smtClean="0"/>
              <a:t>до:</a:t>
            </a:r>
            <a:endParaRPr lang="bg-BG" altLang="bg-BG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altLang="bg-BG" dirty="0"/>
              <a:t>Бързо настъпващо и ефективно премахване на болката в първия и втория период на </a:t>
            </a:r>
            <a:r>
              <a:rPr lang="bg-BG" altLang="bg-BG" dirty="0" smtClean="0"/>
              <a:t>раждането.</a:t>
            </a:r>
            <a:endParaRPr lang="bg-BG" altLang="bg-BG" dirty="0"/>
          </a:p>
          <a:p>
            <a:pPr algn="just"/>
            <a:r>
              <a:rPr lang="bg-BG" altLang="bg-BG" dirty="0"/>
              <a:t>Липса на нежелани ефекти върху плода и </a:t>
            </a:r>
            <a:r>
              <a:rPr lang="bg-BG" altLang="bg-BG" dirty="0" smtClean="0"/>
              <a:t>майката.</a:t>
            </a:r>
            <a:endParaRPr lang="bg-BG" altLang="bg-BG" dirty="0"/>
          </a:p>
          <a:p>
            <a:pPr algn="just"/>
            <a:r>
              <a:rPr lang="bg-BG" altLang="bg-BG" dirty="0"/>
              <a:t>Липса на нарушения в мускулния тонус и сила на </a:t>
            </a:r>
            <a:r>
              <a:rPr lang="bg-BG" altLang="bg-BG" dirty="0" smtClean="0"/>
              <a:t>майката</a:t>
            </a:r>
            <a:r>
              <a:rPr lang="bg-BG" altLang="bg-BG" dirty="0"/>
              <a:t>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"/>
          <a:stretch/>
        </p:blipFill>
        <p:spPr bwMode="auto">
          <a:xfrm>
            <a:off x="5799138" y="3870325"/>
            <a:ext cx="2565929" cy="2036763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2784-29F7-4FA1-B62C-4341BEC2310C}" type="slidenum">
              <a:rPr lang="en-US" altLang="bg-BG"/>
              <a:pPr/>
              <a:t>8</a:t>
            </a:fld>
            <a:endParaRPr lang="en-US" altLang="bg-BG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Фактори свързани с болката по време на раждане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/>
              <a:t>Тревожност</a:t>
            </a:r>
          </a:p>
          <a:p>
            <a:r>
              <a:rPr lang="bg-BG" altLang="bg-BG"/>
              <a:t>Анамнеза за силни менструални болки</a:t>
            </a:r>
          </a:p>
          <a:p>
            <a:r>
              <a:rPr lang="bg-BG" altLang="bg-BG"/>
              <a:t>Възраст</a:t>
            </a:r>
          </a:p>
          <a:p>
            <a:r>
              <a:rPr lang="bg-BG" altLang="bg-BG"/>
              <a:t>Социален и финансов статус на пациентката</a:t>
            </a:r>
          </a:p>
          <a:p>
            <a:r>
              <a:rPr lang="bg-BG" altLang="bg-BG"/>
              <a:t>Обучение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306886"/>
            <a:ext cx="2619375" cy="174307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"/>
          <a:stretch/>
        </p:blipFill>
        <p:spPr bwMode="auto">
          <a:xfrm>
            <a:off x="6434138" y="3582986"/>
            <a:ext cx="1710796" cy="246697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349E-2B56-4B21-ACCB-8ECDA518B6DB}" type="slidenum">
              <a:rPr lang="en-US" altLang="bg-BG"/>
              <a:pPr/>
              <a:t>9</a:t>
            </a:fld>
            <a:endParaRPr lang="en-US" altLang="bg-BG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Начини на обезболяване на раждането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 dirty="0"/>
              <a:t>Нефармакологични</a:t>
            </a:r>
          </a:p>
          <a:p>
            <a:r>
              <a:rPr lang="bg-BG" altLang="bg-BG" dirty="0"/>
              <a:t>Системно обезболяване</a:t>
            </a:r>
          </a:p>
          <a:p>
            <a:r>
              <a:rPr lang="bg-BG" altLang="bg-BG" dirty="0" smtClean="0"/>
              <a:t>Инхалационна </a:t>
            </a:r>
            <a:r>
              <a:rPr lang="bg-BG" altLang="bg-BG" dirty="0"/>
              <a:t>анестезия с райски газ</a:t>
            </a:r>
          </a:p>
          <a:p>
            <a:r>
              <a:rPr lang="bg-BG" altLang="bg-BG" dirty="0"/>
              <a:t>Епидурална ЛРА</a:t>
            </a:r>
          </a:p>
          <a:p>
            <a:r>
              <a:rPr lang="bg-BG" altLang="bg-BG" dirty="0"/>
              <a:t>Комбинирана СЕЛРА</a:t>
            </a:r>
          </a:p>
          <a:p>
            <a:r>
              <a:rPr lang="bg-BG" altLang="bg-BG" dirty="0"/>
              <a:t>Други техники на ЛРА</a:t>
            </a:r>
          </a:p>
          <a:p>
            <a:r>
              <a:rPr lang="bg-BG" altLang="bg-BG" dirty="0"/>
              <a:t>Обща анестезия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Проект по подразбиране">
  <a:themeElements>
    <a:clrScheme name="Проект по подразбиране 2">
      <a:dk1>
        <a:srgbClr val="ABABAB"/>
      </a:dk1>
      <a:lt1>
        <a:srgbClr val="FFFFFF"/>
      </a:lt1>
      <a:dk2>
        <a:srgbClr val="336633"/>
      </a:dk2>
      <a:lt2>
        <a:srgbClr val="FFFFFF"/>
      </a:lt2>
      <a:accent1>
        <a:srgbClr val="A1BF4D"/>
      </a:accent1>
      <a:accent2>
        <a:srgbClr val="70B5CC"/>
      </a:accent2>
      <a:accent3>
        <a:srgbClr val="ADB8AD"/>
      </a:accent3>
      <a:accent4>
        <a:srgbClr val="DADADA"/>
      </a:accent4>
      <a:accent5>
        <a:srgbClr val="CDDCB2"/>
      </a:accent5>
      <a:accent6>
        <a:srgbClr val="65A4B9"/>
      </a:accent6>
      <a:hlink>
        <a:srgbClr val="8DD98D"/>
      </a:hlink>
      <a:folHlink>
        <a:srgbClr val="B8CBE6"/>
      </a:folHlink>
    </a:clrScheme>
    <a:fontScheme name="Проект по подразбиран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66CC66"/>
        </a:accent1>
        <a:accent2>
          <a:srgbClr val="3DCC87"/>
        </a:accent2>
        <a:accent3>
          <a:srgbClr val="ADB8AD"/>
        </a:accent3>
        <a:accent4>
          <a:srgbClr val="DADADA"/>
        </a:accent4>
        <a:accent5>
          <a:srgbClr val="B8E2B8"/>
        </a:accent5>
        <a:accent6>
          <a:srgbClr val="36B97A"/>
        </a:accent6>
        <a:hlink>
          <a:srgbClr val="8DD98D"/>
        </a:hlink>
        <a:folHlink>
          <a:srgbClr val="82D9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A1BF4D"/>
        </a:accent1>
        <a:accent2>
          <a:srgbClr val="70B5CC"/>
        </a:accent2>
        <a:accent3>
          <a:srgbClr val="ADB8AD"/>
        </a:accent3>
        <a:accent4>
          <a:srgbClr val="DADADA"/>
        </a:accent4>
        <a:accent5>
          <a:srgbClr val="CDDCB2"/>
        </a:accent5>
        <a:accent6>
          <a:srgbClr val="65A4B9"/>
        </a:accent6>
        <a:hlink>
          <a:srgbClr val="8DD98D"/>
        </a:hlink>
        <a:folHlink>
          <a:srgbClr val="B8CB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E6ACCD"/>
        </a:accent1>
        <a:accent2>
          <a:srgbClr val="6CD96C"/>
        </a:accent2>
        <a:accent3>
          <a:srgbClr val="ADB8AD"/>
        </a:accent3>
        <a:accent4>
          <a:srgbClr val="DADADA"/>
        </a:accent4>
        <a:accent5>
          <a:srgbClr val="F0D2E3"/>
        </a:accent5>
        <a:accent6>
          <a:srgbClr val="61C461"/>
        </a:accent6>
        <a:hlink>
          <a:srgbClr val="EBC0A4"/>
        </a:hlink>
        <a:folHlink>
          <a:srgbClr val="D9C3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D9BA41"/>
        </a:accent1>
        <a:accent2>
          <a:srgbClr val="E68A8A"/>
        </a:accent2>
        <a:accent3>
          <a:srgbClr val="ADB8AD"/>
        </a:accent3>
        <a:accent4>
          <a:srgbClr val="DADADA"/>
        </a:accent4>
        <a:accent5>
          <a:srgbClr val="E9D9B0"/>
        </a:accent5>
        <a:accent6>
          <a:srgbClr val="D07D7D"/>
        </a:accent6>
        <a:hlink>
          <a:srgbClr val="CAC2F2"/>
        </a:hlink>
        <a:folHlink>
          <a:srgbClr val="8DD98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CC66"/>
        </a:accent1>
        <a:accent2>
          <a:srgbClr val="3DCC87"/>
        </a:accent2>
        <a:accent3>
          <a:srgbClr val="FFFFFF"/>
        </a:accent3>
        <a:accent4>
          <a:srgbClr val="000000"/>
        </a:accent4>
        <a:accent5>
          <a:srgbClr val="B8E2B8"/>
        </a:accent5>
        <a:accent6>
          <a:srgbClr val="36B97A"/>
        </a:accent6>
        <a:hlink>
          <a:srgbClr val="8DD98D"/>
        </a:hlink>
        <a:folHlink>
          <a:srgbClr val="82D9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1BF4D"/>
        </a:accent1>
        <a:accent2>
          <a:srgbClr val="70B5CC"/>
        </a:accent2>
        <a:accent3>
          <a:srgbClr val="FFFFFF"/>
        </a:accent3>
        <a:accent4>
          <a:srgbClr val="000000"/>
        </a:accent4>
        <a:accent5>
          <a:srgbClr val="CDDCB2"/>
        </a:accent5>
        <a:accent6>
          <a:srgbClr val="65A4B9"/>
        </a:accent6>
        <a:hlink>
          <a:srgbClr val="8DD98D"/>
        </a:hlink>
        <a:folHlink>
          <a:srgbClr val="B8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CCD"/>
        </a:accent1>
        <a:accent2>
          <a:srgbClr val="6CD96C"/>
        </a:accent2>
        <a:accent3>
          <a:srgbClr val="FFFFFF"/>
        </a:accent3>
        <a:accent4>
          <a:srgbClr val="000000"/>
        </a:accent4>
        <a:accent5>
          <a:srgbClr val="F0D2E3"/>
        </a:accent5>
        <a:accent6>
          <a:srgbClr val="61C461"/>
        </a:accent6>
        <a:hlink>
          <a:srgbClr val="EBC0A4"/>
        </a:hlink>
        <a:folHlink>
          <a:srgbClr val="D9C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BA41"/>
        </a:accent1>
        <a:accent2>
          <a:srgbClr val="E68A8A"/>
        </a:accent2>
        <a:accent3>
          <a:srgbClr val="FFFFFF"/>
        </a:accent3>
        <a:accent4>
          <a:srgbClr val="000000"/>
        </a:accent4>
        <a:accent5>
          <a:srgbClr val="E9D9B0"/>
        </a:accent5>
        <a:accent6>
          <a:srgbClr val="D07D7D"/>
        </a:accent6>
        <a:hlink>
          <a:srgbClr val="CAC2F2"/>
        </a:hlink>
        <a:folHlink>
          <a:srgbClr val="8DD9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ABABAB"/>
      </a:dk1>
      <a:lt1>
        <a:srgbClr val="FFFFFF"/>
      </a:lt1>
      <a:dk2>
        <a:srgbClr val="336633"/>
      </a:dk2>
      <a:lt2>
        <a:srgbClr val="FFFFFF"/>
      </a:lt2>
      <a:accent1>
        <a:srgbClr val="A1BF4D"/>
      </a:accent1>
      <a:accent2>
        <a:srgbClr val="70B5CC"/>
      </a:accent2>
      <a:accent3>
        <a:srgbClr val="ADB8AD"/>
      </a:accent3>
      <a:accent4>
        <a:srgbClr val="DADADA"/>
      </a:accent4>
      <a:accent5>
        <a:srgbClr val="CDDCB2"/>
      </a:accent5>
      <a:accent6>
        <a:srgbClr val="65A4B9"/>
      </a:accent6>
      <a:hlink>
        <a:srgbClr val="8DD98D"/>
      </a:hlink>
      <a:folHlink>
        <a:srgbClr val="B8CBE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66CC66"/>
        </a:accent1>
        <a:accent2>
          <a:srgbClr val="3DCC87"/>
        </a:accent2>
        <a:accent3>
          <a:srgbClr val="ADB8AD"/>
        </a:accent3>
        <a:accent4>
          <a:srgbClr val="DADADA"/>
        </a:accent4>
        <a:accent5>
          <a:srgbClr val="B8E2B8"/>
        </a:accent5>
        <a:accent6>
          <a:srgbClr val="36B97A"/>
        </a:accent6>
        <a:hlink>
          <a:srgbClr val="8DD98D"/>
        </a:hlink>
        <a:folHlink>
          <a:srgbClr val="82D9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A1BF4D"/>
        </a:accent1>
        <a:accent2>
          <a:srgbClr val="70B5CC"/>
        </a:accent2>
        <a:accent3>
          <a:srgbClr val="ADB8AD"/>
        </a:accent3>
        <a:accent4>
          <a:srgbClr val="DADADA"/>
        </a:accent4>
        <a:accent5>
          <a:srgbClr val="CDDCB2"/>
        </a:accent5>
        <a:accent6>
          <a:srgbClr val="65A4B9"/>
        </a:accent6>
        <a:hlink>
          <a:srgbClr val="8DD98D"/>
        </a:hlink>
        <a:folHlink>
          <a:srgbClr val="B8CB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E6ACCD"/>
        </a:accent1>
        <a:accent2>
          <a:srgbClr val="6CD96C"/>
        </a:accent2>
        <a:accent3>
          <a:srgbClr val="ADB8AD"/>
        </a:accent3>
        <a:accent4>
          <a:srgbClr val="DADADA"/>
        </a:accent4>
        <a:accent5>
          <a:srgbClr val="F0D2E3"/>
        </a:accent5>
        <a:accent6>
          <a:srgbClr val="61C461"/>
        </a:accent6>
        <a:hlink>
          <a:srgbClr val="EBC0A4"/>
        </a:hlink>
        <a:folHlink>
          <a:srgbClr val="D9C3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D9BA41"/>
        </a:accent1>
        <a:accent2>
          <a:srgbClr val="E68A8A"/>
        </a:accent2>
        <a:accent3>
          <a:srgbClr val="ADB8AD"/>
        </a:accent3>
        <a:accent4>
          <a:srgbClr val="DADADA"/>
        </a:accent4>
        <a:accent5>
          <a:srgbClr val="E9D9B0"/>
        </a:accent5>
        <a:accent6>
          <a:srgbClr val="D07D7D"/>
        </a:accent6>
        <a:hlink>
          <a:srgbClr val="CAC2F2"/>
        </a:hlink>
        <a:folHlink>
          <a:srgbClr val="8DD98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CC66"/>
        </a:accent1>
        <a:accent2>
          <a:srgbClr val="3DCC87"/>
        </a:accent2>
        <a:accent3>
          <a:srgbClr val="FFFFFF"/>
        </a:accent3>
        <a:accent4>
          <a:srgbClr val="000000"/>
        </a:accent4>
        <a:accent5>
          <a:srgbClr val="B8E2B8"/>
        </a:accent5>
        <a:accent6>
          <a:srgbClr val="36B97A"/>
        </a:accent6>
        <a:hlink>
          <a:srgbClr val="8DD98D"/>
        </a:hlink>
        <a:folHlink>
          <a:srgbClr val="82D9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1BF4D"/>
        </a:accent1>
        <a:accent2>
          <a:srgbClr val="70B5CC"/>
        </a:accent2>
        <a:accent3>
          <a:srgbClr val="FFFFFF"/>
        </a:accent3>
        <a:accent4>
          <a:srgbClr val="000000"/>
        </a:accent4>
        <a:accent5>
          <a:srgbClr val="CDDCB2"/>
        </a:accent5>
        <a:accent6>
          <a:srgbClr val="65A4B9"/>
        </a:accent6>
        <a:hlink>
          <a:srgbClr val="8DD98D"/>
        </a:hlink>
        <a:folHlink>
          <a:srgbClr val="B8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CCD"/>
        </a:accent1>
        <a:accent2>
          <a:srgbClr val="6CD96C"/>
        </a:accent2>
        <a:accent3>
          <a:srgbClr val="FFFFFF"/>
        </a:accent3>
        <a:accent4>
          <a:srgbClr val="000000"/>
        </a:accent4>
        <a:accent5>
          <a:srgbClr val="F0D2E3"/>
        </a:accent5>
        <a:accent6>
          <a:srgbClr val="61C461"/>
        </a:accent6>
        <a:hlink>
          <a:srgbClr val="EBC0A4"/>
        </a:hlink>
        <a:folHlink>
          <a:srgbClr val="D9C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BA41"/>
        </a:accent1>
        <a:accent2>
          <a:srgbClr val="E68A8A"/>
        </a:accent2>
        <a:accent3>
          <a:srgbClr val="FFFFFF"/>
        </a:accent3>
        <a:accent4>
          <a:srgbClr val="000000"/>
        </a:accent4>
        <a:accent5>
          <a:srgbClr val="E9D9B0"/>
        </a:accent5>
        <a:accent6>
          <a:srgbClr val="D07D7D"/>
        </a:accent6>
        <a:hlink>
          <a:srgbClr val="CAC2F2"/>
        </a:hlink>
        <a:folHlink>
          <a:srgbClr val="8DD9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1539</Words>
  <Application>Microsoft Office PowerPoint</Application>
  <PresentationFormat>On-screen Show (4:3)</PresentationFormat>
  <Paragraphs>256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Проект по подразбиране</vt:lpstr>
      <vt:lpstr>1_Default Design</vt:lpstr>
      <vt:lpstr>ОБЕЗБОЛЯВАНЕ НА РАЖДАНЕТО</vt:lpstr>
      <vt:lpstr>Нашите задачи</vt:lpstr>
      <vt:lpstr>Исторически данни</vt:lpstr>
      <vt:lpstr>Болка по време на раждане</vt:lpstr>
      <vt:lpstr>Характеристика на болката по време на раждането</vt:lpstr>
      <vt:lpstr>Ефекти на болката</vt:lpstr>
      <vt:lpstr>Идеалното обезболяване трябва да доведе до:</vt:lpstr>
      <vt:lpstr>Фактори свързани с болката по време на раждане</vt:lpstr>
      <vt:lpstr>Начини на обезболяване на раждането</vt:lpstr>
      <vt:lpstr>Нефармакологични методи</vt:lpstr>
      <vt:lpstr>Нефармакологични методи</vt:lpstr>
      <vt:lpstr>Инхалационна анестезия с Entonox</vt:lpstr>
      <vt:lpstr>Системно обезболяване (аналгезия)</vt:lpstr>
      <vt:lpstr>Системно обезболяване с КПА (Контролирана от пациента аналгезия)</vt:lpstr>
      <vt:lpstr>Системно обезболяване (аналгезия)</vt:lpstr>
      <vt:lpstr>Нежелани ефекти на системното обезболяване</vt:lpstr>
      <vt:lpstr>ЛРА</vt:lpstr>
      <vt:lpstr>ЛРА</vt:lpstr>
      <vt:lpstr>Обща анестезия и ЛРА за манипулации</vt:lpstr>
      <vt:lpstr>Сравнителен анализ на методите за обезболяване на нормалното раждане</vt:lpstr>
      <vt:lpstr>Сравнителен анализ на физикалните методи за обезболяване на раждането</vt:lpstr>
      <vt:lpstr>Оперативно родоразрешение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Обезболяване на раждането</dc:title>
  <dc:subject>Лекция по АИЛ за акушерки</dc:subject>
  <dc:creator>доцент д-р Господин ДИМОВ, дм</dc:creator>
  <cp:lastModifiedBy>a</cp:lastModifiedBy>
  <cp:revision>39</cp:revision>
  <dcterms:created xsi:type="dcterms:W3CDTF">2007-01-11T04:55:26Z</dcterms:created>
  <dcterms:modified xsi:type="dcterms:W3CDTF">2020-08-23T07:45:44Z</dcterms:modified>
  <cp:category>Лекция по АИM за студенти по медицина</cp:category>
</cp:coreProperties>
</file>