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74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327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8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77447" autoAdjust="0"/>
  </p:normalViewPr>
  <p:slideViewPr>
    <p:cSldViewPr snapToGrid="0">
      <p:cViewPr varScale="1">
        <p:scale>
          <a:sx n="68" d="100"/>
          <a:sy n="68" d="100"/>
        </p:scale>
        <p:origin x="-19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bg-BG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bg-BG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bg-BG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3764A0-4859-4F0B-8B94-9F6231E15EC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75159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33FBB0-654A-4259-8846-4C7AE7B3AE6F}" type="slidenum">
              <a:rPr lang="en-US" altLang="bg-BG">
                <a:latin typeface="Times New Roman" pitchFamily="18" charset="0"/>
              </a:rPr>
              <a:pPr/>
              <a:t>3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 smtClean="0"/>
              <a:t>Представени са най-честите причини за обструктивен шок.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ТЕЕ – Трансезофагеална</a:t>
            </a:r>
            <a:r>
              <a:rPr lang="bg-BG" baseline="0" dirty="0" smtClean="0"/>
              <a:t> ехокардиография.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37E54-5C92-41AD-8895-672B895E41C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81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7765E10-F89B-4863-8CD0-D9E7D2C00507}" type="slidenum">
              <a:rPr lang="en-US" altLang="bg-BG">
                <a:latin typeface="Times New Roman" pitchFamily="18" charset="0"/>
              </a:rPr>
              <a:pPr/>
              <a:t>22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Представен участък от белия дроб с инфарктирано променена структура.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4863B0-6B30-41CA-8FFB-42D6E19D44D0}" type="slidenum">
              <a:rPr lang="en-US" altLang="bg-BG">
                <a:latin typeface="Times New Roman" pitchFamily="18" charset="0"/>
              </a:rPr>
              <a:pPr/>
              <a:t>23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Просветляването се дължи на нарушената белодробна перфузия.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D8C8B0-9EFF-426C-A00C-A98EFF3F91D4}" type="slidenum">
              <a:rPr lang="en-US" altLang="bg-BG">
                <a:latin typeface="Times New Roman" pitchFamily="18" charset="0"/>
              </a:rPr>
              <a:pPr/>
              <a:t>24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Сцинтиграфското изследване дава възможност за оценка на разпределението на съотношението вентилация/перфузия.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313401-EA07-4144-A511-9EB61AEFCB16}" type="slidenum">
              <a:rPr lang="en-US" altLang="bg-BG">
                <a:latin typeface="Times New Roman" pitchFamily="18" charset="0"/>
              </a:rPr>
              <a:pPr/>
              <a:t>26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Представен е участък с белодробен инфаркт и белодробен тромб.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313401-EA07-4144-A511-9EB61AEFCB16}" type="slidenum">
              <a:rPr lang="en-US" altLang="bg-BG">
                <a:latin typeface="Times New Roman" pitchFamily="18" charset="0"/>
              </a:rPr>
              <a:pPr/>
              <a:t>27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Представен е участък с белодробен инфаркт и белодробен тромб.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313401-EA07-4144-A511-9EB61AEFCB16}" type="slidenum">
              <a:rPr lang="en-US" altLang="bg-BG">
                <a:latin typeface="Times New Roman" pitchFamily="18" charset="0"/>
              </a:rPr>
              <a:pPr/>
              <a:t>28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Представен е участък с белодробен инфаркт и белодробен тромб.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313401-EA07-4144-A511-9EB61AEFCB16}" type="slidenum">
              <a:rPr lang="en-US" altLang="bg-BG">
                <a:latin typeface="Times New Roman" pitchFamily="18" charset="0"/>
              </a:rPr>
              <a:pPr/>
              <a:t>29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dirty="0" smtClean="0"/>
              <a:t>Скала за оценка на тежестта на БЕ – </a:t>
            </a:r>
            <a:r>
              <a:rPr lang="en-US" altLang="bg-BG" dirty="0" smtClean="0"/>
              <a:t>Pulmonary</a:t>
            </a:r>
            <a:r>
              <a:rPr lang="en-US" altLang="bg-BG" baseline="0" dirty="0" smtClean="0"/>
              <a:t> Embolism Severity Index</a:t>
            </a:r>
            <a:endParaRPr lang="bg-BG" altLang="bg-BG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1BA6B3-8C12-45EA-B2A2-945316B834E3}" type="slidenum">
              <a:rPr lang="en-US" altLang="bg-BG">
                <a:latin typeface="Times New Roman" pitchFamily="18" charset="0"/>
              </a:rPr>
              <a:pPr/>
              <a:t>33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Операцията представлява инвазивно премахване на тромбите от големите клонове на белодробната артерия.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1BA6B3-8C12-45EA-B2A2-945316B834E3}" type="slidenum">
              <a:rPr lang="en-US" altLang="bg-BG">
                <a:latin typeface="Times New Roman" pitchFamily="18" charset="0"/>
              </a:rPr>
              <a:pPr/>
              <a:t>34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bg-BG" altLang="bg-BG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0C5F11-C05E-4BCC-B52C-9BCB7D151BC6}" type="slidenum">
              <a:rPr lang="en-US" altLang="bg-BG">
                <a:latin typeface="Times New Roman" pitchFamily="18" charset="0"/>
              </a:rPr>
              <a:pPr/>
              <a:t>5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dirty="0" smtClean="0"/>
              <a:t>При масивния фатален емболизъм е ангажирана голяма част от белодробното кръвообращение и болният умира веднага.</a:t>
            </a:r>
            <a:endParaRPr lang="en-US" altLang="bg-BG" dirty="0" smtClean="0"/>
          </a:p>
          <a:p>
            <a:r>
              <a:rPr lang="ru-RU" altLang="bg-BG" dirty="0" smtClean="0"/>
              <a:t>При по-малките клиничната симптоматика е в зависимост от големината на запушения съд.</a:t>
            </a:r>
          </a:p>
          <a:p>
            <a:endParaRPr lang="bg-BG" altLang="bg-BG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74B727-457A-424D-9DA6-EC6EB94EAE10}" type="slidenum">
              <a:rPr lang="en-US" altLang="bg-BG">
                <a:latin typeface="Times New Roman" pitchFamily="18" charset="0"/>
              </a:rPr>
              <a:pPr/>
              <a:t>35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Фибринолитичното лечение е задължително при липса на противопоказания.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74B727-457A-424D-9DA6-EC6EB94EAE10}" type="slidenum">
              <a:rPr lang="en-US" altLang="bg-BG">
                <a:latin typeface="Times New Roman" pitchFamily="18" charset="0"/>
              </a:rPr>
              <a:pPr/>
              <a:t>36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Фибринолитичното лечение е задължително при липса на противопоказания.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8C26B68-972E-42F0-A81F-EAAC09C90A4D}" type="slidenum">
              <a:rPr lang="en-US" altLang="bg-BG">
                <a:latin typeface="Times New Roman" pitchFamily="18" charset="0"/>
              </a:rPr>
              <a:pPr/>
              <a:t>37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Приложението на нефракциониран или нискомолекулярен хепарин предотвратява условията за образуване на нови тромби.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8A8C192-287C-4858-84F5-1FCAC15E3787}" type="slidenum">
              <a:rPr lang="en-US" altLang="bg-BG">
                <a:latin typeface="Times New Roman" pitchFamily="18" charset="0"/>
              </a:rPr>
              <a:pPr/>
              <a:t>38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 dirty="0" smtClean="0"/>
              <a:t>Симптоматичното лечение включва медикаментозно подпомагане на помпената функция на дясната камера. Изопреналин – само при липса на манифестна хипотония. Кислородотерапия и задължително обемно натоварване, като прилаганите колоидни разтвори  имат ефект и върху коагулацията.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D1CE9A-4946-4D67-B2EF-A1786BEB6144}" type="slidenum">
              <a:rPr lang="en-US" altLang="bg-BG">
                <a:latin typeface="Times New Roman" pitchFamily="18" charset="0"/>
              </a:rPr>
              <a:pPr/>
              <a:t>39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Липсата на кръв в сърцето по закона на </a:t>
            </a:r>
            <a:r>
              <a:rPr lang="en-US" altLang="bg-BG" smtClean="0"/>
              <a:t>Frank-Starling</a:t>
            </a:r>
            <a:r>
              <a:rPr lang="bg-BG" altLang="bg-BG" smtClean="0"/>
              <a:t> води до фибрилация на камерите.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2BF2CF-75D7-4665-BD5E-C93DEE70788E}" type="slidenum">
              <a:rPr lang="en-US" altLang="bg-BG">
                <a:latin typeface="Times New Roman" pitchFamily="18" charset="0"/>
              </a:rPr>
              <a:pPr/>
              <a:t>42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 smtClean="0"/>
              <a:t>Изместване на сърдечната сянка и липса на белодробен паренхим.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27AEB4-00F0-455B-B99E-1A215E15467A}" type="slidenum">
              <a:rPr lang="en-US" altLang="bg-BG">
                <a:latin typeface="Times New Roman" pitchFamily="18" charset="0"/>
              </a:rPr>
              <a:pPr/>
              <a:t>44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 dirty="0" smtClean="0"/>
              <a:t>Спешна пункция на гръден кош на страната на пневмоторакса с широка игла. При пневмоторакс пункцията се извършва по средна ключична линия по горния ръб на </a:t>
            </a:r>
            <a:r>
              <a:rPr lang="en-US" altLang="bg-BG" dirty="0" smtClean="0"/>
              <a:t>II</a:t>
            </a:r>
            <a:r>
              <a:rPr lang="bg-BG" altLang="bg-BG" dirty="0" smtClean="0"/>
              <a:t> междуребрие.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02C97D3-D0A3-4648-A33D-204DF2B5970C}" type="slidenum">
              <a:rPr lang="en-US" altLang="bg-BG">
                <a:latin typeface="Times New Roman" pitchFamily="18" charset="0"/>
              </a:rPr>
              <a:pPr/>
              <a:t>47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Дренажната система има задължителни три компонента.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89642B-12F0-48CE-8F49-43B7F0C58885}" type="slidenum">
              <a:rPr lang="en-US" altLang="bg-BG">
                <a:latin typeface="Times New Roman" pitchFamily="18" charset="0"/>
              </a:rPr>
              <a:pPr/>
              <a:t>48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Поставянето на родилката в ляво странично положение веднага премахва причината.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21E65E-89FC-4E1D-BDC1-0337872900A3}" type="slidenum">
              <a:rPr lang="en-US" altLang="bg-BG">
                <a:latin typeface="Times New Roman" pitchFamily="18" charset="0"/>
              </a:rPr>
              <a:pPr/>
              <a:t>49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Увеличената матка притиска долната празна вена и подаването на кръв към дясното сърце намалява, което води до реципрочно намаление на УО.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C6BF3A4-91D4-4FC2-84DE-B5617FEA88C2}" type="slidenum">
              <a:rPr lang="en-US" altLang="bg-BG">
                <a:latin typeface="Times New Roman" pitchFamily="18" charset="0"/>
              </a:rPr>
              <a:pPr/>
              <a:t>6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Представени са най-честите причини за БТЕ.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21E65E-89FC-4E1D-BDC1-0337872900A3}" type="slidenum">
              <a:rPr lang="en-US" altLang="bg-BG">
                <a:latin typeface="Times New Roman" pitchFamily="18" charset="0"/>
              </a:rPr>
              <a:pPr/>
              <a:t>50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Увеличената матка притиска долната празна вена и подаването на кръв към дясното сърце намалява, което води до реципрочно намаление на УО.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7761E39-D5C3-4681-911F-F7228BFE11A5}" type="slidenum">
              <a:rPr lang="en-US" altLang="bg-BG">
                <a:latin typeface="Times New Roman" pitchFamily="18" charset="0"/>
              </a:rPr>
              <a:pPr/>
              <a:t>51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Бързо настъпващото пълнене на перикардната торбичка с течност (кръв или ексудат) води до намалена възможност за диастолно пълнене на сърцето.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Ключова диагностична находка е парадосалният пулс (дефиниран обичайно като инспираторно понижение на систолното артериално налягане с повече от 10 mmHg по време на нормално дишане). Той се дължи на повишена взаимна зависимост на камерите настъпваща при сърдечна тампонада, когато общият обем на сърдечните кухини става фиксиран и всяка промяна в обема от едната страна на сърцето причинява противоположни промени в другата страна (т.е. инспираторно повишаване на венозното връщане и налягането в десните кухини с намален обем в левите кухини и понижено системно артериално налягане). Величината на клиничните и хемодинамични нарушения зависи от скоростта на набиране и големината на перикардното съдържимо, разтегливостта на перикарда и наляганията на пълнене и комплайанса на сърдечните кухини.</a:t>
            </a:r>
            <a:endParaRPr lang="ru-RU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37E54-5C92-41AD-8895-672B895E41C3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686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E5E6FA-8EEF-40AB-A710-EB8BA2E68306}" type="slidenum">
              <a:rPr lang="en-US" altLang="bg-BG">
                <a:latin typeface="Times New Roman" pitchFamily="18" charset="0"/>
              </a:rPr>
              <a:pPr/>
              <a:t>62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 dirty="0" smtClean="0"/>
              <a:t>Образно изследване на гръдния кош – фас и профил. Силно увеличена и променена по форма сърдечна сянка с липса на ретростернално въздушно пространство, липса на белодробни съдове в хилуса и десностранен плеврален излив (стрелката).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E5E6FA-8EEF-40AB-A710-EB8BA2E68306}" type="slidenum">
              <a:rPr lang="en-US" altLang="bg-BG">
                <a:latin typeface="Times New Roman" pitchFamily="18" charset="0"/>
              </a:rPr>
              <a:pPr/>
              <a:t>63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endParaRPr lang="bg-BG" altLang="bg-BG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77B950F-DCC7-41F9-AAF8-8EF674702652}" type="slidenum">
              <a:rPr lang="en-US" altLang="bg-BG">
                <a:latin typeface="Times New Roman" pitchFamily="18" charset="0"/>
              </a:rPr>
              <a:pPr/>
              <a:t>67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Перикардиоцентезата се прави между върха на мечовидния израстък и лявата подребрена дъга.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988EF6-6C17-4485-80CA-F5BC7F2F043A}" type="slidenum">
              <a:rPr lang="en-US" altLang="bg-BG">
                <a:latin typeface="Times New Roman" pitchFamily="18" charset="0"/>
              </a:rPr>
              <a:pPr/>
              <a:t>68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 dirty="0" smtClean="0"/>
              <a:t>Пункцията се осъществява под ъгъл от 45</a:t>
            </a:r>
            <a:r>
              <a:rPr lang="bg-BG" altLang="bg-BG" baseline="30000" dirty="0" smtClean="0"/>
              <a:t>0 </a:t>
            </a:r>
            <a:r>
              <a:rPr lang="bg-BG" altLang="bg-BG" dirty="0" smtClean="0"/>
              <a:t>с посока лявото рамо или лявата гърда при мъжете. Аспирацията на кръв с рязко подобряване на хемодинамичните параметри доказва, че сме на правилното място. Ако хемодинамикат ана пациента още повече се влоши, може да се предполага че пункцията е в сърдечните кухини.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15C08AE-1E15-473C-B41D-679D288FBEA2}" type="slidenum">
              <a:rPr lang="en-US" altLang="bg-BG">
                <a:latin typeface="Times New Roman" pitchFamily="18" charset="0"/>
              </a:rPr>
              <a:pPr/>
              <a:t>69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Перикардиоцентезата с ЕКГ електрод дава възможност за прецизиране на положението на иглата.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70AA1E-F87E-472E-91D2-D6C7D49471BB}" type="slidenum">
              <a:rPr lang="en-US" altLang="bg-BG">
                <a:latin typeface="Times New Roman" pitchFamily="18" charset="0"/>
              </a:rPr>
              <a:pPr/>
              <a:t>70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Фенестрацията е поведение при масивен перикарден излив при възпалителен процес.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ДК – дясна камера</a:t>
            </a:r>
          </a:p>
          <a:p>
            <a:r>
              <a:rPr lang="bg-BG" dirty="0" smtClean="0"/>
              <a:t>ЛК – лява камера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64A0-4859-4F0B-8B94-9F6231E15EC6}" type="slidenum">
              <a:rPr lang="en-US" altLang="bg-BG" smtClean="0"/>
              <a:pPr/>
              <a:t>11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665732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F6407E3-0215-4739-8B31-9F3C6D58173F}" type="slidenum">
              <a:rPr lang="en-US" altLang="bg-BG">
                <a:latin typeface="Times New Roman" pitchFamily="18" charset="0"/>
              </a:rPr>
              <a:pPr/>
              <a:t>12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bg-BG" altLang="bg-BG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77EC6DF-B706-4016-B279-39A5517CAF5E}" type="slidenum">
              <a:rPr lang="en-US" altLang="bg-BG">
                <a:latin typeface="Times New Roman" pitchFamily="18" charset="0"/>
              </a:rPr>
              <a:pPr/>
              <a:t>14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Клиничната симптоматика включва прояви на деснокамерно обременяване и недостатъчност.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77EC6DF-B706-4016-B279-39A5517CAF5E}" type="slidenum">
              <a:rPr lang="en-US" altLang="bg-BG">
                <a:latin typeface="Times New Roman" pitchFamily="18" charset="0"/>
              </a:rPr>
              <a:pPr/>
              <a:t>15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Клиничната симптоматика включва прояви на деснокамерно обременяване и недостатъчност.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БАГ – Белодробна ангиография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64A0-4859-4F0B-8B94-9F6231E15EC6}" type="slidenum">
              <a:rPr lang="en-US" altLang="bg-BG" smtClean="0"/>
              <a:pPr/>
              <a:t>18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479081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NT pro BNP -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 терминален фрагмент на В-тип натриуретичен пептид (BNP)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В-тип натриуретичен пептид е хормон отделян от предсърдията и камерите на сърцето при регистриране на повишено налягане в тях. Физиологичното действие на Натриуретичните пептиди в това число и ВNР е: -инхибиране на реабсорбцията на натрий и вода в бъбреците и съответно увеличаване на диурезата - вазодилатация и понижаване на кръвното налягане Натриуретичните пептиди са антагонисти на вазоконстрикторните хормони от ренин-ангиотензин-алдостеронова система и антидиуретичния хормон, които имат важна патогенетична роля при прогресията на левокамерната дисфункция и развитието на сърдечната недостатъчност. Групата на натриуретичните пептиди включва: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предсърден натриуретичен пептид-Atrial natriuretic peptide АNР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В-тип натриуретичен пептид / мозъчен /-Brain natriuretic peptide ВNР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С тип натриуретичен пептид-C-type natriuretic peptide СNР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АNР и ВNР са по произход от сърцето, СNР е от ендотелен произход ВNР се секретира като про-хормон -Под действието на пептидази се разделя на N-терминален фрагмент NТ-ВNР и активна форма ВNР в еквимоларни количества. -Активната форма ВNР имат кратък полуживот и бързо се отстранява от циркулацията -N-терминалния участък- NТ-ВNР се задържа по-дълго време в кръвта, по-стабилен е и затова се предпочита неговото измерване в лабораторни условия.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Клинично значение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Изследването на концентрацията на ВNP в серум се препоръчва от Европейското кардиологично дружество като единствен полезен биохимичен маркер при диагностицирането на сърдечната недостатъчност./Guidelines for the diagnosis and treatment of chronic heart failure-European Нeart Journal(2001) ,22, 1527-1560/ Kонцентрацията на ВNР при пациенти със сърдечна недостатъчност корелира с функционалния клас от класификацията по NYHA/New York Heart Association/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В този смисъл теста може да се използва за: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- Оценка на тежестта на сърдечната недостатъчност и левокамерната функция при пациенти с нелекувана сърдечна недостатъчност - Идентифициране на пациенти в доболничната помощ с подозирана сърдечна недостатъчност , които имат нужда от допълнителни специализирани изследвания - Диференциално диагностичен тест при пациенти с остро настъпила диспнея.В тези случаи нормалните нива на BNP изключват сърдечен произход на диспнеята. - Мониториране на терапевтичния ефект при пациенти със сърдечна недостатъчност - при добре лекувани пациенти, плазмените нива могат да се върнат към нормални стойности Определяне на прогнозата и риска при всички форми на кардиоваскуларни заболявания, респективно при левокамерна дисфункция. Освен при застойна сърдечна недостатъчност ВNР се увеличава и при: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marL="171450" indent="-171450">
              <a:buFontTx/>
              <a:buChar char="-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остър миокарден инфаркт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- по време на първата седмица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marL="171450" indent="-171450">
              <a:buFontTx/>
              <a:buChar char="-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камерна хипертрофия;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marL="171450" indent="-171450">
              <a:buFontTx/>
              <a:buChar char="-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кардиомиопатии;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marL="171450" indent="-171450">
              <a:buFontTx/>
              <a:buChar char="-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клапни заболявания;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marL="171450" indent="-171450">
              <a:buFontTx/>
              <a:buChar char="-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тахикардии и тахиаритмии;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Подчертано високите нива са лош прогностичен белег.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Пациентите с нива на ВNР под долните референтни граници за мъже и жени със сигурност до 97% не са рисково застрашени от развитие на усложнения -левокамерна дисфункция и сърдечна недостатъчност, както и смъртен изход.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Референтни граници: &lt;50г. 0 - 85; 50 - 70г. 0-150; &gt;70г. 0 – 250 pg/ml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64A0-4859-4F0B-8B94-9F6231E15EC6}" type="slidenum">
              <a:rPr lang="en-US" altLang="bg-BG" smtClean="0"/>
              <a:pPr/>
              <a:t>20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4250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bg-BG" noProof="0" smtClean="0"/>
              <a:t>Щракнете, за да редактирате стила на заглавието в образеца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bg-BG" noProof="0" smtClean="0"/>
              <a:t>Щракнете, за да редактирате стила на подзаглавията в образеца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CF761A-0023-4C3F-A769-8B4303721027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33997-41D9-4C54-96F4-81598196ADB9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06127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652DF-317C-4986-A2C9-7F534F64E3AB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666848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1FAB5-9CD5-44C8-B18E-CA0133C6D45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58851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767F0-A9CB-41CF-9D07-08B2779C00C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4616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bg-BG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bg-BG" noProof="0" smtClean="0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93398A-E83B-4D5D-A8FF-3BF9944B20EB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4CFFF-B59D-4EC1-8493-01A323B8651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497681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E3FFA-4FD2-4A01-B4F6-B27A1A0BD687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12472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AB8EC-F340-4998-AE44-02C2F16400F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908721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21BCA-96CD-426E-89E8-08EE864DB5DE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472608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C56BA-33D5-4E4C-BEE8-F9C9CCD26514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78894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8F4AA-A59A-460A-ACA8-48B1720CED13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83467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4F783-910A-4101-AECA-B9E4B2617DB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580688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C4C94-EBA4-407D-AD88-3C68AA8C0F84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09509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19071-0921-4EDA-B054-A9A97AF7F80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131162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BC5DD-705E-43F0-AC86-00BE71E99DC4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458720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4BBF1-93A9-4488-B632-798CAC51015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91623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26420-98CB-4448-855F-55BA48A4AFB3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28422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D28B0-7411-489B-A3BD-7AC5E3E0B7A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05506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0ACDA-632A-4A66-BA65-916E7461882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92269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8328C-EC0D-4BFE-BAD9-FC762824BCF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55764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42DC5-7674-4559-8F58-3B4C9D77147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45427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2CEFF-D8C8-4F75-B8B3-55D9BD2C94F4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66342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F3949-6B32-4213-ABA1-7911BC902FA3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49084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en-US" altLang="bg-BG" smtClean="0"/>
              <a:t>Второ ниво</a:t>
            </a:r>
          </a:p>
          <a:p>
            <a:pPr lvl="2"/>
            <a:r>
              <a:rPr lang="en-US" altLang="bg-BG" smtClean="0"/>
              <a:t>Трето ниво</a:t>
            </a:r>
          </a:p>
          <a:p>
            <a:pPr lvl="3"/>
            <a:r>
              <a:rPr lang="en-US" altLang="bg-BG" smtClean="0"/>
              <a:t>Четвърто ниво</a:t>
            </a:r>
          </a:p>
          <a:p>
            <a:pPr lvl="4"/>
            <a:r>
              <a:rPr lang="en-US" altLang="bg-BG" smtClean="0"/>
              <a:t>Пето ниво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E68500-D219-4105-B55D-3A068BFD3E78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  <p:sldLayoutId id="2147483673" r:id="rId13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bg-BG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bg-BG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73A87E-1DB7-44D8-B704-EFE310168AE1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uwcme.org/site/courses/legacy/threehourtour/images/PTXPA.jp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9599" y="1844675"/>
            <a:ext cx="5825067" cy="4105275"/>
          </a:xfrm>
        </p:spPr>
        <p:txBody>
          <a:bodyPr/>
          <a:lstStyle/>
          <a:p>
            <a:pPr algn="ctr" eaLnBrk="1" hangingPunct="1">
              <a:defRPr/>
            </a:pPr>
            <a:r>
              <a:rPr lang="bg-BG" sz="3200" dirty="0" smtClean="0"/>
              <a:t>ОБСТРУКТИВЕН ШОК</a:t>
            </a:r>
            <a:br>
              <a:rPr lang="bg-BG" sz="3200" dirty="0" smtClean="0"/>
            </a:br>
            <a:r>
              <a:rPr lang="bg-BG" sz="1400" dirty="0" smtClean="0"/>
              <a:t/>
            </a:r>
            <a:br>
              <a:rPr lang="bg-BG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bg-BG" sz="2800" dirty="0" smtClean="0">
                <a:solidFill>
                  <a:srgbClr val="FF0000"/>
                </a:solidFill>
              </a:rPr>
              <a:t>доцент д-р Господин ДИМОВ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bg-BG" sz="2800" dirty="0" smtClean="0">
                <a:solidFill>
                  <a:srgbClr val="FF0000"/>
                </a:solidFill>
              </a:rPr>
              <a:t>дм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24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8AEAC3-1F32-43B4-B2C2-F64FE086C3F1}" type="slidenum">
              <a:rPr lang="bg-BG" smtClean="0"/>
              <a:pPr>
                <a:defRPr/>
              </a:pPr>
              <a:t>10</a:t>
            </a:fld>
            <a:endParaRPr lang="bg-BG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r="-16"/>
          <a:stretch/>
        </p:blipFill>
        <p:spPr bwMode="auto">
          <a:xfrm>
            <a:off x="2342161" y="1484782"/>
            <a:ext cx="6192688" cy="528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956" y="274638"/>
            <a:ext cx="6304844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bg-BG" b="0" dirty="0" smtClean="0"/>
              <a:t>Ключови фактори</a:t>
            </a:r>
            <a:br>
              <a:rPr lang="bg-BG" b="0" dirty="0" smtClean="0"/>
            </a:br>
            <a:r>
              <a:rPr lang="bg-BG" b="0" dirty="0" smtClean="0"/>
              <a:t>в хемодинамичния срив при БЕ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5528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A39616-ECB4-4999-83B0-1BD3D170F8B9}" type="slidenum">
              <a:rPr lang="bg-BG" altLang="bg-BG"/>
              <a:pPr eaLnBrk="1" hangingPunct="1"/>
              <a:t>11</a:t>
            </a:fld>
            <a:endParaRPr lang="bg-BG" altLang="bg-BG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04443" y="274638"/>
            <a:ext cx="5915731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b="0" dirty="0" smtClean="0"/>
              <a:t>Коронарна исхемия при БЕ</a:t>
            </a:r>
            <a:endParaRPr lang="en-US" b="0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3155" y="1628800"/>
            <a:ext cx="5836355" cy="4497363"/>
          </a:xfrm>
        </p:spPr>
        <p:txBody>
          <a:bodyPr/>
          <a:lstStyle/>
          <a:p>
            <a:pPr algn="just" eaLnBrk="1" hangingPunct="1"/>
            <a:r>
              <a:rPr lang="bg-BG" altLang="bg-BG" dirty="0" smtClean="0"/>
              <a:t>Коронарният кръвоток намалява, поради</a:t>
            </a:r>
            <a:r>
              <a:rPr lang="en-US" altLang="bg-BG" dirty="0" smtClean="0"/>
              <a:t> </a:t>
            </a:r>
            <a:r>
              <a:rPr lang="bg-BG" altLang="bg-BG" dirty="0" smtClean="0"/>
              <a:t>недостатъчност на </a:t>
            </a:r>
            <a:r>
              <a:rPr lang="bg-BG" altLang="bg-BG" dirty="0" smtClean="0"/>
              <a:t>дясната камера и артериалната хипотония</a:t>
            </a:r>
            <a:r>
              <a:rPr lang="en-US" altLang="bg-BG" dirty="0" smtClean="0"/>
              <a:t>.</a:t>
            </a:r>
          </a:p>
          <a:p>
            <a:pPr algn="just" eaLnBrk="1" hangingPunct="1"/>
            <a:r>
              <a:rPr lang="bg-BG" altLang="bg-BG" dirty="0" smtClean="0"/>
              <a:t>Намаленият коронарен кръвоток нарушава още повече функцията на ДК</a:t>
            </a:r>
            <a:r>
              <a:rPr lang="en-US" altLang="bg-BG" dirty="0" smtClean="0"/>
              <a:t>.</a:t>
            </a:r>
            <a:endParaRPr lang="bg-BG" altLang="bg-BG" dirty="0" smtClean="0"/>
          </a:p>
          <a:p>
            <a:pPr algn="just" eaLnBrk="1" hangingPunct="1"/>
            <a:r>
              <a:rPr lang="bg-BG" altLang="bg-BG" dirty="0" smtClean="0"/>
              <a:t>Намаленото пълнещо налягане на ЛК води до намаляване на МОС, а оттам и до дифузна коронарна хипоперфузия и задълбочаваща се исхемия на ЛК</a:t>
            </a:r>
            <a:r>
              <a:rPr lang="en-US" altLang="bg-BG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3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14815F-0C8A-462B-BB10-9F22395A1F8A}" type="slidenum">
              <a:rPr lang="bg-BG" altLang="bg-BG"/>
              <a:pPr eaLnBrk="1" hangingPunct="1"/>
              <a:t>12</a:t>
            </a:fld>
            <a:endParaRPr lang="bg-BG" altLang="bg-BG"/>
          </a:p>
        </p:txBody>
      </p:sp>
      <p:pic>
        <p:nvPicPr>
          <p:cNvPr id="1105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524" r="1576" b="881"/>
          <a:stretch/>
        </p:blipFill>
        <p:spPr bwMode="auto">
          <a:xfrm>
            <a:off x="3751494" y="106235"/>
            <a:ext cx="5179254" cy="65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4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D89E83-81E7-4A30-9504-672EBB3B408C}" type="slidenum">
              <a:rPr lang="bg-BG" altLang="bg-BG"/>
              <a:pPr eaLnBrk="1" hangingPunct="1"/>
              <a:t>13</a:t>
            </a:fld>
            <a:endParaRPr lang="bg-BG" altLang="bg-BG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7095" y="274638"/>
            <a:ext cx="5883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Диагноза</a:t>
            </a:r>
            <a:endParaRPr lang="en-GB" dirty="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9298" y="1628800"/>
            <a:ext cx="5964702" cy="4497363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Физикално изследване</a:t>
            </a:r>
          </a:p>
          <a:p>
            <a:pPr eaLnBrk="1" hangingPunct="1"/>
            <a:r>
              <a:rPr lang="bg-BG" altLang="bg-BG" dirty="0" smtClean="0"/>
              <a:t>Образно изследване на гръдния кош</a:t>
            </a:r>
          </a:p>
          <a:p>
            <a:pPr eaLnBrk="1" hangingPunct="1"/>
            <a:r>
              <a:rPr lang="bg-BG" altLang="bg-BG" dirty="0" smtClean="0"/>
              <a:t>Белодробна ангиография</a:t>
            </a:r>
          </a:p>
          <a:p>
            <a:pPr eaLnBrk="1" hangingPunct="1"/>
            <a:r>
              <a:rPr lang="en-US" altLang="bg-BG" dirty="0" smtClean="0"/>
              <a:t>V/Q </a:t>
            </a:r>
            <a:r>
              <a:rPr lang="bg-BG" altLang="bg-BG" dirty="0" smtClean="0"/>
              <a:t>– сцинтиграфия</a:t>
            </a:r>
          </a:p>
          <a:p>
            <a:pPr eaLnBrk="1" hangingPunct="1"/>
            <a:r>
              <a:rPr lang="bg-BG" altLang="bg-BG" dirty="0" smtClean="0"/>
              <a:t>Намалено Е</a:t>
            </a:r>
            <a:r>
              <a:rPr lang="en-US" altLang="bg-BG" dirty="0" smtClean="0"/>
              <a:t>tCO</a:t>
            </a:r>
            <a:r>
              <a:rPr lang="en-US" altLang="bg-BG" baseline="-25000" dirty="0" smtClean="0"/>
              <a:t>2</a:t>
            </a:r>
            <a:endParaRPr lang="en-US" altLang="bg-BG" dirty="0" smtClean="0"/>
          </a:p>
          <a:p>
            <a:pPr eaLnBrk="1" hangingPunct="1"/>
            <a:r>
              <a:rPr lang="bg-BG" altLang="bg-BG" dirty="0" smtClean="0"/>
              <a:t>Лабораторен скрининг</a:t>
            </a:r>
          </a:p>
          <a:p>
            <a:pPr eaLnBrk="1" hangingPunct="1"/>
            <a:r>
              <a:rPr lang="bg-BG" altLang="bg-BG" dirty="0" smtClean="0"/>
              <a:t>ЕКГ</a:t>
            </a:r>
          </a:p>
          <a:p>
            <a:pPr eaLnBrk="1" hangingPunct="1"/>
            <a:r>
              <a:rPr lang="bg-BG" altLang="bg-BG" dirty="0" smtClean="0"/>
              <a:t>Ехокардиография</a:t>
            </a:r>
            <a:endParaRPr lang="en-GB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21880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43D48A-EE01-4CB6-8434-49D6D5F5CA6E}" type="slidenum">
              <a:rPr lang="bg-BG" altLang="bg-BG"/>
              <a:pPr eaLnBrk="1" hangingPunct="1"/>
              <a:t>14</a:t>
            </a:fld>
            <a:endParaRPr lang="bg-BG" altLang="bg-BG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7095" y="274638"/>
            <a:ext cx="5883080" cy="922114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Физикално изследване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96" y="1225355"/>
            <a:ext cx="650557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9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43D48A-EE01-4CB6-8434-49D6D5F5CA6E}" type="slidenum">
              <a:rPr lang="bg-BG" altLang="bg-BG"/>
              <a:pPr eaLnBrk="1" hangingPunct="1"/>
              <a:t>15</a:t>
            </a:fld>
            <a:endParaRPr lang="bg-BG" altLang="bg-BG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93365" y="274638"/>
            <a:ext cx="5826809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Физикално изследване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0320" y="1628800"/>
            <a:ext cx="6457071" cy="4497363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Клинична картина на обструктивен шок</a:t>
            </a:r>
          </a:p>
          <a:p>
            <a:pPr eaLnBrk="1" hangingPunct="1"/>
            <a:r>
              <a:rPr lang="bg-BG" altLang="bg-BG" dirty="0" smtClean="0"/>
              <a:t>Симптоматика на плеврален излив</a:t>
            </a:r>
          </a:p>
          <a:p>
            <a:pPr eaLnBrk="1" hangingPunct="1"/>
            <a:r>
              <a:rPr lang="bg-BG" altLang="bg-BG" dirty="0" smtClean="0"/>
              <a:t>Симптоми на белодробна хипертензия:</a:t>
            </a:r>
          </a:p>
          <a:p>
            <a:pPr lvl="1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Акцентуиран P2</a:t>
            </a:r>
          </a:p>
          <a:p>
            <a:pPr lvl="1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Деснокамерен S3 галоп</a:t>
            </a:r>
          </a:p>
          <a:p>
            <a:pPr lvl="1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Систоличен шум (регургитация на трикуспидалната клапа)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bg-BG" altLang="bg-BG" dirty="0" smtClean="0"/>
              <a:t>Югуларна венозна дистензия</a:t>
            </a:r>
            <a:r>
              <a:rPr lang="en-US" altLang="bg-BG" dirty="0" smtClean="0"/>
              <a:t>, </a:t>
            </a:r>
            <a:r>
              <a:rPr lang="bg-BG" altLang="bg-BG" dirty="0" smtClean="0"/>
              <a:t>отоци,</a:t>
            </a:r>
            <a:endParaRPr lang="bg-BG" altLang="bg-BG" dirty="0"/>
          </a:p>
          <a:p>
            <a:pPr marL="457200" lvl="1" indent="0" eaLnBrk="1" hangingPunct="1">
              <a:buNone/>
            </a:pPr>
            <a:r>
              <a:rPr lang="bg-BG" altLang="bg-BG" dirty="0" smtClean="0"/>
              <a:t>хепатомегалия, </a:t>
            </a:r>
            <a:r>
              <a:rPr lang="bg-BG" altLang="bg-BG" dirty="0" smtClean="0"/>
              <a:t>асцит и хепатоюгуларен </a:t>
            </a:r>
            <a:r>
              <a:rPr lang="bg-BG" altLang="bg-BG" dirty="0" smtClean="0"/>
              <a:t>рефлукс.</a:t>
            </a:r>
            <a:endParaRPr lang="bg-BG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25440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9C3347-F7F9-43DC-A33A-D2B3ADB868BD}" type="slidenum">
              <a:rPr lang="bg-BG" altLang="bg-BG"/>
              <a:pPr eaLnBrk="1" hangingPunct="1"/>
              <a:t>16</a:t>
            </a:fld>
            <a:endParaRPr lang="bg-BG" altLang="bg-BG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7095" y="274638"/>
            <a:ext cx="5883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Физикално изследване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1163" y="1628800"/>
            <a:ext cx="5767753" cy="4497363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Най-чести са:</a:t>
            </a:r>
          </a:p>
          <a:p>
            <a:pPr marL="717550" lvl="1" indent="-352425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Тахипнея - 70%</a:t>
            </a:r>
          </a:p>
          <a:p>
            <a:pPr marL="717550" lvl="1" indent="-352425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Хрипове - 51%</a:t>
            </a:r>
          </a:p>
          <a:p>
            <a:pPr marL="717550" lvl="1" indent="-352425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Тахикардия - 30%</a:t>
            </a:r>
          </a:p>
          <a:p>
            <a:pPr marL="717550" lvl="1" indent="-352425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Гръдна болка</a:t>
            </a:r>
          </a:p>
          <a:p>
            <a:pPr marL="717550" lvl="1" indent="-352425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Четвърти сърдечен тон - 24%</a:t>
            </a:r>
          </a:p>
          <a:p>
            <a:pPr marL="717550" lvl="1" indent="-352425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Акцентуиран втори сърдечен тон – 23%</a:t>
            </a:r>
          </a:p>
          <a:p>
            <a:pPr marL="717550" lvl="1" indent="-352425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Фебрилитет – 14%</a:t>
            </a:r>
          </a:p>
        </p:txBody>
      </p:sp>
    </p:spTree>
    <p:extLst>
      <p:ext uri="{BB962C8B-B14F-4D97-AF65-F5344CB8AC3E}">
        <p14:creationId xmlns:p14="http://schemas.microsoft.com/office/powerpoint/2010/main" val="3808807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AF9C67-2B74-470B-B409-291E53B2EE14}" type="slidenum">
              <a:rPr lang="bg-BG" altLang="bg-BG"/>
              <a:pPr eaLnBrk="1" hangingPunct="1"/>
              <a:t>17</a:t>
            </a:fld>
            <a:endParaRPr lang="bg-BG" altLang="bg-BG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65231" y="274638"/>
            <a:ext cx="5854944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Диагноза</a:t>
            </a:r>
            <a:endParaRPr lang="en-GB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1163" y="1600200"/>
            <a:ext cx="5869012" cy="4525963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Хемодинамичен мониторинг:</a:t>
            </a:r>
          </a:p>
          <a:p>
            <a:pPr marL="717550" lvl="1" indent="-352425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СЧ – увеличена</a:t>
            </a:r>
          </a:p>
          <a:p>
            <a:pPr marL="717550" lvl="1" indent="-352425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АКН – намалено или непроменено</a:t>
            </a:r>
          </a:p>
          <a:p>
            <a:pPr marL="717550" lvl="1" indent="-352425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МОС – намален или непроменен</a:t>
            </a:r>
            <a:endParaRPr lang="en-US" altLang="bg-BG" dirty="0" smtClean="0"/>
          </a:p>
          <a:p>
            <a:pPr marL="717550" lvl="1" indent="-352425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ЦВН – увеличено</a:t>
            </a:r>
          </a:p>
          <a:p>
            <a:pPr marL="717550" lvl="1" indent="-352425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БКН – намалено</a:t>
            </a:r>
            <a:endParaRPr lang="en-GB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11542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F85C5E-FF87-49E7-8955-32D7F9EFA9C8}" type="slidenum">
              <a:rPr lang="bg-BG" altLang="bg-BG"/>
              <a:pPr eaLnBrk="1" hangingPunct="1"/>
              <a:t>18</a:t>
            </a:fld>
            <a:endParaRPr lang="bg-BG" altLang="bg-BG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9298" y="274638"/>
            <a:ext cx="5507502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Образно изследване на гръдния кош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4554" y="1628800"/>
            <a:ext cx="5922498" cy="4497363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Белодробна ангиография:</a:t>
            </a:r>
          </a:p>
          <a:p>
            <a:pPr marL="717550" lvl="1" indent="-352425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Стандарт за доказване на БЕ</a:t>
            </a:r>
          </a:p>
          <a:p>
            <a:pPr marL="717550" lvl="1" indent="-352425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Негативната БАГ изключва диагнозата БЕ</a:t>
            </a:r>
            <a:r>
              <a:rPr lang="en-US" altLang="bg-BG" dirty="0" smtClean="0"/>
              <a:t>.</a:t>
            </a:r>
            <a:endParaRPr lang="bg-BG" altLang="bg-BG" dirty="0" smtClean="0"/>
          </a:p>
          <a:p>
            <a:pPr algn="just" eaLnBrk="1" hangingPunct="1"/>
            <a:r>
              <a:rPr lang="bg-BG" altLang="bg-BG" dirty="0" smtClean="0"/>
              <a:t>ЯМР – </a:t>
            </a:r>
            <a:r>
              <a:rPr lang="bg-BG" altLang="bg-BG" dirty="0" smtClean="0"/>
              <a:t>висока чувствителност - 85</a:t>
            </a:r>
            <a:r>
              <a:rPr lang="bg-BG" altLang="bg-BG" dirty="0" smtClean="0"/>
              <a:t>% и специфичност </a:t>
            </a:r>
            <a:r>
              <a:rPr lang="bg-BG" altLang="bg-BG" dirty="0" smtClean="0"/>
              <a:t>- 96</a:t>
            </a:r>
            <a:r>
              <a:rPr lang="bg-BG" altLang="bg-BG" dirty="0" smtClean="0"/>
              <a:t>% за централни, лобарни или сегментарни емболи.</a:t>
            </a:r>
          </a:p>
        </p:txBody>
      </p:sp>
    </p:spTree>
    <p:extLst>
      <p:ext uri="{BB962C8B-B14F-4D97-AF65-F5344CB8AC3E}">
        <p14:creationId xmlns:p14="http://schemas.microsoft.com/office/powerpoint/2010/main" val="1763300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16271F-AC5C-4654-9802-97F7EEAA5BB0}" type="slidenum">
              <a:rPr lang="bg-BG" altLang="bg-BG"/>
              <a:pPr eaLnBrk="1" hangingPunct="1"/>
              <a:t>19</a:t>
            </a:fld>
            <a:endParaRPr lang="bg-BG" altLang="bg-BG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151163" y="274638"/>
            <a:ext cx="5869012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ЕКГ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9298" y="1628800"/>
            <a:ext cx="5507502" cy="4497363"/>
          </a:xfrm>
        </p:spPr>
        <p:txBody>
          <a:bodyPr/>
          <a:lstStyle/>
          <a:p>
            <a:pPr algn="just" eaLnBrk="1" hangingPunct="1"/>
            <a:r>
              <a:rPr lang="bg-BG" altLang="bg-BG" dirty="0" smtClean="0"/>
              <a:t>Тахикардия</a:t>
            </a:r>
          </a:p>
          <a:p>
            <a:pPr algn="just" eaLnBrk="1" hangingPunct="1"/>
            <a:r>
              <a:rPr lang="bg-BG" altLang="bg-BG" dirty="0" smtClean="0"/>
              <a:t>Класическата симптоматика за деснокамерно обременяване - S1-Q3-T3  се наблюдават само при 20% от пациентите.</a:t>
            </a:r>
            <a:endParaRPr lang="en-US" altLang="bg-BG" dirty="0" smtClean="0"/>
          </a:p>
          <a:p>
            <a:pPr algn="just" eaLnBrk="1" hangingPunct="1"/>
            <a:r>
              <a:rPr lang="bg-BG" altLang="bg-BG" dirty="0" smtClean="0"/>
              <a:t>Неспецифични промени на </a:t>
            </a:r>
            <a:r>
              <a:rPr lang="en-US" altLang="bg-BG" dirty="0" smtClean="0"/>
              <a:t>S</a:t>
            </a:r>
            <a:r>
              <a:rPr lang="bg-BG" altLang="bg-BG" dirty="0" smtClean="0"/>
              <a:t>Т-Т вълните</a:t>
            </a:r>
            <a:r>
              <a:rPr lang="en-US" altLang="bg-BG" dirty="0"/>
              <a:t>.</a:t>
            </a:r>
            <a:endParaRPr lang="bg-BG" altLang="bg-BG" dirty="0" smtClean="0"/>
          </a:p>
          <a:p>
            <a:pPr algn="just" eaLnBrk="1" hangingPunct="1"/>
            <a:r>
              <a:rPr lang="bg-BG" altLang="bg-BG" dirty="0" smtClean="0"/>
              <a:t>Всички промени са с ниска чувствителност и специфичност.</a:t>
            </a:r>
          </a:p>
        </p:txBody>
      </p:sp>
    </p:spTree>
    <p:extLst>
      <p:ext uri="{BB962C8B-B14F-4D97-AF65-F5344CB8AC3E}">
        <p14:creationId xmlns:p14="http://schemas.microsoft.com/office/powerpoint/2010/main" val="128382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8310" y="274638"/>
            <a:ext cx="5548489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b="0" dirty="0" smtClean="0">
                <a:latin typeface="+mn-lt"/>
              </a:rPr>
              <a:t>Определение</a:t>
            </a:r>
            <a:endParaRPr lang="en-US" b="0" dirty="0" smtClean="0">
              <a:latin typeface="+mn-lt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27022" y="1628800"/>
            <a:ext cx="5599290" cy="4454500"/>
          </a:xfrm>
        </p:spPr>
        <p:txBody>
          <a:bodyPr/>
          <a:lstStyle/>
          <a:p>
            <a:pPr marL="0" indent="630238" algn="just" eaLnBrk="1" hangingPunct="1">
              <a:buFontTx/>
              <a:buNone/>
            </a:pPr>
            <a:r>
              <a:rPr lang="bg-BG" altLang="bg-BG" dirty="0" smtClean="0">
                <a:latin typeface="+mn-lt"/>
              </a:rPr>
              <a:t>При обструктивния шок по различен начин се възпрепятства навлизането или излизането на кръв от сърдечните кухини</a:t>
            </a:r>
            <a:r>
              <a:rPr lang="en-US" altLang="bg-BG" dirty="0" smtClean="0">
                <a:latin typeface="+mn-lt"/>
              </a:rPr>
              <a:t>.</a:t>
            </a:r>
          </a:p>
          <a:p>
            <a:pPr marL="0" indent="630238" algn="just" eaLnBrk="1" hangingPunct="1">
              <a:buFontTx/>
              <a:buNone/>
            </a:pPr>
            <a:r>
              <a:rPr lang="bg-BG" altLang="bg-BG" dirty="0" smtClean="0">
                <a:latin typeface="+mn-lt"/>
              </a:rPr>
              <a:t>Резултатът от това е намален Ударен/Минутен Обем на Сърцето и последващата нарушена тъканна перфузия</a:t>
            </a:r>
            <a:r>
              <a:rPr lang="en-US" altLang="bg-BG" dirty="0" smtClean="0">
                <a:latin typeface="+mn-lt"/>
              </a:rPr>
              <a:t>.</a:t>
            </a:r>
            <a:endParaRPr lang="bg-BG" altLang="bg-BG" dirty="0" smtClean="0">
              <a:latin typeface="+mn-lt"/>
            </a:endParaRPr>
          </a:p>
        </p:txBody>
      </p:sp>
      <p:sp>
        <p:nvSpPr>
          <p:cNvPr id="9218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692FA0-A77B-4B14-8E13-3CAF66A22E3D}" type="slidenum">
              <a:rPr lang="bg-BG" altLang="bg-BG"/>
              <a:pPr eaLnBrk="1" hangingPunct="1"/>
              <a:t>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547653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1" y="274638"/>
            <a:ext cx="5854944" cy="1143000"/>
          </a:xfrm>
        </p:spPr>
        <p:txBody>
          <a:bodyPr/>
          <a:lstStyle/>
          <a:p>
            <a:r>
              <a:rPr lang="bg-BG" dirty="0" smtClean="0"/>
              <a:t>Лабораторен скрининг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6418" y="1600200"/>
            <a:ext cx="6023757" cy="4525963"/>
          </a:xfrm>
        </p:spPr>
        <p:txBody>
          <a:bodyPr/>
          <a:lstStyle/>
          <a:p>
            <a:r>
              <a:rPr lang="bg-BG" dirty="0" smtClean="0"/>
              <a:t>Маркери за миокардно увреждане:</a:t>
            </a:r>
          </a:p>
          <a:p>
            <a:pPr marL="717550" lvl="1" indent="-352425">
              <a:buFont typeface="Arial" panose="020B0604020202020204" pitchFamily="34" charset="0"/>
              <a:buChar char="−"/>
            </a:pPr>
            <a:r>
              <a:rPr lang="bg-BG" dirty="0" smtClean="0"/>
              <a:t>Увеличени серумни нива на Тропонин </a:t>
            </a:r>
            <a:r>
              <a:rPr lang="en-US" dirty="0" smtClean="0"/>
              <a:t>I, T</a:t>
            </a:r>
          </a:p>
          <a:p>
            <a:pPr algn="just"/>
            <a:r>
              <a:rPr lang="bg-BG" dirty="0" smtClean="0"/>
              <a:t>Маркери за обременяване на дясната камера </a:t>
            </a:r>
            <a:r>
              <a:rPr lang="bg-BG" dirty="0"/>
              <a:t>и </a:t>
            </a:r>
            <a:r>
              <a:rPr lang="bg-BG" dirty="0" smtClean="0"/>
              <a:t>помпена недостатъчност:</a:t>
            </a:r>
          </a:p>
          <a:p>
            <a:pPr marL="717550" lvl="1" indent="-352425">
              <a:buFont typeface="Arial" panose="020B0604020202020204" pitchFamily="34" charset="0"/>
              <a:buChar char="−"/>
            </a:pPr>
            <a:r>
              <a:rPr lang="bg-BG" dirty="0" smtClean="0"/>
              <a:t>Увеличени серумни нива на </a:t>
            </a:r>
            <a:r>
              <a:rPr lang="en-US" dirty="0" smtClean="0"/>
              <a:t>NT </a:t>
            </a:r>
            <a:r>
              <a:rPr lang="en-US" dirty="0" err="1" smtClean="0"/>
              <a:t>proBNP</a:t>
            </a:r>
            <a:endParaRPr lang="bg-BG" dirty="0" smtClean="0"/>
          </a:p>
          <a:p>
            <a:pPr algn="just"/>
            <a:r>
              <a:rPr lang="ru-RU" dirty="0"/>
              <a:t>D – димери над 500 </a:t>
            </a:r>
            <a:r>
              <a:rPr lang="ru-RU" dirty="0" smtClean="0"/>
              <a:t>mcg/ml. Ниските стойности на </a:t>
            </a:r>
            <a:r>
              <a:rPr lang="en-US" dirty="0" smtClean="0"/>
              <a:t>D</a:t>
            </a:r>
            <a:r>
              <a:rPr lang="bg-BG" dirty="0" smtClean="0"/>
              <a:t>-димерите отхвърлят диагнозата БТЕ.</a:t>
            </a:r>
            <a:endParaRPr lang="ru-RU" dirty="0"/>
          </a:p>
          <a:p>
            <a:r>
              <a:rPr lang="ru-RU" dirty="0"/>
              <a:t>Тромбин/АТ III </a:t>
            </a:r>
            <a:r>
              <a:rPr lang="ru-RU" dirty="0" smtClean="0"/>
              <a:t>комплекс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AD7FA9-9153-44C0-91EE-8B3EFCB247E2}" type="slidenum">
              <a:rPr lang="bg-BG" smtClean="0"/>
              <a:pPr>
                <a:defRPr/>
              </a:pPr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6526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76F71D-21D4-4990-BBEA-C0DFA679D170}" type="slidenum">
              <a:rPr lang="bg-BG" altLang="bg-BG"/>
              <a:pPr eaLnBrk="1" hangingPunct="1"/>
              <a:t>21</a:t>
            </a:fld>
            <a:endParaRPr lang="bg-BG" altLang="bg-BG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9297" y="274638"/>
            <a:ext cx="5840877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Ехокардиография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5229" y="1628800"/>
            <a:ext cx="5528605" cy="4497363"/>
          </a:xfrm>
        </p:spPr>
        <p:txBody>
          <a:bodyPr/>
          <a:lstStyle/>
          <a:p>
            <a:pPr algn="just" eaLnBrk="1" hangingPunct="1"/>
            <a:r>
              <a:rPr lang="bg-BG" altLang="bg-BG" dirty="0" smtClean="0"/>
              <a:t>Обикновената ехокардиография е с ограничени възможности. ТЕЕ е с чувствителност за централна и периферна </a:t>
            </a:r>
            <a:r>
              <a:rPr lang="bg-BG" altLang="bg-BG" dirty="0" smtClean="0"/>
              <a:t>емболия от </a:t>
            </a:r>
            <a:r>
              <a:rPr lang="bg-BG" altLang="bg-BG" dirty="0" smtClean="0"/>
              <a:t>59% до 82%.</a:t>
            </a:r>
          </a:p>
          <a:p>
            <a:pPr algn="just" eaLnBrk="1" hangingPunct="1"/>
            <a:r>
              <a:rPr lang="bg-BG" altLang="bg-BG" dirty="0" smtClean="0"/>
              <a:t>С ехокардиографията може да се докаже дисфункция на дясната камера</a:t>
            </a:r>
            <a:r>
              <a:rPr lang="en-US" altLang="bg-BG" dirty="0" smtClean="0"/>
              <a:t>,</a:t>
            </a:r>
            <a:r>
              <a:rPr lang="bg-BG" altLang="bg-BG" dirty="0" smtClean="0"/>
              <a:t> с цел оценка на смъртността или </a:t>
            </a:r>
            <a:r>
              <a:rPr lang="bg-BG" altLang="bg-BG" dirty="0" smtClean="0"/>
              <a:t>ефективността </a:t>
            </a:r>
            <a:r>
              <a:rPr lang="bg-BG" altLang="bg-BG" dirty="0" smtClean="0"/>
              <a:t>на проведената тромболитична терапия.</a:t>
            </a:r>
          </a:p>
          <a:p>
            <a:pPr algn="just" eaLnBrk="1" hangingPunct="1"/>
            <a:r>
              <a:rPr lang="bg-BG" altLang="bg-BG" dirty="0" smtClean="0"/>
              <a:t>Компресионна УЗДиагностика.</a:t>
            </a:r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90" y="4764008"/>
            <a:ext cx="2290762" cy="18081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7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C37A9B-748E-437A-A350-22353811C1AD}" type="slidenum">
              <a:rPr lang="bg-BG" altLang="bg-BG"/>
              <a:pPr eaLnBrk="1" hangingPunct="1"/>
              <a:t>22</a:t>
            </a:fld>
            <a:endParaRPr lang="bg-BG" altLang="bg-BG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title"/>
          </p:nvPr>
        </p:nvSpPr>
        <p:spPr>
          <a:xfrm>
            <a:off x="3193365" y="274638"/>
            <a:ext cx="5826809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Белодробна емболия</a:t>
            </a:r>
          </a:p>
        </p:txBody>
      </p:sp>
      <p:pic>
        <p:nvPicPr>
          <p:cNvPr id="27652" name="Picture 4" descr="nuc029a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1751599"/>
            <a:ext cx="5040313" cy="441801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3" name="Line 7"/>
          <p:cNvSpPr>
            <a:spLocks noChangeShapeType="1"/>
          </p:cNvSpPr>
          <p:nvPr/>
        </p:nvSpPr>
        <p:spPr bwMode="auto">
          <a:xfrm>
            <a:off x="971550" y="3284538"/>
            <a:ext cx="2087563" cy="43180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7654" name="Line 8"/>
          <p:cNvSpPr>
            <a:spLocks noChangeShapeType="1"/>
          </p:cNvSpPr>
          <p:nvPr/>
        </p:nvSpPr>
        <p:spPr bwMode="auto">
          <a:xfrm flipV="1">
            <a:off x="827088" y="4579938"/>
            <a:ext cx="2016125" cy="1081087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28013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5EA83F-4E34-4C11-B780-764C9B835554}" type="slidenum">
              <a:rPr lang="bg-BG" altLang="bg-BG"/>
              <a:pPr eaLnBrk="1" hangingPunct="1"/>
              <a:t>23</a:t>
            </a:fld>
            <a:endParaRPr lang="bg-BG" altLang="bg-BG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title"/>
          </p:nvPr>
        </p:nvSpPr>
        <p:spPr>
          <a:xfrm>
            <a:off x="3319975" y="274638"/>
            <a:ext cx="5700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Ангиография при БЕ</a:t>
            </a:r>
          </a:p>
        </p:txBody>
      </p:sp>
      <p:pic>
        <p:nvPicPr>
          <p:cNvPr id="28676" name="Picture 8" descr="2074p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221" y="1440877"/>
            <a:ext cx="4316189" cy="504051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Oval 10"/>
          <p:cNvSpPr>
            <a:spLocks noChangeArrowheads="1"/>
          </p:cNvSpPr>
          <p:nvPr/>
        </p:nvSpPr>
        <p:spPr bwMode="auto">
          <a:xfrm>
            <a:off x="4423484" y="3146234"/>
            <a:ext cx="1871662" cy="11525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603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391932-3E29-4FB5-89EE-92CCE17CB07A}" type="slidenum">
              <a:rPr lang="bg-BG" altLang="bg-BG"/>
              <a:pPr eaLnBrk="1" hangingPunct="1"/>
              <a:t>24</a:t>
            </a:fld>
            <a:endParaRPr lang="bg-BG" altLang="bg-BG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51163" y="274638"/>
            <a:ext cx="5869012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Сцинтиграфия при БЕ</a:t>
            </a:r>
          </a:p>
        </p:txBody>
      </p:sp>
      <p:pic>
        <p:nvPicPr>
          <p:cNvPr id="29700" name="Picture 4" descr="lunab25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033" y="1608724"/>
            <a:ext cx="4968875" cy="49688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997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0C34EB-237F-4613-ADB2-E8D4FB1479A7}" type="slidenum">
              <a:rPr lang="bg-BG" altLang="bg-BG"/>
              <a:pPr eaLnBrk="1" hangingPunct="1"/>
              <a:t>25</a:t>
            </a:fld>
            <a:endParaRPr lang="bg-BG" altLang="bg-BG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title"/>
          </p:nvPr>
        </p:nvSpPr>
        <p:spPr>
          <a:xfrm>
            <a:off x="3137095" y="274638"/>
            <a:ext cx="5883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КАТ при </a:t>
            </a:r>
            <a:br>
              <a:rPr lang="bg-BG" dirty="0" smtClean="0"/>
            </a:br>
            <a:r>
              <a:rPr lang="bg-BG" dirty="0" smtClean="0"/>
              <a:t>белодробна емболия</a:t>
            </a:r>
          </a:p>
        </p:txBody>
      </p:sp>
      <p:sp>
        <p:nvSpPr>
          <p:cNvPr id="30724" name="Line 8"/>
          <p:cNvSpPr>
            <a:spLocks noChangeShapeType="1"/>
          </p:cNvSpPr>
          <p:nvPr/>
        </p:nvSpPr>
        <p:spPr bwMode="auto">
          <a:xfrm flipH="1">
            <a:off x="5651500" y="2420938"/>
            <a:ext cx="1368425" cy="7207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pic>
        <p:nvPicPr>
          <p:cNvPr id="3072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984" y="1557338"/>
            <a:ext cx="3158829" cy="242904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984" y="4124812"/>
            <a:ext cx="3158829" cy="240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8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0E05DC-B7DF-4BB4-A732-7BF539E91F0E}" type="slidenum">
              <a:rPr lang="bg-BG" altLang="bg-BG"/>
              <a:pPr eaLnBrk="1" hangingPunct="1"/>
              <a:t>26</a:t>
            </a:fld>
            <a:endParaRPr lang="bg-BG" altLang="bg-BG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37095" y="274638"/>
            <a:ext cx="5883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Белодробна емболия</a:t>
            </a:r>
          </a:p>
        </p:txBody>
      </p:sp>
      <p:sp>
        <p:nvSpPr>
          <p:cNvPr id="31748" name="Line 3"/>
          <p:cNvSpPr>
            <a:spLocks noChangeShapeType="1"/>
          </p:cNvSpPr>
          <p:nvPr/>
        </p:nvSpPr>
        <p:spPr bwMode="auto">
          <a:xfrm flipH="1">
            <a:off x="5651500" y="2420938"/>
            <a:ext cx="1368425" cy="7207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pic>
        <p:nvPicPr>
          <p:cNvPr id="31749" name="Picture 6" descr="PE infarct and Hemorrh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459" y="1557337"/>
            <a:ext cx="3024187" cy="20081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7" descr="gp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459" y="3827780"/>
            <a:ext cx="3791999" cy="22621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8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0E05DC-B7DF-4BB4-A732-7BF539E91F0E}" type="slidenum">
              <a:rPr lang="bg-BG" altLang="bg-BG"/>
              <a:pPr eaLnBrk="1" hangingPunct="1"/>
              <a:t>27</a:t>
            </a:fld>
            <a:endParaRPr lang="bg-BG" altLang="bg-BG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760585"/>
          </a:xfrm>
        </p:spPr>
        <p:txBody>
          <a:bodyPr/>
          <a:lstStyle/>
          <a:p>
            <a:pPr algn="ctr" eaLnBrk="1" hangingPunct="1">
              <a:defRPr/>
            </a:pPr>
            <a:r>
              <a:rPr lang="bg-BG" dirty="0" smtClean="0"/>
              <a:t>Диагностичен алгоритъм</a:t>
            </a:r>
          </a:p>
        </p:txBody>
      </p:sp>
      <p:sp>
        <p:nvSpPr>
          <p:cNvPr id="31748" name="Line 3"/>
          <p:cNvSpPr>
            <a:spLocks noChangeShapeType="1"/>
          </p:cNvSpPr>
          <p:nvPr/>
        </p:nvSpPr>
        <p:spPr bwMode="auto">
          <a:xfrm flipH="1">
            <a:off x="5651500" y="2420938"/>
            <a:ext cx="1368425" cy="7207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815926"/>
            <a:ext cx="9143999" cy="604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3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0E05DC-B7DF-4BB4-A732-7BF539E91F0E}" type="slidenum">
              <a:rPr lang="bg-BG" altLang="bg-BG"/>
              <a:pPr eaLnBrk="1" hangingPunct="1"/>
              <a:t>28</a:t>
            </a:fld>
            <a:endParaRPr lang="bg-BG" altLang="bg-BG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33045"/>
          </a:xfrm>
        </p:spPr>
        <p:txBody>
          <a:bodyPr/>
          <a:lstStyle/>
          <a:p>
            <a:pPr algn="ctr" eaLnBrk="1" hangingPunct="1">
              <a:defRPr/>
            </a:pPr>
            <a:r>
              <a:rPr lang="bg-BG" dirty="0" smtClean="0"/>
              <a:t>Диагностичен алгоритъм</a:t>
            </a:r>
          </a:p>
        </p:txBody>
      </p:sp>
      <p:sp>
        <p:nvSpPr>
          <p:cNvPr id="31748" name="Line 3"/>
          <p:cNvSpPr>
            <a:spLocks noChangeShapeType="1"/>
          </p:cNvSpPr>
          <p:nvPr/>
        </p:nvSpPr>
        <p:spPr bwMode="auto">
          <a:xfrm flipH="1">
            <a:off x="5651500" y="2420938"/>
            <a:ext cx="1368425" cy="7207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114"/>
            <a:ext cx="9144000" cy="623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2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0E05DC-B7DF-4BB4-A732-7BF539E91F0E}" type="slidenum">
              <a:rPr lang="bg-BG" altLang="bg-BG"/>
              <a:pPr eaLnBrk="1" hangingPunct="1"/>
              <a:t>29</a:t>
            </a:fld>
            <a:endParaRPr lang="bg-BG" altLang="bg-BG"/>
          </a:p>
        </p:txBody>
      </p:sp>
      <p:sp>
        <p:nvSpPr>
          <p:cNvPr id="31748" name="Line 3"/>
          <p:cNvSpPr>
            <a:spLocks noChangeShapeType="1"/>
          </p:cNvSpPr>
          <p:nvPr/>
        </p:nvSpPr>
        <p:spPr bwMode="auto">
          <a:xfrm flipH="1">
            <a:off x="5651500" y="2420938"/>
            <a:ext cx="1368425" cy="7207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03" y="773722"/>
            <a:ext cx="9246156" cy="608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38334"/>
            <a:ext cx="8904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altLang="bg-BG" sz="3200" dirty="0"/>
              <a:t>Скала за оценка на тежестта на БЕ </a:t>
            </a:r>
            <a:r>
              <a:rPr lang="bg-BG" altLang="bg-BG" sz="3200" dirty="0" smtClean="0"/>
              <a:t>(</a:t>
            </a:r>
            <a:r>
              <a:rPr lang="en-US" altLang="bg-BG" sz="3200" dirty="0" smtClean="0"/>
              <a:t>PESI)</a:t>
            </a:r>
            <a:endParaRPr lang="bg-BG" altLang="bg-BG" sz="3200" dirty="0"/>
          </a:p>
        </p:txBody>
      </p:sp>
    </p:spTree>
    <p:extLst>
      <p:ext uri="{BB962C8B-B14F-4D97-AF65-F5344CB8AC3E}">
        <p14:creationId xmlns:p14="http://schemas.microsoft.com/office/powerpoint/2010/main" val="17416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8311" y="274638"/>
            <a:ext cx="5881864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b="0" dirty="0" smtClean="0"/>
              <a:t>Етиология</a:t>
            </a:r>
            <a:endParaRPr lang="en-US" b="0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3172178" y="1628800"/>
            <a:ext cx="5360635" cy="4119538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Белодробна емболия</a:t>
            </a:r>
            <a:endParaRPr lang="en-US" altLang="bg-BG" dirty="0" smtClean="0"/>
          </a:p>
          <a:p>
            <a:pPr eaLnBrk="1" hangingPunct="1"/>
            <a:r>
              <a:rPr lang="bg-BG" altLang="bg-BG" dirty="0" smtClean="0"/>
              <a:t>Тампонада на сърцето</a:t>
            </a:r>
            <a:endParaRPr lang="en-US" altLang="bg-BG" dirty="0" smtClean="0"/>
          </a:p>
          <a:p>
            <a:pPr eaLnBrk="1" hangingPunct="1"/>
            <a:r>
              <a:rPr lang="bg-BG" altLang="bg-BG" dirty="0" smtClean="0"/>
              <a:t>Вентилен пневмоторакс</a:t>
            </a:r>
            <a:endParaRPr lang="en-US" altLang="bg-BG" dirty="0" smtClean="0"/>
          </a:p>
          <a:p>
            <a:pPr eaLnBrk="1" hangingPunct="1"/>
            <a:r>
              <a:rPr lang="bg-BG" altLang="bg-BG" dirty="0" smtClean="0"/>
              <a:t>Синдром на долна празна вена</a:t>
            </a:r>
            <a:endParaRPr lang="en-US" altLang="bg-BG" dirty="0" smtClean="0"/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DA036F-3EDF-4E76-84B4-1B064E3BA447}" type="slidenum">
              <a:rPr lang="bg-BG" altLang="bg-BG"/>
              <a:pPr eaLnBrk="1" hangingPunct="1"/>
              <a:t>3</a:t>
            </a:fld>
            <a:endParaRPr lang="bg-BG" altLang="bg-B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233" y="3409244"/>
            <a:ext cx="2578722" cy="318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6920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527D58-C166-427C-8769-82888209B400}" type="slidenum">
              <a:rPr lang="bg-BG" altLang="bg-BG"/>
              <a:pPr eaLnBrk="1" hangingPunct="1"/>
              <a:t>30</a:t>
            </a:fld>
            <a:endParaRPr lang="bg-BG" altLang="bg-BG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51163" y="274638"/>
            <a:ext cx="5869012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Фази на лечение</a:t>
            </a:r>
            <a:endParaRPr lang="en-GB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7094" y="1628800"/>
            <a:ext cx="5549705" cy="4497363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Незабавно лечение</a:t>
            </a:r>
          </a:p>
          <a:p>
            <a:pPr eaLnBrk="1" hangingPunct="1"/>
            <a:r>
              <a:rPr lang="bg-BG" altLang="bg-BG" dirty="0" smtClean="0"/>
              <a:t>Бързо и масивно лечение</a:t>
            </a:r>
          </a:p>
          <a:p>
            <a:pPr eaLnBrk="1" hangingPunct="1"/>
            <a:r>
              <a:rPr lang="bg-BG" altLang="bg-BG" dirty="0" smtClean="0"/>
              <a:t>Интермедиерно лечение</a:t>
            </a:r>
            <a:endParaRPr lang="en-GB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17011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4C044-742C-43C7-9B47-0416E8CF4AF9}" type="slidenum">
              <a:rPr lang="bg-BG" altLang="bg-BG"/>
              <a:pPr eaLnBrk="1" hangingPunct="1"/>
              <a:t>31</a:t>
            </a:fld>
            <a:endParaRPr lang="bg-BG" altLang="bg-BG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37095" y="274638"/>
            <a:ext cx="5883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Незабавно лечение</a:t>
            </a:r>
            <a:endParaRPr lang="en-GB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3028" y="1600200"/>
            <a:ext cx="5897147" cy="4525963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Оперативно лечение:</a:t>
            </a:r>
          </a:p>
          <a:p>
            <a:pPr marL="717550" lvl="1" indent="-352425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Катетърна емболектомия</a:t>
            </a:r>
          </a:p>
          <a:p>
            <a:pPr marL="717550" lvl="1" indent="-352425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Хирургическа емболектомия</a:t>
            </a:r>
            <a:endParaRPr lang="en-GB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25554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F65A98-75B0-4CE6-9F16-A058C0F6022C}" type="slidenum">
              <a:rPr lang="bg-BG" altLang="bg-BG"/>
              <a:pPr eaLnBrk="1" hangingPunct="1"/>
              <a:t>32</a:t>
            </a:fld>
            <a:endParaRPr lang="bg-BG" altLang="bg-BG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93365" y="274638"/>
            <a:ext cx="5826809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Белодробни емболи</a:t>
            </a:r>
          </a:p>
        </p:txBody>
      </p:sp>
      <p:sp>
        <p:nvSpPr>
          <p:cNvPr id="34820" name="Line 3"/>
          <p:cNvSpPr>
            <a:spLocks noChangeShapeType="1"/>
          </p:cNvSpPr>
          <p:nvPr/>
        </p:nvSpPr>
        <p:spPr bwMode="auto">
          <a:xfrm flipH="1">
            <a:off x="5651500" y="2420938"/>
            <a:ext cx="1368425" cy="7207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pic>
        <p:nvPicPr>
          <p:cNvPr id="34821" name="Picture 4" descr="PE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9297" y="1783520"/>
            <a:ext cx="5458265" cy="4114800"/>
          </a:xfr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59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B1B244-D9BE-4CE7-9B5E-996130FAB225}" type="slidenum">
              <a:rPr lang="bg-BG" altLang="bg-BG"/>
              <a:pPr eaLnBrk="1" hangingPunct="1"/>
              <a:t>33</a:t>
            </a:fld>
            <a:endParaRPr lang="bg-BG" altLang="bg-BG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151163" y="274638"/>
            <a:ext cx="5869012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Операция на </a:t>
            </a:r>
            <a:r>
              <a:rPr lang="en-US" dirty="0" smtClean="0"/>
              <a:t>Trendelenburg</a:t>
            </a:r>
            <a:endParaRPr lang="bg-BG" dirty="0" smtClean="0"/>
          </a:p>
        </p:txBody>
      </p:sp>
      <p:pic>
        <p:nvPicPr>
          <p:cNvPr id="35844" name="Picture 4" descr="SlidekitSilentKiller_Slid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12" y="2113061"/>
            <a:ext cx="5334000" cy="40005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B1B244-D9BE-4CE7-9B5E-996130FAB225}" type="slidenum">
              <a:rPr lang="bg-BG" altLang="bg-BG"/>
              <a:pPr eaLnBrk="1" hangingPunct="1"/>
              <a:t>34</a:t>
            </a:fld>
            <a:endParaRPr lang="bg-BG" altLang="bg-BG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9654"/>
            <a:ext cx="9144000" cy="614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3304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A</a:t>
            </a:r>
            <a:r>
              <a:rPr lang="bg-BG" dirty="0" smtClean="0"/>
              <a:t>лгоритъм</a:t>
            </a:r>
            <a:r>
              <a:rPr lang="en-US" dirty="0" smtClean="0"/>
              <a:t> </a:t>
            </a:r>
            <a:r>
              <a:rPr lang="bg-BG" dirty="0" smtClean="0"/>
              <a:t>на поведение при БЕ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5098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190140-DE95-426B-9A3B-A64CFF6ACF65}" type="slidenum">
              <a:rPr lang="bg-BG" altLang="bg-BG"/>
              <a:pPr eaLnBrk="1" hangingPunct="1"/>
              <a:t>35</a:t>
            </a:fld>
            <a:endParaRPr lang="bg-BG" altLang="bg-BG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23027" y="274638"/>
            <a:ext cx="5897147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Каузално лечение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5230" y="1752600"/>
            <a:ext cx="5809958" cy="446532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bg-BG" dirty="0" err="1" smtClean="0"/>
              <a:t>Reteplase</a:t>
            </a:r>
            <a:r>
              <a:rPr lang="en-US" altLang="bg-BG" dirty="0" smtClean="0"/>
              <a:t> – </a:t>
            </a:r>
            <a:r>
              <a:rPr lang="en-US" altLang="bg-BG" dirty="0" err="1" smtClean="0"/>
              <a:t>rPA</a:t>
            </a:r>
            <a:r>
              <a:rPr lang="en-US" altLang="bg-BG" dirty="0" smtClean="0"/>
              <a:t> - 10 U iv + 10 U iv </a:t>
            </a:r>
            <a:r>
              <a:rPr lang="bg-BG" altLang="bg-BG" dirty="0" smtClean="0"/>
              <a:t>след 30 </a:t>
            </a:r>
            <a:r>
              <a:rPr lang="en-US" altLang="bg-BG" dirty="0" smtClean="0"/>
              <a:t>min</a:t>
            </a:r>
            <a:r>
              <a:rPr lang="bg-BG" altLang="bg-BG" dirty="0" smtClean="0"/>
              <a:t>.</a:t>
            </a:r>
            <a:endParaRPr lang="bg-BG" altLang="bg-BG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altLang="bg-BG" dirty="0" err="1" smtClean="0"/>
              <a:t>Alteplase</a:t>
            </a:r>
            <a:r>
              <a:rPr lang="en-US" altLang="bg-BG" dirty="0" smtClean="0"/>
              <a:t> – </a:t>
            </a:r>
            <a:r>
              <a:rPr lang="en-US" altLang="bg-BG" dirty="0" err="1" smtClean="0"/>
              <a:t>tPA</a:t>
            </a:r>
            <a:r>
              <a:rPr lang="en-US" altLang="bg-BG" dirty="0" smtClean="0"/>
              <a:t> - 10 mg </a:t>
            </a:r>
            <a:r>
              <a:rPr lang="bg-BG" altLang="bg-BG" dirty="0" smtClean="0"/>
              <a:t>за 2 </a:t>
            </a:r>
            <a:r>
              <a:rPr lang="en-US" altLang="bg-BG" dirty="0" smtClean="0"/>
              <a:t>min + 90 mg </a:t>
            </a:r>
            <a:r>
              <a:rPr lang="bg-BG" altLang="bg-BG" dirty="0" smtClean="0"/>
              <a:t>за 2 </a:t>
            </a:r>
            <a:r>
              <a:rPr lang="en-US" altLang="bg-BG" dirty="0" smtClean="0"/>
              <a:t>h</a:t>
            </a:r>
            <a:r>
              <a:rPr lang="bg-BG" altLang="bg-BG" dirty="0" smtClean="0"/>
              <a:t> или</a:t>
            </a:r>
            <a:r>
              <a:rPr lang="en-US" altLang="bg-BG" dirty="0" smtClean="0"/>
              <a:t> </a:t>
            </a:r>
            <a:r>
              <a:rPr lang="bg-BG" altLang="bg-BG" dirty="0" smtClean="0"/>
              <a:t>100 mg </a:t>
            </a:r>
            <a:r>
              <a:rPr lang="en-US" altLang="bg-BG" dirty="0" smtClean="0"/>
              <a:t>iv </a:t>
            </a:r>
            <a:r>
              <a:rPr lang="bg-BG" altLang="bg-BG" dirty="0" smtClean="0"/>
              <a:t>за 2 h</a:t>
            </a:r>
            <a:r>
              <a:rPr lang="en-US" altLang="bg-BG" dirty="0" smtClean="0"/>
              <a:t>:</a:t>
            </a:r>
          </a:p>
          <a:p>
            <a:pPr marL="717550" lvl="1" indent="-352425" algn="just" eaLnBrk="1" hangingPunct="1">
              <a:lnSpc>
                <a:spcPct val="90000"/>
              </a:lnSpc>
              <a:buFont typeface="Arial" panose="020B0604020202020204" pitchFamily="34" charset="0"/>
              <a:buChar char="−"/>
            </a:pPr>
            <a:r>
              <a:rPr lang="bg-BG" altLang="bg-BG" dirty="0" smtClean="0"/>
              <a:t>Над 67 kg: 15 mg </a:t>
            </a:r>
            <a:r>
              <a:rPr lang="en-US" altLang="bg-BG" dirty="0" smtClean="0"/>
              <a:t>iv</a:t>
            </a:r>
            <a:r>
              <a:rPr lang="bg-BG" altLang="bg-BG" dirty="0" smtClean="0"/>
              <a:t> bolus</a:t>
            </a:r>
            <a:r>
              <a:rPr lang="en-US" altLang="bg-BG" dirty="0" smtClean="0"/>
              <a:t>+</a:t>
            </a:r>
            <a:r>
              <a:rPr lang="bg-BG" altLang="bg-BG" dirty="0" smtClean="0"/>
              <a:t>50 mg за 30 min, следват 35 mg за 60 min до обща доза 100 </a:t>
            </a:r>
            <a:r>
              <a:rPr lang="bg-BG" altLang="bg-BG" dirty="0" smtClean="0"/>
              <a:t>mg.</a:t>
            </a:r>
            <a:endParaRPr lang="en-US" altLang="bg-BG" dirty="0" smtClean="0"/>
          </a:p>
          <a:p>
            <a:pPr marL="717550" lvl="1" indent="-352425" algn="just" eaLnBrk="1" hangingPunct="1">
              <a:lnSpc>
                <a:spcPct val="90000"/>
              </a:lnSpc>
              <a:buFont typeface="Arial" panose="020B0604020202020204" pitchFamily="34" charset="0"/>
              <a:buChar char="−"/>
            </a:pPr>
            <a:r>
              <a:rPr lang="bg-BG" altLang="bg-BG" dirty="0" smtClean="0"/>
              <a:t>Под 67 kg: 15 mg </a:t>
            </a:r>
            <a:r>
              <a:rPr lang="en-US" altLang="bg-BG" dirty="0" smtClean="0"/>
              <a:t>iv</a:t>
            </a:r>
            <a:r>
              <a:rPr lang="bg-BG" altLang="bg-BG" dirty="0" smtClean="0"/>
              <a:t> bolus</a:t>
            </a:r>
            <a:r>
              <a:rPr lang="en-US" altLang="bg-BG" dirty="0" smtClean="0"/>
              <a:t>+</a:t>
            </a:r>
            <a:r>
              <a:rPr lang="bg-BG" altLang="bg-BG" dirty="0" smtClean="0"/>
              <a:t>0.75 mg/kg за 30 min, до обща доза 50 mg, следва 0.5 mg/kg за 60 min до обща доза 35 mg</a:t>
            </a:r>
            <a:endParaRPr lang="en-US" altLang="bg-BG" dirty="0" smtClean="0"/>
          </a:p>
          <a:p>
            <a:pPr marL="717550" lvl="1" indent="-352425" algn="just" eaLnBrk="1" hangingPunct="1">
              <a:lnSpc>
                <a:spcPct val="90000"/>
              </a:lnSpc>
              <a:buFont typeface="Arial" panose="020B0604020202020204" pitchFamily="34" charset="0"/>
              <a:buChar char="−"/>
            </a:pPr>
            <a:r>
              <a:rPr lang="bg-BG" altLang="bg-BG" dirty="0" smtClean="0"/>
              <a:t>Или </a:t>
            </a:r>
            <a:r>
              <a:rPr lang="tr-TR" altLang="bg-BG" dirty="0" smtClean="0"/>
              <a:t>0.6 </a:t>
            </a:r>
            <a:r>
              <a:rPr lang="tr-TR" altLang="bg-BG" dirty="0"/>
              <a:t>mg/kg/15 min (max 50 mg</a:t>
            </a:r>
            <a:r>
              <a:rPr lang="tr-TR" altLang="bg-BG" dirty="0" smtClean="0"/>
              <a:t>)</a:t>
            </a:r>
            <a:r>
              <a:rPr lang="bg-BG" altLang="bg-BG" dirty="0" smtClean="0"/>
              <a:t>.</a:t>
            </a:r>
            <a:endParaRPr lang="tr-TR" altLang="bg-BG" dirty="0"/>
          </a:p>
        </p:txBody>
      </p:sp>
    </p:spTree>
    <p:extLst>
      <p:ext uri="{BB962C8B-B14F-4D97-AF65-F5344CB8AC3E}">
        <p14:creationId xmlns:p14="http://schemas.microsoft.com/office/powerpoint/2010/main" val="25370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190140-DE95-426B-9A3B-A64CFF6ACF65}" type="slidenum">
              <a:rPr lang="bg-BG" altLang="bg-BG"/>
              <a:pPr eaLnBrk="1" hangingPunct="1"/>
              <a:t>36</a:t>
            </a:fld>
            <a:endParaRPr lang="bg-BG" altLang="bg-BG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23027" y="274638"/>
            <a:ext cx="5897147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Каузално лечение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74" y="1752600"/>
            <a:ext cx="6133514" cy="446532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bg-BG" dirty="0" err="1" smtClean="0"/>
              <a:t>Urokinase</a:t>
            </a:r>
            <a:r>
              <a:rPr lang="en-US" altLang="bg-BG" dirty="0" smtClean="0"/>
              <a:t> - </a:t>
            </a:r>
            <a:r>
              <a:rPr lang="ru-RU" dirty="0"/>
              <a:t>3 </a:t>
            </a:r>
            <a:r>
              <a:rPr lang="en-US" dirty="0" smtClean="0"/>
              <a:t>000 000</a:t>
            </a:r>
            <a:r>
              <a:rPr lang="ru-RU" dirty="0" smtClean="0"/>
              <a:t> </a:t>
            </a:r>
            <a:r>
              <a:rPr lang="ru-RU" dirty="0"/>
              <a:t>IU </a:t>
            </a:r>
            <a:r>
              <a:rPr lang="en-US" dirty="0" smtClean="0"/>
              <a:t>iv </a:t>
            </a:r>
            <a:r>
              <a:rPr lang="ru-RU" dirty="0" smtClean="0"/>
              <a:t>за </a:t>
            </a:r>
            <a:r>
              <a:rPr lang="ru-RU" dirty="0"/>
              <a:t>2 </a:t>
            </a:r>
            <a:r>
              <a:rPr lang="ru-RU" dirty="0" smtClean="0"/>
              <a:t>h</a:t>
            </a:r>
            <a:r>
              <a:rPr lang="en-US" dirty="0" smtClean="0"/>
              <a:t>;</a:t>
            </a:r>
          </a:p>
          <a:p>
            <a:r>
              <a:rPr lang="en-US" altLang="bg-BG" dirty="0" err="1" smtClean="0"/>
              <a:t>Streptokonase</a:t>
            </a:r>
            <a:r>
              <a:rPr lang="en-US" altLang="bg-BG" dirty="0" smtClean="0"/>
              <a:t> - </a:t>
            </a:r>
            <a:r>
              <a:rPr lang="ru-RU" dirty="0"/>
              <a:t>1.5 </a:t>
            </a:r>
            <a:r>
              <a:rPr lang="en-US" dirty="0" smtClean="0"/>
              <a:t>000 000</a:t>
            </a:r>
            <a:r>
              <a:rPr lang="ru-RU" dirty="0" smtClean="0"/>
              <a:t> </a:t>
            </a:r>
            <a:r>
              <a:rPr lang="en-US" dirty="0" smtClean="0"/>
              <a:t>iv </a:t>
            </a:r>
            <a:r>
              <a:rPr lang="ru-RU" dirty="0" smtClean="0"/>
              <a:t>IU </a:t>
            </a:r>
            <a:r>
              <a:rPr lang="ru-RU" dirty="0"/>
              <a:t>за 2 </a:t>
            </a:r>
            <a:r>
              <a:rPr lang="ru-RU" dirty="0" smtClean="0"/>
              <a:t>h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5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32F006-E044-41BC-B000-AB67A6DA9819}" type="slidenum">
              <a:rPr lang="bg-BG" altLang="bg-BG"/>
              <a:pPr eaLnBrk="1" hangingPunct="1"/>
              <a:t>37</a:t>
            </a:fld>
            <a:endParaRPr lang="bg-BG" altLang="bg-BG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65231" y="274638"/>
            <a:ext cx="5854944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Каузално лечение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1162" y="1752600"/>
            <a:ext cx="620385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bg-BG" dirty="0" err="1" smtClean="0"/>
              <a:t>Heparine</a:t>
            </a:r>
            <a:r>
              <a:rPr lang="en-US" altLang="bg-BG" dirty="0" smtClean="0"/>
              <a:t> – 80 UI/kg</a:t>
            </a:r>
            <a:r>
              <a:rPr lang="en-US" altLang="bg-BG" dirty="0"/>
              <a:t> </a:t>
            </a:r>
            <a:r>
              <a:rPr lang="en-US" altLang="bg-BG" dirty="0" smtClean="0"/>
              <a:t>bolus iv +18 UI/kg/h </a:t>
            </a:r>
            <a:r>
              <a:rPr lang="bg-BG" altLang="bg-BG" dirty="0" smtClean="0"/>
              <a:t>до </a:t>
            </a:r>
            <a:r>
              <a:rPr lang="en-US" altLang="bg-BG" dirty="0" smtClean="0"/>
              <a:t>INR </a:t>
            </a:r>
            <a:r>
              <a:rPr lang="bg-BG" altLang="bg-BG" dirty="0" smtClean="0"/>
              <a:t>1.5-2.5</a:t>
            </a:r>
            <a:endParaRPr lang="en-US" altLang="bg-BG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bg-BG" dirty="0" err="1"/>
              <a:t>Enoxaparine</a:t>
            </a:r>
            <a:r>
              <a:rPr lang="en-US" altLang="bg-BG" dirty="0"/>
              <a:t> – 1.5-2 mg/kg/24 h </a:t>
            </a:r>
            <a:r>
              <a:rPr lang="en-US" altLang="bg-BG" dirty="0" err="1"/>
              <a:t>sc</a:t>
            </a:r>
            <a:endParaRPr lang="bg-BG" altLang="bg-BG" dirty="0"/>
          </a:p>
          <a:p>
            <a:pPr eaLnBrk="1" hangingPunct="1">
              <a:lnSpc>
                <a:spcPct val="90000"/>
              </a:lnSpc>
            </a:pPr>
            <a:r>
              <a:rPr lang="en-US" altLang="bg-BG" dirty="0" err="1" smtClean="0"/>
              <a:t>Tinzaparine</a:t>
            </a:r>
            <a:r>
              <a:rPr lang="en-US" altLang="bg-BG" dirty="0" smtClean="0"/>
              <a:t> – 175 U/kg</a:t>
            </a:r>
            <a:r>
              <a:rPr lang="bg-BG" altLang="bg-BG" dirty="0" smtClean="0"/>
              <a:t>/24 </a:t>
            </a:r>
            <a:r>
              <a:rPr lang="en-US" altLang="bg-BG" dirty="0" smtClean="0"/>
              <a:t>h</a:t>
            </a:r>
            <a:r>
              <a:rPr lang="bg-BG" altLang="bg-BG" dirty="0" smtClean="0"/>
              <a:t> </a:t>
            </a:r>
            <a:r>
              <a:rPr lang="en-US" altLang="bg-BG" dirty="0" err="1" smtClean="0"/>
              <a:t>sc</a:t>
            </a:r>
            <a:endParaRPr lang="en-US" altLang="bg-BG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bg-BG" dirty="0" err="1"/>
              <a:t>Fondaparinux</a:t>
            </a:r>
            <a:r>
              <a:rPr lang="en-US" altLang="bg-BG" dirty="0"/>
              <a:t> - 7.5 mg (50-100 </a:t>
            </a:r>
            <a:r>
              <a:rPr lang="en-US" altLang="bg-BG" dirty="0" smtClean="0"/>
              <a:t>kg),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bg-BG" dirty="0" smtClean="0"/>
              <a:t>    5 </a:t>
            </a:r>
            <a:r>
              <a:rPr lang="en-US" altLang="bg-BG" dirty="0"/>
              <a:t>mg </a:t>
            </a:r>
            <a:r>
              <a:rPr lang="en-US" altLang="bg-BG" dirty="0" smtClean="0"/>
              <a:t>&lt;</a:t>
            </a:r>
            <a:r>
              <a:rPr lang="en-US" altLang="bg-BG" dirty="0"/>
              <a:t>50 </a:t>
            </a:r>
            <a:r>
              <a:rPr lang="en-US" altLang="bg-BG" dirty="0" smtClean="0"/>
              <a:t>kg, 10 mg </a:t>
            </a:r>
            <a:r>
              <a:rPr lang="en-US" altLang="bg-BG" dirty="0"/>
              <a:t>&gt;100 kg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bg-BG" dirty="0"/>
              <a:t>Rivaroxaban </a:t>
            </a:r>
            <a:r>
              <a:rPr lang="en-US" altLang="bg-BG" dirty="0" err="1" smtClean="0"/>
              <a:t>po</a:t>
            </a:r>
            <a:r>
              <a:rPr lang="en-US" altLang="bg-BG" dirty="0" smtClean="0"/>
              <a:t> - 15 mg</a:t>
            </a:r>
            <a:r>
              <a:rPr lang="bg-BG" altLang="bg-BG" dirty="0" smtClean="0"/>
              <a:t>/12 </a:t>
            </a:r>
            <a:r>
              <a:rPr lang="en-US" altLang="bg-BG" dirty="0" smtClean="0"/>
              <a:t>h </a:t>
            </a:r>
            <a:r>
              <a:rPr lang="bg-BG" altLang="bg-BG" dirty="0" smtClean="0"/>
              <a:t>за</a:t>
            </a:r>
            <a:r>
              <a:rPr lang="en-US" altLang="bg-BG" dirty="0" smtClean="0"/>
              <a:t> </a:t>
            </a:r>
            <a:r>
              <a:rPr lang="en-US" altLang="bg-BG" dirty="0"/>
              <a:t>3 </a:t>
            </a:r>
            <a:r>
              <a:rPr lang="bg-BG" altLang="bg-BG" dirty="0" smtClean="0"/>
              <a:t>седмици + </a:t>
            </a:r>
            <a:r>
              <a:rPr lang="en-US" altLang="bg-BG" dirty="0" smtClean="0"/>
              <a:t>20 mg/24 h</a:t>
            </a:r>
            <a:endParaRPr lang="en-US" altLang="bg-BG" dirty="0"/>
          </a:p>
          <a:p>
            <a:pPr eaLnBrk="1" hangingPunct="1">
              <a:lnSpc>
                <a:spcPct val="90000"/>
              </a:lnSpc>
            </a:pPr>
            <a:r>
              <a:rPr lang="en-US" altLang="bg-BG" dirty="0" err="1"/>
              <a:t>Apixaban</a:t>
            </a:r>
            <a:r>
              <a:rPr lang="en-US" altLang="bg-BG" dirty="0"/>
              <a:t> (oral) </a:t>
            </a:r>
            <a:r>
              <a:rPr lang="en-US" altLang="bg-BG" dirty="0" smtClean="0"/>
              <a:t>10</a:t>
            </a:r>
            <a:r>
              <a:rPr lang="bg-BG" altLang="bg-BG" dirty="0" smtClean="0"/>
              <a:t> </a:t>
            </a:r>
            <a:r>
              <a:rPr lang="en-US" altLang="bg-BG" dirty="0" smtClean="0"/>
              <a:t>mg</a:t>
            </a:r>
            <a:r>
              <a:rPr lang="bg-BG" altLang="bg-BG" dirty="0" smtClean="0"/>
              <a:t>/12 </a:t>
            </a:r>
            <a:r>
              <a:rPr lang="en-US" altLang="bg-BG" dirty="0" smtClean="0"/>
              <a:t>h </a:t>
            </a:r>
            <a:r>
              <a:rPr lang="bg-BG" altLang="bg-BG" dirty="0" smtClean="0"/>
              <a:t>за</a:t>
            </a:r>
            <a:r>
              <a:rPr lang="en-US" altLang="bg-BG" dirty="0" smtClean="0"/>
              <a:t> </a:t>
            </a:r>
            <a:r>
              <a:rPr lang="en-US" altLang="bg-BG" dirty="0"/>
              <a:t>7 </a:t>
            </a:r>
            <a:r>
              <a:rPr lang="bg-BG" altLang="bg-BG" dirty="0" smtClean="0"/>
              <a:t>дни + </a:t>
            </a:r>
            <a:endParaRPr lang="en-US" altLang="bg-BG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bg-BG" dirty="0" smtClean="0"/>
              <a:t>    5</a:t>
            </a:r>
            <a:r>
              <a:rPr lang="bg-BG" altLang="bg-BG" dirty="0" smtClean="0"/>
              <a:t> </a:t>
            </a:r>
            <a:r>
              <a:rPr lang="en-US" altLang="bg-BG" dirty="0" smtClean="0"/>
              <a:t>mg</a:t>
            </a:r>
            <a:r>
              <a:rPr lang="bg-BG" altLang="bg-BG" dirty="0" smtClean="0"/>
              <a:t>/12</a:t>
            </a:r>
            <a:r>
              <a:rPr lang="en-US" altLang="bg-BG" dirty="0" smtClean="0"/>
              <a:t> h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dirty="0" smtClean="0"/>
              <a:t>Венозен филтър</a:t>
            </a:r>
          </a:p>
          <a:p>
            <a:pPr eaLnBrk="1" hangingPunct="1">
              <a:lnSpc>
                <a:spcPct val="90000"/>
              </a:lnSpc>
            </a:pPr>
            <a:r>
              <a:rPr lang="en-US" altLang="bg-BG" dirty="0" smtClean="0"/>
              <a:t>AVK – 3-6 </a:t>
            </a:r>
            <a:r>
              <a:rPr lang="bg-BG" altLang="bg-BG" dirty="0" smtClean="0"/>
              <a:t>седмици </a:t>
            </a:r>
            <a:r>
              <a:rPr lang="en-US" altLang="bg-BG" dirty="0" smtClean="0"/>
              <a:t>INR (2-2.5)</a:t>
            </a:r>
            <a:endParaRPr lang="bg-BG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8663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FE7BCA-3D1B-4182-94A7-490960EF48A5}" type="slidenum">
              <a:rPr lang="bg-BG" altLang="bg-BG"/>
              <a:pPr eaLnBrk="1" hangingPunct="1"/>
              <a:t>38</a:t>
            </a:fld>
            <a:endParaRPr lang="bg-BG" altLang="bg-BG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9297" y="274638"/>
            <a:ext cx="5840877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Симптоматично лечение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1163" y="1600200"/>
            <a:ext cx="5597301" cy="4525963"/>
          </a:xfrm>
        </p:spPr>
        <p:txBody>
          <a:bodyPr/>
          <a:lstStyle/>
          <a:p>
            <a:pPr algn="just" eaLnBrk="1" hangingPunct="1"/>
            <a:r>
              <a:rPr lang="en-US" altLang="bg-BG" dirty="0" smtClean="0"/>
              <a:t>Dopamine - 2-10 mcg/kg/min</a:t>
            </a:r>
          </a:p>
          <a:p>
            <a:pPr algn="just" eaLnBrk="1" hangingPunct="1"/>
            <a:r>
              <a:rPr lang="en-US" altLang="bg-BG" dirty="0" err="1" smtClean="0"/>
              <a:t>Isoprenaline</a:t>
            </a:r>
            <a:r>
              <a:rPr lang="en-US" altLang="bg-BG" dirty="0" smtClean="0"/>
              <a:t> - 2 mcg/kg/min – </a:t>
            </a:r>
            <a:r>
              <a:rPr lang="bg-BG" altLang="bg-BG" dirty="0" smtClean="0"/>
              <a:t>вазо и бронходилатация. Внимавайте за АКН!</a:t>
            </a:r>
          </a:p>
          <a:p>
            <a:pPr algn="just" eaLnBrk="1" hangingPunct="1"/>
            <a:r>
              <a:rPr lang="bg-BG" altLang="bg-BG" dirty="0" smtClean="0"/>
              <a:t>Кислородолечение</a:t>
            </a:r>
          </a:p>
          <a:p>
            <a:pPr algn="just" eaLnBrk="1" hangingPunct="1"/>
            <a:r>
              <a:rPr lang="en-US" altLang="bg-BG" dirty="0" smtClean="0"/>
              <a:t>HCHS - 50-100 mg iv</a:t>
            </a:r>
            <a:r>
              <a:rPr lang="bg-BG" altLang="bg-BG" dirty="0" smtClean="0"/>
              <a:t> – при ниско БСС</a:t>
            </a:r>
            <a:r>
              <a:rPr lang="en-US" altLang="bg-BG" dirty="0" smtClean="0"/>
              <a:t>.</a:t>
            </a:r>
          </a:p>
          <a:p>
            <a:pPr algn="just" eaLnBrk="1" hangingPunct="1"/>
            <a:r>
              <a:rPr lang="en-US" altLang="bg-BG" dirty="0" smtClean="0"/>
              <a:t>Morphine </a:t>
            </a:r>
            <a:r>
              <a:rPr lang="en-US" altLang="bg-BG" dirty="0" err="1" smtClean="0"/>
              <a:t>sulphate</a:t>
            </a:r>
            <a:r>
              <a:rPr lang="en-US" altLang="bg-BG" dirty="0" smtClean="0"/>
              <a:t> – 0.1 mg/kg iv</a:t>
            </a:r>
          </a:p>
          <a:p>
            <a:pPr algn="just" eaLnBrk="1" hangingPunct="1"/>
            <a:r>
              <a:rPr lang="bg-BG" altLang="bg-BG" dirty="0" smtClean="0"/>
              <a:t>Обемно натоварване с колоидни разтвори</a:t>
            </a:r>
            <a:r>
              <a:rPr lang="en-US" altLang="bg-BG" dirty="0" smtClean="0"/>
              <a:t> - 500 ml.</a:t>
            </a:r>
            <a:endParaRPr lang="bg-BG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10909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A26F72-5550-48D1-B819-096A4DE9E7D5}" type="slidenum">
              <a:rPr lang="bg-BG" altLang="bg-BG"/>
              <a:pPr eaLnBrk="1" hangingPunct="1"/>
              <a:t>39</a:t>
            </a:fld>
            <a:endParaRPr lang="bg-BG" altLang="bg-BG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9297" y="274638"/>
            <a:ext cx="5840877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Вентилен пневмоторакс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9298" y="1828800"/>
            <a:ext cx="5795890" cy="4114800"/>
          </a:xfrm>
        </p:spPr>
        <p:txBody>
          <a:bodyPr/>
          <a:lstStyle/>
          <a:p>
            <a:pPr marL="0" indent="447675" algn="just" eaLnBrk="1" hangingPunct="1">
              <a:buFont typeface="Symbol" pitchFamily="18" charset="2"/>
              <a:buNone/>
            </a:pPr>
            <a:r>
              <a:rPr lang="bg-BG" altLang="bg-BG" dirty="0" smtClean="0"/>
              <a:t>Основно в неговата патогенеза е, че поради изместването на медиастинума се прегъват съдовете, които постъпват в сърцето и навлизането на кръв в сърцето е преустановено.</a:t>
            </a:r>
            <a:endParaRPr lang="en-US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41884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7183F6-DBE7-4CD3-AAF7-BE626CB5B37E}" type="slidenum">
              <a:rPr lang="bg-BG" altLang="bg-BG"/>
              <a:pPr eaLnBrk="1" hangingPunct="1"/>
              <a:t>4</a:t>
            </a:fld>
            <a:endParaRPr lang="bg-BG" altLang="bg-BG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38311" y="274638"/>
            <a:ext cx="5881864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bg-BG" dirty="0">
                <a:latin typeface="+mn-lt"/>
              </a:rPr>
              <a:t>Белодробна емболия</a:t>
            </a:r>
          </a:p>
        </p:txBody>
      </p:sp>
      <p:pic>
        <p:nvPicPr>
          <p:cNvPr id="1126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505" y="2053696"/>
            <a:ext cx="4103687" cy="3835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8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3F63B4-D953-465E-B4C1-BF0FEB981EDD}" type="slidenum">
              <a:rPr lang="bg-BG" altLang="bg-BG"/>
              <a:pPr eaLnBrk="1" hangingPunct="1"/>
              <a:t>40</a:t>
            </a:fld>
            <a:endParaRPr lang="bg-BG" altLang="bg-BG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9297" y="274638"/>
            <a:ext cx="5840877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bg-BG" dirty="0" smtClean="0"/>
              <a:t>Пневмоторакс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709" y="1727249"/>
            <a:ext cx="4679950" cy="41052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2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487FD3-BF82-4010-8B59-1E953F45B1BD}" type="slidenum">
              <a:rPr lang="bg-BG" altLang="bg-BG"/>
              <a:pPr eaLnBrk="1" hangingPunct="1"/>
              <a:t>41</a:t>
            </a:fld>
            <a:endParaRPr lang="bg-BG" altLang="bg-BG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51163" y="274638"/>
            <a:ext cx="5869012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bg-BG" dirty="0" smtClean="0"/>
              <a:t>Вентилен пневмоторакс</a:t>
            </a:r>
          </a:p>
        </p:txBody>
      </p:sp>
      <p:graphicFrame>
        <p:nvGraphicFramePr>
          <p:cNvPr id="4098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4138461"/>
              </p:ext>
            </p:extLst>
          </p:nvPr>
        </p:nvGraphicFramePr>
        <p:xfrm>
          <a:off x="3165231" y="1881994"/>
          <a:ext cx="4459458" cy="4589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SmartDraw" r:id="rId3" imgW="2950200" imgH="3392280" progId="SmartDraw.2">
                  <p:embed/>
                </p:oleObj>
              </mc:Choice>
              <mc:Fallback>
                <p:oleObj name="SmartDraw" r:id="rId3" imgW="2950200" imgH="3392280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231" y="1881994"/>
                        <a:ext cx="4459458" cy="4589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55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2D4DE3-4DF7-40E7-97E1-A62B986CBD72}" type="slidenum">
              <a:rPr lang="bg-BG" altLang="bg-BG"/>
              <a:pPr eaLnBrk="1" hangingPunct="1"/>
              <a:t>42</a:t>
            </a:fld>
            <a:endParaRPr lang="bg-BG" altLang="bg-BG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title"/>
          </p:nvPr>
        </p:nvSpPr>
        <p:spPr>
          <a:xfrm>
            <a:off x="3193365" y="274638"/>
            <a:ext cx="5826809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bg-BG" dirty="0" smtClean="0"/>
              <a:t>Вентилен пневмоторакс</a:t>
            </a:r>
          </a:p>
        </p:txBody>
      </p:sp>
      <p:pic>
        <p:nvPicPr>
          <p:cNvPr id="43012" name="Picture 14" descr="Tension pneumothorax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859" y="1628775"/>
            <a:ext cx="4319587" cy="41767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9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2591E6-D245-4171-9111-13343E8EBAE5}" type="slidenum">
              <a:rPr lang="bg-BG" altLang="bg-BG"/>
              <a:pPr eaLnBrk="1" hangingPunct="1"/>
              <a:t>43</a:t>
            </a:fld>
            <a:endParaRPr lang="bg-BG" altLang="bg-BG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>
          <a:xfrm>
            <a:off x="3165231" y="274638"/>
            <a:ext cx="5854944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bg-BG" dirty="0" smtClean="0"/>
              <a:t>КАТ при вентилен пневмоторакс</a:t>
            </a:r>
          </a:p>
        </p:txBody>
      </p:sp>
      <p:pic>
        <p:nvPicPr>
          <p:cNvPr id="44036" name="Picture 6" descr="tpneumo1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936" y="1801373"/>
            <a:ext cx="5549900" cy="4160837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26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CF90B8-1182-4BAF-908F-988A36475735}" type="slidenum">
              <a:rPr lang="bg-BG" altLang="bg-BG"/>
              <a:pPr eaLnBrk="1" hangingPunct="1"/>
              <a:t>44</a:t>
            </a:fld>
            <a:endParaRPr lang="bg-BG" altLang="bg-BG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title"/>
          </p:nvPr>
        </p:nvSpPr>
        <p:spPr>
          <a:xfrm>
            <a:off x="3193365" y="274638"/>
            <a:ext cx="5826809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Дрениране на вентилен пневмоторакс</a:t>
            </a:r>
          </a:p>
        </p:txBody>
      </p:sp>
      <p:pic>
        <p:nvPicPr>
          <p:cNvPr id="45060" name="Picture 4" descr="1800%20Pneumothorax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4922" y="1598994"/>
            <a:ext cx="3816350" cy="336206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1" name="Picture 7" descr="NeedleThoracente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t="2393" b="883"/>
          <a:stretch>
            <a:fillRect/>
          </a:stretch>
        </p:blipFill>
        <p:spPr bwMode="auto">
          <a:xfrm>
            <a:off x="4932363" y="3484685"/>
            <a:ext cx="3695700" cy="2952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459925-60DF-452A-975C-65846A56ED6D}" type="slidenum">
              <a:rPr lang="bg-BG" altLang="bg-BG"/>
              <a:pPr eaLnBrk="1" hangingPunct="1"/>
              <a:t>45</a:t>
            </a:fld>
            <a:endParaRPr lang="bg-BG" altLang="bg-BG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0159" y="274638"/>
            <a:ext cx="7740017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bg-BG" dirty="0" smtClean="0"/>
              <a:t>Дрениране на вентилен пневмоторакс</a:t>
            </a:r>
          </a:p>
        </p:txBody>
      </p:sp>
      <p:pic>
        <p:nvPicPr>
          <p:cNvPr id="46084" name="Picture 5" descr="nedp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6993" y="1600200"/>
            <a:ext cx="6027737" cy="4525963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6471139" y="3949164"/>
            <a:ext cx="1772530" cy="646331"/>
          </a:xfrm>
          <a:prstGeom prst="rect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bg-BG" b="1" dirty="0">
                <a:solidFill>
                  <a:schemeClr val="bg1"/>
                </a:solidFill>
              </a:rPr>
              <a:t>Второ</a:t>
            </a:r>
          </a:p>
          <a:p>
            <a:pPr eaLnBrk="1" hangingPunct="1"/>
            <a:r>
              <a:rPr lang="bg-BG" altLang="bg-BG" b="1" dirty="0">
                <a:solidFill>
                  <a:schemeClr val="bg1"/>
                </a:solidFill>
              </a:rPr>
              <a:t>междуребрие</a:t>
            </a:r>
            <a:endParaRPr lang="en-GB" altLang="bg-BG" b="1" dirty="0">
              <a:solidFill>
                <a:schemeClr val="bg1"/>
              </a:solidFill>
            </a:endParaRPr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6662620" y="4931704"/>
            <a:ext cx="1206500" cy="366713"/>
          </a:xfrm>
          <a:prstGeom prst="rect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bg-BG" b="1" dirty="0">
                <a:solidFill>
                  <a:schemeClr val="bg1"/>
                </a:solidFill>
              </a:rPr>
              <a:t>Ключица</a:t>
            </a:r>
            <a:endParaRPr lang="en-GB" altLang="bg-BG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F5C0B5-3EA9-4340-98A9-18A525619227}" type="slidenum">
              <a:rPr lang="bg-BG" altLang="bg-BG"/>
              <a:pPr eaLnBrk="1" hangingPunct="1"/>
              <a:t>46</a:t>
            </a:fld>
            <a:endParaRPr lang="bg-BG" altLang="bg-BG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bg-BG" dirty="0" smtClean="0"/>
              <a:t>Дрениране на вентилен пневмоторакс</a:t>
            </a:r>
          </a:p>
        </p:txBody>
      </p:sp>
      <p:pic>
        <p:nvPicPr>
          <p:cNvPr id="4710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7664" y="2735312"/>
            <a:ext cx="3081338" cy="2874962"/>
          </a:xfrm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710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57" y="1844675"/>
            <a:ext cx="3032125" cy="31686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9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9B1D58-FDBA-4EA1-BE57-EA5E953D0BCB}" type="slidenum">
              <a:rPr lang="bg-BG" altLang="bg-BG"/>
              <a:pPr eaLnBrk="1" hangingPunct="1"/>
              <a:t>47</a:t>
            </a:fld>
            <a:endParaRPr lang="bg-BG" altLang="bg-BG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bg-BG" dirty="0" smtClean="0"/>
              <a:t>Дрениране на вентилен пневмоторакс</a:t>
            </a:r>
          </a:p>
        </p:txBody>
      </p:sp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37"/>
          <a:stretch>
            <a:fillRect/>
          </a:stretch>
        </p:blipFill>
        <p:spPr bwMode="auto">
          <a:xfrm>
            <a:off x="3497311" y="1773237"/>
            <a:ext cx="4549409" cy="45354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9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AD198D-A40A-48D4-B58E-97A8396B7009}" type="slidenum">
              <a:rPr lang="bg-BG" altLang="bg-BG"/>
              <a:pPr eaLnBrk="1" hangingPunct="1"/>
              <a:t>48</a:t>
            </a:fld>
            <a:endParaRPr lang="bg-BG" altLang="bg-BG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9297" y="274638"/>
            <a:ext cx="5840877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Синдром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на долна празна вена 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7095" y="1857375"/>
            <a:ext cx="5356030" cy="4114800"/>
          </a:xfrm>
        </p:spPr>
        <p:txBody>
          <a:bodyPr/>
          <a:lstStyle/>
          <a:p>
            <a:pPr marL="0" indent="630238" algn="just" eaLnBrk="1" hangingPunct="1">
              <a:buFont typeface="Symbol" pitchFamily="18" charset="2"/>
              <a:buNone/>
            </a:pPr>
            <a:r>
              <a:rPr lang="bg-BG" altLang="bg-BG" dirty="0" smtClean="0"/>
              <a:t>Поради притискане на долната куха вена от плода е затруднено постъпването на кръв към сърцето. Необходима е спешна промяна в положението на бременната или родилката – поставянето й в ляво положение.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23467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A1D019-A203-45A8-A243-614C09A09397}" type="slidenum">
              <a:rPr lang="bg-BG" altLang="bg-BG"/>
              <a:pPr eaLnBrk="1" hangingPunct="1"/>
              <a:t>49</a:t>
            </a:fld>
            <a:endParaRPr lang="bg-BG" altLang="bg-BG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 smtClean="0"/>
              <a:t>Синдром на долна празна вена </a:t>
            </a:r>
          </a:p>
        </p:txBody>
      </p:sp>
      <p:pic>
        <p:nvPicPr>
          <p:cNvPr id="5018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9" b="34885"/>
          <a:stretch>
            <a:fillRect/>
          </a:stretch>
        </p:blipFill>
        <p:spPr bwMode="auto">
          <a:xfrm>
            <a:off x="2610047" y="1503266"/>
            <a:ext cx="3696576" cy="201681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18" name="Picture 2" descr="&amp;Rcy;&amp;iecy;&amp;zcy;&amp;ucy;&amp;lcy;&amp;tcy;&amp;acy;&amp;tcy; &amp;scy; &amp;icy;&amp;zcy;&amp;ocy;&amp;bcy;&amp;rcy;&amp;acy;&amp;zhcy;&amp;iecy;&amp;ncy;&amp;icy;&amp;iecy; &amp;zcy;&amp;acy; low vena caval syndr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593" y="3717032"/>
            <a:ext cx="2964967" cy="28136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4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F54076-79F3-42CD-AE1B-7213DEE8E5B3}" type="slidenum">
              <a:rPr lang="bg-BG" altLang="bg-BG"/>
              <a:pPr eaLnBrk="1" hangingPunct="1"/>
              <a:t>5</a:t>
            </a:fld>
            <a:endParaRPr lang="bg-BG" altLang="bg-BG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274638"/>
            <a:ext cx="5626968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bg-BG" dirty="0">
                <a:latin typeface="+mn-lt"/>
              </a:rPr>
              <a:t>Белодробна емболия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35111" y="1600200"/>
            <a:ext cx="6016977" cy="4525963"/>
          </a:xfrm>
        </p:spPr>
        <p:txBody>
          <a:bodyPr/>
          <a:lstStyle/>
          <a:p>
            <a:pPr algn="just" eaLnBrk="1" hangingPunct="1"/>
            <a:r>
              <a:rPr lang="bg-BG" altLang="bg-BG" dirty="0" smtClean="0">
                <a:latin typeface="+mn-lt"/>
              </a:rPr>
              <a:t>Масивен фатален белодробен емболизъм</a:t>
            </a:r>
            <a:endParaRPr lang="en-US" altLang="bg-BG" dirty="0" smtClean="0">
              <a:latin typeface="+mn-lt"/>
            </a:endParaRPr>
          </a:p>
          <a:p>
            <a:pPr algn="just" eaLnBrk="1" hangingPunct="1"/>
            <a:r>
              <a:rPr lang="bg-BG" altLang="bg-BG" dirty="0" smtClean="0">
                <a:latin typeface="+mn-lt"/>
              </a:rPr>
              <a:t>Масивен емболизъм при хемодинамично нестабилни пациенти</a:t>
            </a:r>
            <a:endParaRPr lang="en-US" altLang="bg-BG" dirty="0" smtClean="0">
              <a:latin typeface="+mn-lt"/>
            </a:endParaRPr>
          </a:p>
          <a:p>
            <a:pPr algn="just" eaLnBrk="1" hangingPunct="1"/>
            <a:r>
              <a:rPr lang="ru-RU" altLang="bg-BG" dirty="0">
                <a:latin typeface="+mn-lt"/>
              </a:rPr>
              <a:t>Белодробен емболизъм, без значими хемодинамични </a:t>
            </a:r>
            <a:r>
              <a:rPr lang="ru-RU" altLang="bg-BG" dirty="0" smtClean="0">
                <a:latin typeface="+mn-lt"/>
              </a:rPr>
              <a:t>нарушения</a:t>
            </a:r>
            <a:endParaRPr lang="ru-RU" altLang="bg-BG" dirty="0">
              <a:latin typeface="+mn-lt"/>
            </a:endParaRPr>
          </a:p>
          <a:p>
            <a:pPr algn="just" eaLnBrk="1" hangingPunct="1"/>
            <a:r>
              <a:rPr lang="ru-RU" altLang="bg-BG" dirty="0">
                <a:latin typeface="+mn-lt"/>
              </a:rPr>
              <a:t>Леко изразени форми, включващи малки множествени емболи, причиняващи диспнея, белодробна хипертензия и/или десностранна помпена недостатъчност.</a:t>
            </a:r>
          </a:p>
          <a:p>
            <a:pPr algn="just" eaLnBrk="1" hangingPunct="1"/>
            <a:endParaRPr lang="en-US" altLang="bg-BG" dirty="0" smtClean="0">
              <a:latin typeface="+mn-lt"/>
            </a:endParaRP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7907264"/>
              </p:ext>
            </p:extLst>
          </p:nvPr>
        </p:nvGraphicFramePr>
        <p:xfrm>
          <a:off x="1493962" y="1727609"/>
          <a:ext cx="1368152" cy="1389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SmartDraw" r:id="rId4" imgW="2563200" imgH="2602800" progId="SmartDraw.2">
                  <p:embed/>
                </p:oleObj>
              </mc:Choice>
              <mc:Fallback>
                <p:oleObj name="SmartDraw" r:id="rId4" imgW="2563200" imgH="2602800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962" y="1727609"/>
                        <a:ext cx="1368152" cy="1389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10" y="3323229"/>
            <a:ext cx="936104" cy="142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55207" y="5259769"/>
            <a:ext cx="1572887" cy="9049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7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A1D019-A203-45A8-A243-614C09A09397}" type="slidenum">
              <a:rPr lang="bg-BG" altLang="bg-BG"/>
              <a:pPr eaLnBrk="1" hangingPunct="1"/>
              <a:t>50</a:t>
            </a:fld>
            <a:endParaRPr lang="bg-BG" altLang="bg-BG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6597" y="116632"/>
            <a:ext cx="6900203" cy="1151771"/>
          </a:xfrm>
        </p:spPr>
        <p:txBody>
          <a:bodyPr/>
          <a:lstStyle/>
          <a:p>
            <a:pPr algn="ctr" eaLnBrk="1" hangingPunct="1">
              <a:defRPr/>
            </a:pPr>
            <a:r>
              <a:rPr lang="bg-BG" dirty="0" smtClean="0"/>
              <a:t>Поведение</a:t>
            </a:r>
            <a:br>
              <a:rPr lang="bg-BG" dirty="0" smtClean="0"/>
            </a:br>
            <a:r>
              <a:rPr lang="bg-BG" dirty="0" smtClean="0"/>
              <a:t>при синдром на долна празна вена </a:t>
            </a:r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79" y="4375052"/>
            <a:ext cx="5943238" cy="21945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47" name="Picture 7" descr="&amp;Rcy;&amp;iecy;&amp;zcy;&amp;ucy;&amp;lcy;&amp;tcy;&amp;acy;&amp;tcy; &amp;scy; &amp;icy;&amp;zcy;&amp;ocy;&amp;bcy;&amp;rcy;&amp;acy;&amp;zhcy;&amp;iecy;&amp;ncy;&amp;icy;&amp;iecy; &amp;zcy;&amp;acy; low vena caval syndr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872" y="1493486"/>
            <a:ext cx="2868052" cy="27268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3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718B39-2B00-485D-A9CA-2A22DBA4A711}" type="slidenum">
              <a:rPr lang="bg-BG" altLang="bg-BG"/>
              <a:pPr eaLnBrk="1" hangingPunct="1"/>
              <a:t>51</a:t>
            </a:fld>
            <a:endParaRPr lang="bg-BG" altLang="bg-BG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7095" y="274638"/>
            <a:ext cx="5883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Тампонада на сърцето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5231" y="1600200"/>
            <a:ext cx="5854944" cy="4525963"/>
          </a:xfrm>
        </p:spPr>
        <p:txBody>
          <a:bodyPr/>
          <a:lstStyle/>
          <a:p>
            <a:pPr algn="just"/>
            <a:r>
              <a:rPr lang="bg-BG" altLang="bg-BG" dirty="0" smtClean="0"/>
              <a:t>Остро настъпващ излив на течности, гной, кръв или газ в перикардната кухина, поради което се затруднява диастолното пълнене на сърцето.</a:t>
            </a:r>
          </a:p>
          <a:p>
            <a:pPr algn="just" eaLnBrk="1" hangingPunct="1"/>
            <a:r>
              <a:rPr lang="bg-BG" altLang="bg-BG" dirty="0" smtClean="0"/>
              <a:t>Намалената разтегливост директно води до намаляване на ударния  и минутния обем на сърцето.</a:t>
            </a:r>
          </a:p>
        </p:txBody>
      </p:sp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9"/>
          <a:stretch>
            <a:fillRect/>
          </a:stretch>
        </p:blipFill>
        <p:spPr bwMode="auto">
          <a:xfrm>
            <a:off x="5876510" y="4463514"/>
            <a:ext cx="3014272" cy="217841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9DD496-006D-4835-846F-E841E5204193}" type="slidenum">
              <a:rPr lang="bg-BG" altLang="bg-BG"/>
              <a:pPr eaLnBrk="1" hangingPunct="1"/>
              <a:t>52</a:t>
            </a:fld>
            <a:endParaRPr lang="bg-BG" altLang="bg-BG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3137095" y="274638"/>
            <a:ext cx="588308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bg-BG" dirty="0" smtClean="0"/>
              <a:t>Тампонада на сърцето</a:t>
            </a:r>
          </a:p>
        </p:txBody>
      </p:sp>
      <p:pic>
        <p:nvPicPr>
          <p:cNvPr id="52228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6776" y="2028654"/>
            <a:ext cx="5040313" cy="3563937"/>
          </a:xfrm>
          <a:ln w="190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65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1" y="274638"/>
            <a:ext cx="5854944" cy="1143000"/>
          </a:xfrm>
        </p:spPr>
        <p:txBody>
          <a:bodyPr/>
          <a:lstStyle/>
          <a:p>
            <a:r>
              <a:rPr lang="bg-BG" dirty="0" smtClean="0"/>
              <a:t>Етиология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65232" y="1600200"/>
            <a:ext cx="5838092" cy="45259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ru-RU" sz="2400" dirty="0"/>
              <a:t>Чести </a:t>
            </a:r>
            <a:r>
              <a:rPr lang="ru-RU" sz="2400" dirty="0" smtClean="0"/>
              <a:t>причини:</a:t>
            </a:r>
          </a:p>
          <a:p>
            <a:pPr lvl="1" algn="just" eaLnBrk="1" hangingPunct="1">
              <a:buFont typeface="Arial" panose="020B0604020202020204" pitchFamily="34" charset="0"/>
              <a:buChar char="−"/>
            </a:pPr>
            <a:r>
              <a:rPr lang="ru-RU" dirty="0" smtClean="0"/>
              <a:t>Перикардит</a:t>
            </a:r>
          </a:p>
          <a:p>
            <a:pPr lvl="1" algn="just" eaLnBrk="1" hangingPunct="1">
              <a:buFont typeface="Arial" panose="020B0604020202020204" pitchFamily="34" charset="0"/>
              <a:buChar char="−"/>
            </a:pPr>
            <a:r>
              <a:rPr lang="ru-RU" dirty="0"/>
              <a:t>Туберкулоза</a:t>
            </a:r>
          </a:p>
          <a:p>
            <a:pPr lvl="1" algn="just" eaLnBrk="1" hangingPunct="1">
              <a:buFont typeface="Arial" panose="020B0604020202020204" pitchFamily="34" charset="0"/>
              <a:buChar char="−"/>
            </a:pPr>
            <a:r>
              <a:rPr lang="ru-RU" dirty="0" smtClean="0"/>
              <a:t>Ятрогенна </a:t>
            </a:r>
            <a:r>
              <a:rPr lang="ru-RU" dirty="0"/>
              <a:t>(свързана с инвазивни процедури, </a:t>
            </a:r>
            <a:r>
              <a:rPr lang="ru-RU" dirty="0" smtClean="0"/>
              <a:t>сърдечна хирургия</a:t>
            </a:r>
            <a:r>
              <a:rPr lang="ru-RU" dirty="0"/>
              <a:t>)</a:t>
            </a:r>
          </a:p>
          <a:p>
            <a:pPr lvl="1" algn="just" eaLnBrk="1" hangingPunct="1">
              <a:buFont typeface="Arial" panose="020B0604020202020204" pitchFamily="34" charset="0"/>
              <a:buChar char="−"/>
            </a:pPr>
            <a:r>
              <a:rPr lang="ru-RU" dirty="0" smtClean="0"/>
              <a:t>Травма</a:t>
            </a:r>
            <a:endParaRPr lang="ru-RU" dirty="0"/>
          </a:p>
          <a:p>
            <a:pPr lvl="1" algn="just" eaLnBrk="1" hangingPunct="1">
              <a:buFont typeface="Arial" panose="020B0604020202020204" pitchFamily="34" charset="0"/>
              <a:buChar char="−"/>
            </a:pPr>
            <a:r>
              <a:rPr lang="ru-RU" dirty="0" smtClean="0"/>
              <a:t>Неоплазма/злокачествено заболяване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CD4EF-ABAF-43CB-8725-09D2EE4D0D3D}" type="slidenum">
              <a:rPr lang="bg-BG" smtClean="0"/>
              <a:pPr>
                <a:defRPr/>
              </a:pPr>
              <a:t>53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276247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7095" y="274638"/>
            <a:ext cx="5883080" cy="1143000"/>
          </a:xfrm>
        </p:spPr>
        <p:txBody>
          <a:bodyPr/>
          <a:lstStyle/>
          <a:p>
            <a:r>
              <a:rPr lang="bg-BG" dirty="0" smtClean="0"/>
              <a:t>Етиология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65230" y="1600200"/>
            <a:ext cx="5583233" cy="45259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dirty="0"/>
              <a:t>Нечести причини:</a:t>
            </a:r>
          </a:p>
          <a:p>
            <a:pPr lvl="1" algn="just" eaLnBrk="1" hangingPunct="1">
              <a:buFont typeface="Arial" panose="020B0604020202020204" pitchFamily="34" charset="0"/>
              <a:buChar char="−"/>
            </a:pPr>
            <a:r>
              <a:rPr lang="ru-RU" dirty="0"/>
              <a:t>Съдови колагенози </a:t>
            </a:r>
            <a:r>
              <a:rPr lang="ru-RU" dirty="0" smtClean="0"/>
              <a:t>(</a:t>
            </a:r>
            <a:r>
              <a:rPr lang="en-US" dirty="0" smtClean="0"/>
              <a:t>SLE</a:t>
            </a:r>
            <a:r>
              <a:rPr lang="ru-RU" dirty="0"/>
              <a:t>, </a:t>
            </a:r>
            <a:r>
              <a:rPr lang="ru-RU" dirty="0" smtClean="0"/>
              <a:t>склеродермия</a:t>
            </a:r>
            <a:r>
              <a:rPr lang="en-US" dirty="0" smtClean="0"/>
              <a:t> </a:t>
            </a:r>
            <a:r>
              <a:rPr lang="bg-BG" dirty="0" smtClean="0"/>
              <a:t>и </a:t>
            </a:r>
            <a:r>
              <a:rPr lang="ru-RU" dirty="0" smtClean="0"/>
              <a:t>ревматоиден артрит)</a:t>
            </a:r>
            <a:endParaRPr lang="ru-RU" dirty="0"/>
          </a:p>
          <a:p>
            <a:pPr lvl="1" algn="just" eaLnBrk="1" hangingPunct="1">
              <a:buFont typeface="Arial" panose="020B0604020202020204" pitchFamily="34" charset="0"/>
              <a:buChar char="−"/>
            </a:pPr>
            <a:r>
              <a:rPr lang="ru-RU" dirty="0"/>
              <a:t>Радиационна</a:t>
            </a:r>
          </a:p>
          <a:p>
            <a:pPr lvl="1" algn="just" eaLnBrk="1" hangingPunct="1">
              <a:buFont typeface="Arial" panose="020B0604020202020204" pitchFamily="34" charset="0"/>
              <a:buChar char="−"/>
            </a:pPr>
            <a:r>
              <a:rPr lang="ru-RU" dirty="0"/>
              <a:t>Постинфарктна</a:t>
            </a:r>
          </a:p>
          <a:p>
            <a:pPr lvl="1" algn="just" eaLnBrk="1" hangingPunct="1">
              <a:buFont typeface="Arial" panose="020B0604020202020204" pitchFamily="34" charset="0"/>
              <a:buChar char="−"/>
            </a:pPr>
            <a:r>
              <a:rPr lang="ru-RU" dirty="0"/>
              <a:t>Уремия</a:t>
            </a:r>
          </a:p>
          <a:p>
            <a:pPr lvl="1" algn="just" eaLnBrk="1" hangingPunct="1">
              <a:buFont typeface="Arial" panose="020B0604020202020204" pitchFamily="34" charset="0"/>
              <a:buChar char="−"/>
            </a:pPr>
            <a:r>
              <a:rPr lang="ru-RU" dirty="0"/>
              <a:t>Аортна дисекация</a:t>
            </a:r>
          </a:p>
          <a:p>
            <a:pPr lvl="1" algn="just" eaLnBrk="1" hangingPunct="1">
              <a:buFont typeface="Arial" panose="020B0604020202020204" pitchFamily="34" charset="0"/>
              <a:buChar char="−"/>
            </a:pPr>
            <a:r>
              <a:rPr lang="ru-RU" dirty="0"/>
              <a:t>Бактериална инфекция</a:t>
            </a:r>
          </a:p>
          <a:p>
            <a:pPr lvl="1" algn="just" eaLnBrk="1" hangingPunct="1">
              <a:buFont typeface="Arial" panose="020B0604020202020204" pitchFamily="34" charset="0"/>
              <a:buChar char="−"/>
            </a:pPr>
            <a:r>
              <a:rPr lang="ru-RU" dirty="0"/>
              <a:t>Пневмоперикард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CD4EF-ABAF-43CB-8725-09D2EE4D0D3D}" type="slidenum">
              <a:rPr lang="bg-BG" smtClean="0"/>
              <a:pPr>
                <a:defRPr/>
              </a:pPr>
              <a:t>54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31156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604647-2F67-4FB4-B34E-8162B8D62937}" type="slidenum">
              <a:rPr lang="bg-BG" altLang="bg-BG"/>
              <a:pPr eaLnBrk="1" hangingPunct="1"/>
              <a:t>55</a:t>
            </a:fld>
            <a:endParaRPr lang="bg-BG" altLang="bg-BG"/>
          </a:p>
        </p:txBody>
      </p:sp>
      <p:sp>
        <p:nvSpPr>
          <p:cNvPr id="136200" name="Rectangle 8"/>
          <p:cNvSpPr>
            <a:spLocks noGrp="1" noChangeArrowheads="1"/>
          </p:cNvSpPr>
          <p:nvPr>
            <p:ph type="title"/>
          </p:nvPr>
        </p:nvSpPr>
        <p:spPr>
          <a:xfrm>
            <a:off x="3179297" y="274638"/>
            <a:ext cx="5840877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Тампонада на сърцето</a:t>
            </a:r>
          </a:p>
        </p:txBody>
      </p:sp>
      <p:pic>
        <p:nvPicPr>
          <p:cNvPr id="53252" name="Picture 4" descr="2-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002" y="1782421"/>
            <a:ext cx="2897187" cy="36798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060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3F85BA-DD49-4ED3-82EA-2F9E55A0C204}" type="slidenum">
              <a:rPr lang="bg-BG" altLang="bg-BG"/>
              <a:pPr eaLnBrk="1" hangingPunct="1"/>
              <a:t>56</a:t>
            </a:fld>
            <a:endParaRPr lang="bg-BG" altLang="bg-BG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mtClean="0"/>
              <a:t>Тампонада на сърцето</a:t>
            </a:r>
          </a:p>
        </p:txBody>
      </p:sp>
      <p:graphicFrame>
        <p:nvGraphicFramePr>
          <p:cNvPr id="5122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4797520"/>
              </p:ext>
            </p:extLst>
          </p:nvPr>
        </p:nvGraphicFramePr>
        <p:xfrm>
          <a:off x="5653600" y="1614268"/>
          <a:ext cx="317976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Bitmap Image" r:id="rId3" imgW="3104762" imgH="4420217" progId="Paint.Picture">
                  <p:embed/>
                </p:oleObj>
              </mc:Choice>
              <mc:Fallback>
                <p:oleObj name="Bitmap Image" r:id="rId3" imgW="3104762" imgH="442021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600" y="1614268"/>
                        <a:ext cx="3179763" cy="4525963"/>
                      </a:xfrm>
                      <a:prstGeom prst="rect">
                        <a:avLst/>
                      </a:prstGeom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5" name="Picture 8" descr="hemopericardi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984" y="1628775"/>
            <a:ext cx="4427778" cy="4532874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47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419F98-5C9A-4854-8D9C-FD982D26D316}" type="slidenum">
              <a:rPr lang="bg-BG" altLang="bg-BG"/>
              <a:pPr eaLnBrk="1" hangingPunct="1"/>
              <a:t>57</a:t>
            </a:fld>
            <a:endParaRPr lang="bg-BG" altLang="bg-BG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65231" y="274638"/>
            <a:ext cx="5854943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Клинична картина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9809" y="1628800"/>
            <a:ext cx="6133514" cy="4497363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Триада на </a:t>
            </a:r>
            <a:r>
              <a:rPr lang="bg-BG" altLang="bg-BG" dirty="0" smtClean="0">
                <a:solidFill>
                  <a:srgbClr val="FF0000"/>
                </a:solidFill>
              </a:rPr>
              <a:t>Beck</a:t>
            </a:r>
            <a:r>
              <a:rPr lang="bg-BG" altLang="bg-BG" dirty="0" smtClean="0"/>
              <a:t>:</a:t>
            </a:r>
            <a:endParaRPr lang="en-US" altLang="bg-BG" dirty="0" smtClean="0"/>
          </a:p>
          <a:p>
            <a:pPr lvl="1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Глухи тонове на сърцето</a:t>
            </a:r>
            <a:endParaRPr lang="en-US" altLang="bg-BG" dirty="0" smtClean="0"/>
          </a:p>
          <a:p>
            <a:pPr lvl="1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Проминиращи </a:t>
            </a:r>
            <a:r>
              <a:rPr lang="bg-BG" altLang="bg-BG" dirty="0" smtClean="0">
                <a:solidFill>
                  <a:srgbClr val="FF0000"/>
                </a:solidFill>
                <a:hlinkClick r:id="" action="ppaction://hlinkshowjump?jump=nextslide"/>
              </a:rPr>
              <a:t>шийни вени</a:t>
            </a:r>
            <a:endParaRPr lang="en-US" altLang="bg-BG" dirty="0" smtClean="0">
              <a:solidFill>
                <a:srgbClr val="FF0000"/>
              </a:solidFill>
            </a:endParaRPr>
          </a:p>
          <a:p>
            <a:pPr lvl="1" algn="just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>
                <a:hlinkClick r:id="rId3" action="ppaction://hlinksldjump"/>
              </a:rPr>
              <a:t>Алтерниращ  (парадоксален) пулс </a:t>
            </a:r>
            <a:r>
              <a:rPr lang="bg-BG" altLang="bg-BG" dirty="0" smtClean="0"/>
              <a:t>При дълбоко вдишване, периферният </a:t>
            </a:r>
            <a:r>
              <a:rPr lang="bg-BG" altLang="bg-BG" dirty="0"/>
              <a:t>пулс на </a:t>
            </a:r>
            <a:r>
              <a:rPr lang="bg-BG" altLang="bg-BG" dirty="0" smtClean="0"/>
              <a:t>болния изчезва, поради повишаване на налягането в гръдната клетка и невъзможност на сърцето ефективно да се напълни (симптом на </a:t>
            </a:r>
            <a:r>
              <a:rPr lang="en-US" altLang="bg-BG" dirty="0" err="1" smtClean="0">
                <a:solidFill>
                  <a:srgbClr val="FF0000"/>
                </a:solidFill>
              </a:rPr>
              <a:t>Kussmaul</a:t>
            </a:r>
            <a:r>
              <a:rPr lang="en-US" altLang="bg-BG" dirty="0" smtClean="0"/>
              <a:t>)</a:t>
            </a:r>
            <a:r>
              <a:rPr lang="bg-BG" altLang="bg-BG" dirty="0" smtClean="0"/>
              <a:t>.</a:t>
            </a:r>
          </a:p>
          <a:p>
            <a:pPr algn="just" eaLnBrk="1" hangingPunct="1"/>
            <a:r>
              <a:rPr lang="bg-BG" altLang="bg-BG" dirty="0" smtClean="0"/>
              <a:t>Симптоматика на нарушена перфузия на периферните тъкани – шок.</a:t>
            </a:r>
            <a:endParaRPr lang="en-US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27933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89D7CA-E293-4C6C-9D6A-10CC262AABD2}" type="slidenum">
              <a:rPr lang="bg-BG" altLang="bg-BG"/>
              <a:pPr eaLnBrk="1" hangingPunct="1"/>
              <a:t>58</a:t>
            </a:fld>
            <a:endParaRPr lang="bg-BG" altLang="bg-BG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 smtClean="0"/>
              <a:t>Югуларна венозна дистензия</a:t>
            </a:r>
          </a:p>
        </p:txBody>
      </p:sp>
      <p:pic>
        <p:nvPicPr>
          <p:cNvPr id="55300" name="Picture 4" descr="image15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65" y="2006990"/>
            <a:ext cx="4646783" cy="415612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3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91C7AB-FD1A-4E13-BD35-749D958E88F3}" type="slidenum">
              <a:rPr lang="bg-BG" altLang="bg-BG"/>
              <a:pPr eaLnBrk="1" hangingPunct="1"/>
              <a:t>59</a:t>
            </a:fld>
            <a:endParaRPr lang="bg-BG" altLang="bg-BG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bg-BG" dirty="0" smtClean="0"/>
              <a:t>Алтерниращ (парадоксален) пулс</a:t>
            </a:r>
          </a:p>
        </p:txBody>
      </p:sp>
      <p:pic>
        <p:nvPicPr>
          <p:cNvPr id="5632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299" y="1481368"/>
            <a:ext cx="5832475" cy="49037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1057E4-AF2D-473C-A994-A0A29625100F}" type="slidenum">
              <a:rPr lang="bg-BG" altLang="bg-BG"/>
              <a:pPr eaLnBrk="1" hangingPunct="1"/>
              <a:t>6</a:t>
            </a:fld>
            <a:endParaRPr lang="bg-BG" altLang="bg-BG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021" y="274638"/>
            <a:ext cx="5893153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b="0" dirty="0" smtClean="0"/>
              <a:t>Етиологични фактори</a:t>
            </a:r>
            <a:endParaRPr lang="en-GB" b="0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9599" y="1844675"/>
            <a:ext cx="5994401" cy="4281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altLang="bg-BG" dirty="0" smtClean="0"/>
              <a:t>Венозна стаза:</a:t>
            </a:r>
          </a:p>
          <a:p>
            <a:pPr marL="717550" lvl="1" indent="-352425" eaLnBrk="1" hangingPunct="1">
              <a:lnSpc>
                <a:spcPct val="90000"/>
              </a:lnSpc>
              <a:buFont typeface="Arial" panose="020B0604020202020204" pitchFamily="34" charset="0"/>
              <a:buChar char="−"/>
            </a:pPr>
            <a:r>
              <a:rPr lang="bg-BG" altLang="bg-BG" dirty="0" smtClean="0"/>
              <a:t>Продължително пътуване</a:t>
            </a:r>
          </a:p>
          <a:p>
            <a:pPr marL="717550" lvl="1" indent="-352425" eaLnBrk="1" hangingPunct="1">
              <a:lnSpc>
                <a:spcPct val="90000"/>
              </a:lnSpc>
              <a:buFont typeface="Arial" panose="020B0604020202020204" pitchFamily="34" charset="0"/>
              <a:buChar char="−"/>
            </a:pPr>
            <a:r>
              <a:rPr lang="bg-BG" altLang="bg-BG" dirty="0" smtClean="0"/>
              <a:t>Затлъстяване</a:t>
            </a:r>
          </a:p>
          <a:p>
            <a:pPr marL="717550" lvl="1" indent="-352425" eaLnBrk="1" hangingPunct="1">
              <a:lnSpc>
                <a:spcPct val="90000"/>
              </a:lnSpc>
              <a:buFont typeface="Arial" panose="020B0604020202020204" pitchFamily="34" charset="0"/>
              <a:buChar char="−"/>
            </a:pPr>
            <a:r>
              <a:rPr lang="bg-BG" altLang="bg-BG" dirty="0" smtClean="0"/>
              <a:t>Изгаряния</a:t>
            </a:r>
          </a:p>
          <a:p>
            <a:pPr marL="717550" lvl="1" indent="-352425" eaLnBrk="1" hangingPunct="1">
              <a:lnSpc>
                <a:spcPct val="90000"/>
              </a:lnSpc>
              <a:buFont typeface="Arial" panose="020B0604020202020204" pitchFamily="34" charset="0"/>
              <a:buChar char="−"/>
            </a:pPr>
            <a:r>
              <a:rPr lang="bg-BG" altLang="bg-BG" dirty="0" smtClean="0"/>
              <a:t>Варикозни промени във венозната система</a:t>
            </a:r>
            <a:endParaRPr lang="en-US" altLang="bg-BG" dirty="0" smtClean="0"/>
          </a:p>
          <a:p>
            <a:pPr eaLnBrk="1" hangingPunct="1">
              <a:lnSpc>
                <a:spcPct val="90000"/>
              </a:lnSpc>
            </a:pPr>
            <a:r>
              <a:rPr lang="bg-BG" altLang="bg-BG" dirty="0" smtClean="0"/>
              <a:t>Травма на венозните съдове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dirty="0" smtClean="0"/>
              <a:t>Променена съсирваемост на кръвта:</a:t>
            </a:r>
          </a:p>
          <a:p>
            <a:pPr marL="717550" lvl="1" indent="-352425" eaLnBrk="1" hangingPunct="1">
              <a:lnSpc>
                <a:spcPct val="90000"/>
              </a:lnSpc>
              <a:buFont typeface="Arial" panose="020B0604020202020204" pitchFamily="34" charset="0"/>
              <a:buChar char="−"/>
            </a:pPr>
            <a:r>
              <a:rPr lang="bg-BG" altLang="bg-BG" dirty="0" smtClean="0"/>
              <a:t>Злокачествени заболявания</a:t>
            </a:r>
          </a:p>
          <a:p>
            <a:pPr marL="717550" lvl="1" indent="-352425" eaLnBrk="1" hangingPunct="1">
              <a:lnSpc>
                <a:spcPct val="90000"/>
              </a:lnSpc>
              <a:buFont typeface="Arial" panose="020B0604020202020204" pitchFamily="34" charset="0"/>
              <a:buChar char="−"/>
            </a:pPr>
            <a:r>
              <a:rPr lang="bg-BG" altLang="bg-BG" dirty="0" smtClean="0"/>
              <a:t>Противозачатъчни</a:t>
            </a:r>
          </a:p>
        </p:txBody>
      </p:sp>
    </p:spTree>
    <p:extLst>
      <p:ext uri="{BB962C8B-B14F-4D97-AF65-F5344CB8AC3E}">
        <p14:creationId xmlns:p14="http://schemas.microsoft.com/office/powerpoint/2010/main" val="5977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91C7AB-FD1A-4E13-BD35-749D958E88F3}" type="slidenum">
              <a:rPr lang="bg-BG" altLang="bg-BG"/>
              <a:pPr eaLnBrk="1" hangingPunct="1"/>
              <a:t>60</a:t>
            </a:fld>
            <a:endParaRPr lang="bg-BG" altLang="bg-BG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bg-BG" dirty="0" smtClean="0"/>
              <a:t>Алтерниращ (парадоксален) пулс</a:t>
            </a:r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23" y="1883688"/>
            <a:ext cx="7000875" cy="420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4121A-D4FF-4DB9-848D-9C9EF2EC43CD}" type="slidenum">
              <a:rPr lang="bg-BG" altLang="bg-BG"/>
              <a:pPr eaLnBrk="1" hangingPunct="1"/>
              <a:t>61</a:t>
            </a:fld>
            <a:endParaRPr lang="bg-BG" altLang="bg-BG" dirty="0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3165230" y="274638"/>
            <a:ext cx="5521569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>
                <a:latin typeface="+mn-lt"/>
              </a:rPr>
              <a:t>ЕКГ</a:t>
            </a:r>
            <a:br>
              <a:rPr lang="bg-BG" dirty="0" smtClean="0">
                <a:latin typeface="+mn-lt"/>
              </a:rPr>
            </a:br>
            <a:r>
              <a:rPr lang="bg-BG" dirty="0" smtClean="0">
                <a:latin typeface="+mn-lt"/>
              </a:rPr>
              <a:t>при тампонада на сърцето</a:t>
            </a:r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179297" y="1600200"/>
            <a:ext cx="5838093" cy="676275"/>
          </a:xfrm>
        </p:spPr>
        <p:txBody>
          <a:bodyPr/>
          <a:lstStyle/>
          <a:p>
            <a:pPr eaLnBrk="1" hangingPunct="1"/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Синусова тахикардия</a:t>
            </a:r>
          </a:p>
          <a:p>
            <a:pPr eaLnBrk="1" hangingPunct="1"/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Изразена депресия на </a:t>
            </a:r>
            <a:r>
              <a:rPr lang="en-US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 сегмента</a:t>
            </a:r>
          </a:p>
          <a:p>
            <a:pPr eaLnBrk="1" hangingPunct="1"/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Микроволтажен </a:t>
            </a:r>
            <a:r>
              <a:rPr lang="en-US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QRS </a:t>
            </a:r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</a:t>
            </a:r>
          </a:p>
          <a:p>
            <a:pPr eaLnBrk="1" hangingPunct="1"/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Неспецифични електрически промени</a:t>
            </a:r>
          </a:p>
        </p:txBody>
      </p:sp>
      <p:graphicFrame>
        <p:nvGraphicFramePr>
          <p:cNvPr id="6146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7340685"/>
              </p:ext>
            </p:extLst>
          </p:nvPr>
        </p:nvGraphicFramePr>
        <p:xfrm>
          <a:off x="3353875" y="3798277"/>
          <a:ext cx="5466567" cy="2879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Bitmap Image" r:id="rId3" imgW="3505689" imgH="1914286" progId="Paint.Picture">
                  <p:embed/>
                </p:oleObj>
              </mc:Choice>
              <mc:Fallback>
                <p:oleObj name="Bitmap Image" r:id="rId3" imgW="3505689" imgH="19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875" y="3798277"/>
                        <a:ext cx="5466567" cy="287926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31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F29562-40C8-4BE9-A684-6BC88A2599CF}" type="slidenum">
              <a:rPr lang="bg-BG" altLang="bg-BG"/>
              <a:pPr eaLnBrk="1" hangingPunct="1"/>
              <a:t>62</a:t>
            </a:fld>
            <a:endParaRPr lang="bg-BG" altLang="bg-BG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>
          <a:xfrm>
            <a:off x="2250832" y="274638"/>
            <a:ext cx="6435968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Образно изследване</a:t>
            </a:r>
            <a:b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при тампонада на сърцето</a:t>
            </a:r>
          </a:p>
        </p:txBody>
      </p:sp>
      <p:sp>
        <p:nvSpPr>
          <p:cNvPr id="5734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941342" y="1412775"/>
            <a:ext cx="6807370" cy="43189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Сърдечната сянка е уголемена и изгладена</a:t>
            </a:r>
          </a:p>
          <a:p>
            <a:pPr marL="0" indent="365125" eaLnBrk="1" hangingPunct="1"/>
            <a:endParaRPr lang="bg-BG" altLang="bg-B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34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72" y="2133600"/>
            <a:ext cx="4032250" cy="38877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42" y="2133600"/>
            <a:ext cx="2878137" cy="38877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7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F29562-40C8-4BE9-A684-6BC88A2599CF}" type="slidenum">
              <a:rPr lang="bg-BG" altLang="bg-BG"/>
              <a:pPr eaLnBrk="1" hangingPunct="1"/>
              <a:t>63</a:t>
            </a:fld>
            <a:endParaRPr lang="bg-BG" altLang="bg-BG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>
          <a:xfrm>
            <a:off x="3165230" y="274638"/>
            <a:ext cx="5521569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bg-BG" dirty="0" smtClean="0">
                <a:latin typeface="+mn-lt"/>
              </a:rPr>
              <a:t>Катетеризация при тампонада на сърцето</a:t>
            </a:r>
          </a:p>
        </p:txBody>
      </p:sp>
      <p:sp>
        <p:nvSpPr>
          <p:cNvPr id="5734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955409" y="1716257"/>
            <a:ext cx="7033846" cy="3545060"/>
          </a:xfrm>
        </p:spPr>
        <p:txBody>
          <a:bodyPr/>
          <a:lstStyle/>
          <a:p>
            <a:pPr marL="0" indent="365125" algn="just" eaLnBrk="1" hangingPunct="1">
              <a:spcBef>
                <a:spcPct val="0"/>
              </a:spcBef>
              <a:buFontTx/>
              <a:buNone/>
            </a:pPr>
            <a:r>
              <a:rPr lang="bg-BG" altLang="bg-BG" dirty="0" smtClean="0">
                <a:latin typeface="+mn-lt"/>
              </a:rPr>
              <a:t>Ранни:</a:t>
            </a:r>
          </a:p>
          <a:p>
            <a:r>
              <a:rPr lang="bg-BG" altLang="bg-BG" dirty="0" smtClean="0">
                <a:latin typeface="+mn-lt"/>
              </a:rPr>
              <a:t>Повишено налягане в дясното предсърдие</a:t>
            </a:r>
          </a:p>
          <a:p>
            <a:r>
              <a:rPr lang="bg-BG" dirty="0" smtClean="0">
                <a:latin typeface="+mn-lt"/>
              </a:rPr>
              <a:t>Загуба/промяна на </a:t>
            </a:r>
            <a:r>
              <a:rPr lang="tr-TR" dirty="0" smtClean="0">
                <a:latin typeface="+mn-lt"/>
              </a:rPr>
              <a:t>X</a:t>
            </a:r>
            <a:r>
              <a:rPr lang="bg-BG" dirty="0" smtClean="0">
                <a:latin typeface="+mn-lt"/>
              </a:rPr>
              <a:t> наклона на венозната вълна</a:t>
            </a:r>
            <a:endParaRPr lang="tr-TR" dirty="0">
              <a:latin typeface="+mn-lt"/>
            </a:endParaRPr>
          </a:p>
          <a:p>
            <a:pPr marL="0" indent="355600">
              <a:buNone/>
            </a:pPr>
            <a:r>
              <a:rPr lang="bg-BG" dirty="0" smtClean="0">
                <a:latin typeface="+mn-lt"/>
              </a:rPr>
              <a:t>Късни:</a:t>
            </a:r>
            <a:endParaRPr lang="tr-TR" b="1" dirty="0">
              <a:latin typeface="+mn-lt"/>
            </a:endParaRPr>
          </a:p>
          <a:p>
            <a:r>
              <a:rPr lang="bg-BG" dirty="0" smtClean="0">
                <a:latin typeface="+mn-lt"/>
              </a:rPr>
              <a:t>Понижено аортно налягане</a:t>
            </a:r>
          </a:p>
          <a:p>
            <a:r>
              <a:rPr lang="bg-BG" dirty="0" smtClean="0">
                <a:latin typeface="+mn-lt"/>
              </a:rPr>
              <a:t>Парадоксален пулс</a:t>
            </a:r>
          </a:p>
          <a:p>
            <a:r>
              <a:rPr lang="bg-BG" dirty="0" smtClean="0">
                <a:latin typeface="+mn-lt"/>
              </a:rPr>
              <a:t>Изравняване на диастолното вътресърдечно налягане</a:t>
            </a:r>
            <a:endParaRPr lang="bg-BG" altLang="bg-BG" dirty="0" smtClean="0">
              <a:latin typeface="+mn-lt"/>
            </a:endParaRPr>
          </a:p>
        </p:txBody>
      </p:sp>
      <p:pic>
        <p:nvPicPr>
          <p:cNvPr id="109570" name="Picture 2" descr="&amp;Rcy;&amp;iecy;&amp;zcy;&amp;ucy;&amp;lcy;&amp;tcy;&amp;acy;&amp;tcy; &amp;scy; &amp;icy;&amp;zcy;&amp;ocy;&amp;bcy;&amp;rcy;&amp;acy;&amp;zhcy;&amp;iecy;&amp;ncy;&amp;icy;&amp;iecy; &amp;zcy;&amp;acy; Loss of X-desc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5" y="5614660"/>
            <a:ext cx="2539390" cy="10463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0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05CF20-F58E-460C-A893-3350863983BE}" type="slidenum">
              <a:rPr lang="bg-BG" altLang="bg-BG"/>
              <a:pPr eaLnBrk="1" hangingPunct="1"/>
              <a:t>64</a:t>
            </a:fld>
            <a:endParaRPr lang="bg-BG" altLang="bg-BG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bg-BG" dirty="0" smtClean="0"/>
              <a:t>КАТ при тампонада на сърцето</a:t>
            </a:r>
          </a:p>
        </p:txBody>
      </p:sp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4"/>
          <a:stretch>
            <a:fillRect/>
          </a:stretch>
        </p:blipFill>
        <p:spPr bwMode="auto">
          <a:xfrm>
            <a:off x="3203503" y="1916113"/>
            <a:ext cx="5108575" cy="36734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5858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6F6C32-E0DA-4818-AF1F-8A0C875583BB}" type="slidenum">
              <a:rPr lang="bg-BG" altLang="bg-BG"/>
              <a:pPr eaLnBrk="1" hangingPunct="1"/>
              <a:t>65</a:t>
            </a:fld>
            <a:endParaRPr lang="bg-BG" altLang="bg-BG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bg-BG" dirty="0" smtClean="0"/>
              <a:t>Ехокардиография с респирометър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7950" y="1628800"/>
            <a:ext cx="6949441" cy="4497363"/>
          </a:xfrm>
        </p:spPr>
        <p:txBody>
          <a:bodyPr/>
          <a:lstStyle/>
          <a:p>
            <a:pPr marL="355600" indent="-355600" algn="just" eaLnBrk="1" hangingPunct="1"/>
            <a:r>
              <a:rPr lang="bg-BG" altLang="bg-BG" dirty="0" smtClean="0"/>
              <a:t>Количеството на излива в перикардиалното пространство – наличие на умерено или голямо количество течност.</a:t>
            </a:r>
          </a:p>
          <a:p>
            <a:pPr marL="355600" indent="-355600" algn="just" eaLnBrk="1" hangingPunct="1"/>
            <a:r>
              <a:rPr lang="ru-RU" altLang="bg-BG" dirty="0" smtClean="0"/>
              <a:t>Люлеене </a:t>
            </a:r>
            <a:r>
              <a:rPr lang="ru-RU" altLang="bg-BG" dirty="0"/>
              <a:t>на </a:t>
            </a:r>
            <a:r>
              <a:rPr lang="ru-RU" altLang="bg-BG" dirty="0" smtClean="0"/>
              <a:t>сърцето.</a:t>
            </a:r>
            <a:endParaRPr lang="bg-BG" altLang="bg-BG" dirty="0" smtClean="0"/>
          </a:p>
          <a:p>
            <a:pPr marL="355600" indent="-355600" algn="just" eaLnBrk="1" hangingPunct="1"/>
            <a:r>
              <a:rPr lang="bg-BG" altLang="bg-BG" dirty="0" smtClean="0"/>
              <a:t>Кинетиката </a:t>
            </a:r>
            <a:r>
              <a:rPr lang="bg-BG" altLang="bg-BG" dirty="0"/>
              <a:t>на сърдечния </a:t>
            </a:r>
            <a:r>
              <a:rPr lang="bg-BG" altLang="bg-BG" dirty="0" smtClean="0"/>
              <a:t>мускул. Диастолично колабиране на дясното предсърдие и/или дясната камера.</a:t>
            </a:r>
          </a:p>
          <a:p>
            <a:pPr marL="355600" indent="-355600"/>
            <a:r>
              <a:rPr lang="bg-BG" dirty="0" smtClean="0"/>
              <a:t>Камерна взаимозависимост.</a:t>
            </a:r>
          </a:p>
          <a:p>
            <a:pPr marL="355600" indent="-355600" algn="just"/>
            <a:r>
              <a:rPr lang="bg-BG" dirty="0" smtClean="0"/>
              <a:t>Повишена скорост на кръвния ток през трикуспидалната и пулмоналната клапа (&gt;50%) и намалена през митралната и аортната (&gt;25%) по време на вдишване</a:t>
            </a:r>
            <a:r>
              <a:rPr lang="tr-TR" dirty="0" smtClean="0"/>
              <a:t> </a:t>
            </a:r>
            <a:r>
              <a:rPr lang="bg-BG" dirty="0" smtClean="0"/>
              <a:t>(</a:t>
            </a:r>
            <a:r>
              <a:rPr lang="tr-TR" dirty="0" smtClean="0"/>
              <a:t>&gt;</a:t>
            </a:r>
            <a:r>
              <a:rPr lang="tr-TR" dirty="0"/>
              <a:t>90</a:t>
            </a:r>
            <a:r>
              <a:rPr lang="tr-TR" dirty="0" smtClean="0"/>
              <a:t>%)</a:t>
            </a:r>
            <a:r>
              <a:rPr lang="bg-BG" dirty="0" smtClean="0"/>
              <a:t>.</a:t>
            </a:r>
            <a:endParaRPr lang="bg-BG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25942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F79E76-B704-4E93-8574-AD4A5C9DC25B}" type="slidenum">
              <a:rPr lang="bg-BG" altLang="bg-BG"/>
              <a:pPr eaLnBrk="1" hangingPunct="1"/>
              <a:t>66</a:t>
            </a:fld>
            <a:endParaRPr lang="bg-BG" altLang="bg-BG"/>
          </a:p>
        </p:txBody>
      </p:sp>
      <p:sp>
        <p:nvSpPr>
          <p:cNvPr id="107531" name="Rectangle 11"/>
          <p:cNvSpPr>
            <a:spLocks noGrp="1" noChangeArrowheads="1"/>
          </p:cNvSpPr>
          <p:nvPr>
            <p:ph type="title"/>
          </p:nvPr>
        </p:nvSpPr>
        <p:spPr>
          <a:xfrm>
            <a:off x="3137094" y="274638"/>
            <a:ext cx="554970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bg-BG" smtClean="0">
                <a:latin typeface="+mn-lt"/>
              </a:rPr>
              <a:t>Ехокардиография</a:t>
            </a:r>
          </a:p>
        </p:txBody>
      </p:sp>
      <p:pic>
        <p:nvPicPr>
          <p:cNvPr id="60420" name="Picture 4" descr="lau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73238"/>
            <a:ext cx="4175125" cy="32289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21" name="Picture 7" descr="lau3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3829050"/>
            <a:ext cx="2952750" cy="19986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22" name="Picture 10" descr="lau3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700213"/>
            <a:ext cx="2952750" cy="20034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0423" name="Line 13"/>
          <p:cNvSpPr>
            <a:spLocks noChangeShapeType="1"/>
          </p:cNvSpPr>
          <p:nvPr/>
        </p:nvSpPr>
        <p:spPr bwMode="auto">
          <a:xfrm flipV="1">
            <a:off x="1258888" y="3644900"/>
            <a:ext cx="2016125" cy="1081088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60424" name="Line 14"/>
          <p:cNvSpPr>
            <a:spLocks noChangeShapeType="1"/>
          </p:cNvSpPr>
          <p:nvPr/>
        </p:nvSpPr>
        <p:spPr bwMode="auto">
          <a:xfrm flipV="1">
            <a:off x="4068763" y="4941888"/>
            <a:ext cx="2016125" cy="1081087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60425" name="Line 15"/>
          <p:cNvSpPr>
            <a:spLocks noChangeShapeType="1"/>
          </p:cNvSpPr>
          <p:nvPr/>
        </p:nvSpPr>
        <p:spPr bwMode="auto">
          <a:xfrm flipV="1">
            <a:off x="3924300" y="2924175"/>
            <a:ext cx="2016125" cy="1081088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5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7B9FFA-AD34-4EF7-BDFF-6F269641889B}" type="slidenum">
              <a:rPr lang="bg-BG" altLang="bg-BG"/>
              <a:pPr eaLnBrk="1" hangingPunct="1"/>
              <a:t>67</a:t>
            </a:fld>
            <a:endParaRPr lang="bg-BG" altLang="bg-BG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3027" y="274638"/>
            <a:ext cx="5897147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bg-BG" dirty="0" smtClean="0"/>
              <a:t>Перикардиоцентеза</a:t>
            </a:r>
          </a:p>
        </p:txBody>
      </p:sp>
      <p:pic>
        <p:nvPicPr>
          <p:cNvPr id="61444" name="Picture 5" descr="Cardiacequip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686" y="1554969"/>
            <a:ext cx="2629242" cy="176608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5" name="Picture 12" descr="Cardiac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4969"/>
            <a:ext cx="2364724" cy="17698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6" name="Picture 13" descr="CardiacIns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t="3873"/>
          <a:stretch>
            <a:fillRect/>
          </a:stretch>
        </p:blipFill>
        <p:spPr bwMode="auto">
          <a:xfrm>
            <a:off x="6156176" y="3643114"/>
            <a:ext cx="2364724" cy="18109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8" name="Rectangle 15"/>
          <p:cNvSpPr>
            <a:spLocks noChangeArrowheads="1"/>
          </p:cNvSpPr>
          <p:nvPr/>
        </p:nvSpPr>
        <p:spPr bwMode="auto">
          <a:xfrm>
            <a:off x="2743200" y="5454100"/>
            <a:ext cx="6231985" cy="126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bg-BG" altLang="bg-BG" sz="2400" dirty="0">
                <a:latin typeface="+mn-lt"/>
              </a:rPr>
              <a:t>При доказана диагноза и </a:t>
            </a:r>
            <a:r>
              <a:rPr lang="bg-BG" altLang="bg-BG" sz="2400" dirty="0" smtClean="0">
                <a:latin typeface="+mn-lt"/>
              </a:rPr>
              <a:t>тежки </a:t>
            </a:r>
            <a:r>
              <a:rPr lang="bg-BG" altLang="bg-BG" sz="2400" dirty="0">
                <a:latin typeface="+mn-lt"/>
              </a:rPr>
              <a:t>хемодинамични нарушения се  </a:t>
            </a:r>
            <a:r>
              <a:rPr lang="bg-BG" altLang="bg-BG" sz="2400" dirty="0" smtClean="0">
                <a:latin typeface="+mn-lt"/>
              </a:rPr>
              <a:t>налага да се проведе </a:t>
            </a:r>
            <a:r>
              <a:rPr lang="bg-BG" altLang="bg-BG" sz="2400" dirty="0">
                <a:latin typeface="+mn-lt"/>
              </a:rPr>
              <a:t>перикардиоцентеза.</a:t>
            </a:r>
          </a:p>
        </p:txBody>
      </p:sp>
      <p:sp>
        <p:nvSpPr>
          <p:cNvPr id="3" name="AutoShape 2" descr="&amp;Rcy;&amp;iecy;&amp;zcy;&amp;ucy;&amp;lcy;&amp;tcy;&amp;acy;&amp;tcy; &amp;scy; &amp;icy;&amp;zcy;&amp;ocy;&amp;bcy;&amp;rcy;&amp;acy;&amp;zhcy;&amp;iecy;&amp;ncy;&amp;icy;&amp;iecy; &amp;zcy;&amp;acy; pericardiocente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4" name="AutoShape 4" descr="&amp;Rcy;&amp;iecy;&amp;zcy;&amp;ucy;&amp;lcy;&amp;tcy;&amp;acy;&amp;tcy; &amp;scy; &amp;icy;&amp;zcy;&amp;ocy;&amp;bcy;&amp;rcy;&amp;acy;&amp;zhcy;&amp;iecy;&amp;ncy;&amp;icy;&amp;iecy; &amp;zcy;&amp;acy; pericardiocentes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3" name="Picture 7" descr="CardiacScapu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686" y="3643114"/>
            <a:ext cx="2629242" cy="17698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9897FB-CCBE-45FA-92DF-872FD6678969}" type="slidenum">
              <a:rPr lang="bg-BG" altLang="bg-BG"/>
              <a:pPr eaLnBrk="1" hangingPunct="1"/>
              <a:t>68</a:t>
            </a:fld>
            <a:endParaRPr lang="bg-BG" altLang="bg-BG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03513" y="274638"/>
            <a:ext cx="6316662" cy="89298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Перикардиоцентеза</a:t>
            </a:r>
          </a:p>
        </p:txBody>
      </p:sp>
      <p:pic>
        <p:nvPicPr>
          <p:cNvPr id="62468" name="Picture 6" descr="Cardiac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68236"/>
            <a:ext cx="2583476" cy="1873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8" descr="CardiacAspir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7604"/>
            <a:ext cx="2489655" cy="189388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1" name="Picture 10" descr="CardiacCathe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7605"/>
            <a:ext cx="2515931" cy="189388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&amp;Rcy;&amp;iecy;&amp;zcy;&amp;ucy;&amp;lcy;&amp;tcy;&amp;acy;&amp;tcy; &amp;scy; &amp;icy;&amp;zcy;&amp;ocy;&amp;bcy;&amp;rcy;&amp;acy;&amp;zhcy;&amp;iecy;&amp;ncy;&amp;icy;&amp;iecy; &amp;zcy;&amp;acy; pericardiocentes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517211"/>
            <a:ext cx="3785799" cy="278991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01E9A6-B370-41B6-9118-ED643C507770}" type="slidenum">
              <a:rPr lang="bg-BG" altLang="bg-BG"/>
              <a:pPr eaLnBrk="1" hangingPunct="1"/>
              <a:t>69</a:t>
            </a:fld>
            <a:endParaRPr lang="bg-BG" altLang="bg-BG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bg-BG" dirty="0" smtClean="0"/>
              <a:t>Перикардиоцентеза под ЕКГ контрол</a:t>
            </a:r>
          </a:p>
        </p:txBody>
      </p:sp>
      <p:pic>
        <p:nvPicPr>
          <p:cNvPr id="6349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173" y="1576388"/>
            <a:ext cx="4013200" cy="43005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5061A0-34B8-4B83-A7B6-3EC2D61B3E49}" type="slidenum">
              <a:rPr lang="bg-BG" altLang="bg-BG"/>
              <a:pPr eaLnBrk="1" hangingPunct="1"/>
              <a:t>7</a:t>
            </a:fld>
            <a:endParaRPr lang="bg-BG" altLang="bg-BG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15733" y="274638"/>
            <a:ext cx="5904442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b="0" dirty="0" smtClean="0"/>
              <a:t>Етиологични фактори</a:t>
            </a:r>
            <a:endParaRPr lang="en-GB" b="0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8310" y="1628800"/>
            <a:ext cx="5548489" cy="4497363"/>
          </a:xfrm>
        </p:spPr>
        <p:txBody>
          <a:bodyPr/>
          <a:lstStyle/>
          <a:p>
            <a:pPr marL="266700" lvl="1" indent="-266700" eaLnBrk="1" hangingPunct="1"/>
            <a:r>
              <a:rPr lang="bg-BG" altLang="bg-BG" dirty="0" smtClean="0"/>
              <a:t>Бременност</a:t>
            </a:r>
            <a:endParaRPr lang="en-US" altLang="bg-BG" dirty="0" smtClean="0"/>
          </a:p>
          <a:p>
            <a:pPr marL="266700" lvl="1" indent="-266700" eaLnBrk="1" hangingPunct="1"/>
            <a:r>
              <a:rPr lang="bg-BG" altLang="bg-BG" dirty="0" smtClean="0"/>
              <a:t>Други:</a:t>
            </a:r>
          </a:p>
          <a:p>
            <a:pPr marL="717550" lvl="2" indent="-352425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Дълбока венозна тромбоза</a:t>
            </a:r>
            <a:endParaRPr lang="en-US" altLang="bg-BG" dirty="0" smtClean="0"/>
          </a:p>
          <a:p>
            <a:pPr marL="717550" lvl="2" indent="-352425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ХОББ</a:t>
            </a:r>
            <a:endParaRPr lang="en-US" altLang="bg-BG" dirty="0" smtClean="0"/>
          </a:p>
          <a:p>
            <a:pPr marL="717550" lvl="2" indent="-352425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ХСН</a:t>
            </a:r>
            <a:endParaRPr lang="en-US" altLang="bg-BG" dirty="0" smtClean="0"/>
          </a:p>
          <a:p>
            <a:pPr marL="717550" lvl="2" indent="-352425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Ритъмни нарушения</a:t>
            </a:r>
            <a:endParaRPr lang="en-US" altLang="bg-BG" dirty="0" smtClean="0"/>
          </a:p>
          <a:p>
            <a:pPr marL="717550" lvl="2" indent="-352425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Инфекции</a:t>
            </a:r>
            <a:endParaRPr lang="en-GB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12573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9FDFCC-C81C-4F12-ACDF-08D49977C206}" type="slidenum">
              <a:rPr lang="bg-BG" altLang="bg-BG"/>
              <a:pPr eaLnBrk="1" hangingPunct="1"/>
              <a:t>70</a:t>
            </a:fld>
            <a:endParaRPr lang="bg-BG" altLang="bg-BG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mtClean="0"/>
              <a:t>Фенестрация на перикарда</a:t>
            </a:r>
          </a:p>
        </p:txBody>
      </p:sp>
      <p:pic>
        <p:nvPicPr>
          <p:cNvPr id="64516" name="Picture 4" descr="thortr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8056" y="1840890"/>
            <a:ext cx="5616575" cy="39020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87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" y="703385"/>
            <a:ext cx="9045526" cy="609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01795" cy="604911"/>
          </a:xfrm>
        </p:spPr>
        <p:txBody>
          <a:bodyPr/>
          <a:lstStyle/>
          <a:p>
            <a:pPr algn="ctr" eaLnBrk="1" hangingPunct="1">
              <a:defRPr/>
            </a:pPr>
            <a:r>
              <a:rPr lang="bg-BG" dirty="0" smtClean="0"/>
              <a:t>Алгоритъм на поведение при тампонада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169571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8C5FED-1E2D-4CA0-BA9D-BA54009474E0}" type="slidenum">
              <a:rPr lang="bg-BG" altLang="bg-BG"/>
              <a:pPr eaLnBrk="1" hangingPunct="1"/>
              <a:t>8</a:t>
            </a:fld>
            <a:endParaRPr lang="bg-BG" altLang="bg-BG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8311" y="274638"/>
            <a:ext cx="5881864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b="0" smtClean="0"/>
              <a:t>Белодробни промени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8310" y="1628800"/>
            <a:ext cx="5881512" cy="4497363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Хипоксемия:</a:t>
            </a:r>
          </a:p>
          <a:p>
            <a:pPr marL="717550" lvl="1" indent="-352425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Спазъм на</a:t>
            </a:r>
            <a:r>
              <a:rPr lang="en-US" altLang="bg-BG" dirty="0" smtClean="0"/>
              <a:t> </a:t>
            </a:r>
            <a:r>
              <a:rPr lang="bg-BG" altLang="bg-BG" dirty="0" smtClean="0"/>
              <a:t>белодробните съдове</a:t>
            </a:r>
          </a:p>
          <a:p>
            <a:pPr marL="717550" lvl="1" indent="-352425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Увеличено алвеоларно мъртво пространство</a:t>
            </a:r>
          </a:p>
          <a:p>
            <a:pPr marL="717550" lvl="1" indent="-352425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Нарушено съотношение </a:t>
            </a:r>
            <a:r>
              <a:rPr lang="en-US" altLang="bg-BG" dirty="0" smtClean="0"/>
              <a:t>V/Q</a:t>
            </a:r>
            <a:endParaRPr lang="bg-BG" altLang="bg-BG" dirty="0" smtClean="0"/>
          </a:p>
          <a:p>
            <a:pPr marL="717550" lvl="1" indent="-352425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Увеличен </a:t>
            </a:r>
            <a:r>
              <a:rPr lang="bg-BG" altLang="bg-BG" dirty="0" smtClean="0"/>
              <a:t>белодробен </a:t>
            </a:r>
            <a:r>
              <a:rPr lang="bg-BG" altLang="bg-BG" dirty="0" smtClean="0"/>
              <a:t>шънт</a:t>
            </a:r>
          </a:p>
          <a:p>
            <a:pPr eaLnBrk="1" hangingPunct="1"/>
            <a:r>
              <a:rPr lang="bg-BG" altLang="bg-BG" dirty="0" smtClean="0"/>
              <a:t>Хипервентилация:</a:t>
            </a:r>
          </a:p>
          <a:p>
            <a:pPr marL="717550" lvl="1" indent="-352425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/>
              <a:t>Рефлекторен бронхоспазъм, причинен от хипокапнията</a:t>
            </a:r>
          </a:p>
          <a:p>
            <a:pPr algn="just" eaLnBrk="1" hangingPunct="1"/>
            <a:r>
              <a:rPr lang="bg-BG" altLang="bg-BG" dirty="0" smtClean="0"/>
              <a:t>Отделяне на хистамин и серотонин от </a:t>
            </a:r>
            <a:r>
              <a:rPr lang="bg-BG" altLang="bg-BG" dirty="0" smtClean="0"/>
              <a:t>съсирека.</a:t>
            </a:r>
            <a:endParaRPr lang="bg-BG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34526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BA3F99-AF08-432B-B553-7439FE79BB55}" type="slidenum">
              <a:rPr lang="bg-BG" altLang="bg-BG"/>
              <a:pPr eaLnBrk="1" hangingPunct="1"/>
              <a:t>9</a:t>
            </a:fld>
            <a:endParaRPr lang="bg-BG" altLang="bg-BG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160888" y="274638"/>
            <a:ext cx="5525911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Причини за помпената недостатъчност</a:t>
            </a:r>
            <a:endParaRPr lang="en-US" dirty="0" smtClean="0"/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138310" y="1773238"/>
            <a:ext cx="5768623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571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bg-BG" altLang="bg-BG" sz="2400" dirty="0">
                <a:latin typeface="+mn-lt"/>
              </a:rPr>
              <a:t>Променено белодробно съдово съпротивление</a:t>
            </a:r>
          </a:p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bg-BG" altLang="bg-BG" sz="2400" dirty="0">
                <a:latin typeface="+mn-lt"/>
              </a:rPr>
              <a:t>Променено следнатоварване на </a:t>
            </a:r>
            <a:r>
              <a:rPr lang="bg-BG" altLang="bg-BG" sz="2400" dirty="0" smtClean="0">
                <a:latin typeface="+mn-lt"/>
              </a:rPr>
              <a:t>дясната </a:t>
            </a:r>
            <a:r>
              <a:rPr lang="bg-BG" altLang="bg-BG" sz="2400" dirty="0">
                <a:latin typeface="+mn-lt"/>
              </a:rPr>
              <a:t>камера</a:t>
            </a:r>
          </a:p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bg-BG" altLang="bg-BG" sz="2400" dirty="0">
                <a:latin typeface="+mn-lt"/>
              </a:rPr>
              <a:t>Деснокамерна помпена дисфункция</a:t>
            </a:r>
          </a:p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bg-BG" altLang="bg-BG" sz="2400" dirty="0">
                <a:latin typeface="+mn-lt"/>
              </a:rPr>
              <a:t>Спазъм на белодробната артерия</a:t>
            </a:r>
          </a:p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bg-BG" altLang="bg-BG" sz="2400" dirty="0">
                <a:latin typeface="+mn-lt"/>
              </a:rPr>
              <a:t>Коронарна исхемия</a:t>
            </a:r>
          </a:p>
        </p:txBody>
      </p:sp>
    </p:spTree>
    <p:extLst>
      <p:ext uri="{BB962C8B-B14F-4D97-AF65-F5344CB8AC3E}">
        <p14:creationId xmlns:p14="http://schemas.microsoft.com/office/powerpoint/2010/main" val="11662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med_0026_slide">
  <a:themeElements>
    <a:clrScheme name="med_0026_slide 2">
      <a:dk1>
        <a:srgbClr val="333333"/>
      </a:dk1>
      <a:lt1>
        <a:srgbClr val="FFFFFF"/>
      </a:lt1>
      <a:dk2>
        <a:srgbClr val="000099"/>
      </a:dk2>
      <a:lt2>
        <a:srgbClr val="FFFFFF"/>
      </a:lt2>
      <a:accent1>
        <a:srgbClr val="CBA1F7"/>
      </a:accent1>
      <a:accent2>
        <a:srgbClr val="85BEF2"/>
      </a:accent2>
      <a:accent3>
        <a:srgbClr val="AAAACA"/>
      </a:accent3>
      <a:accent4>
        <a:srgbClr val="DADADA"/>
      </a:accent4>
      <a:accent5>
        <a:srgbClr val="E2CDFA"/>
      </a:accent5>
      <a:accent6>
        <a:srgbClr val="78ACDB"/>
      </a:accent6>
      <a:hlink>
        <a:srgbClr val="B2B2FF"/>
      </a:hlink>
      <a:folHlink>
        <a:srgbClr val="EBC0E2"/>
      </a:folHlink>
    </a:clrScheme>
    <a:fontScheme name="med_0026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_0026_slide 1">
        <a:dk1>
          <a:srgbClr val="333333"/>
        </a:dk1>
        <a:lt1>
          <a:srgbClr val="FFFFFF"/>
        </a:lt1>
        <a:dk2>
          <a:srgbClr val="000099"/>
        </a:dk2>
        <a:lt2>
          <a:srgbClr val="FFFFFF"/>
        </a:lt2>
        <a:accent1>
          <a:srgbClr val="9090DE"/>
        </a:accent1>
        <a:accent2>
          <a:srgbClr val="A6A6ED"/>
        </a:accent2>
        <a:accent3>
          <a:srgbClr val="AAAACA"/>
        </a:accent3>
        <a:accent4>
          <a:srgbClr val="DADADA"/>
        </a:accent4>
        <a:accent5>
          <a:srgbClr val="C6C6EC"/>
        </a:accent5>
        <a:accent6>
          <a:srgbClr val="9696D7"/>
        </a:accent6>
        <a:hlink>
          <a:srgbClr val="B2B2FF"/>
        </a:hlink>
        <a:folHlink>
          <a:srgbClr val="B2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_0026_slide 2">
        <a:dk1>
          <a:srgbClr val="333333"/>
        </a:dk1>
        <a:lt1>
          <a:srgbClr val="FFFFFF"/>
        </a:lt1>
        <a:dk2>
          <a:srgbClr val="000099"/>
        </a:dk2>
        <a:lt2>
          <a:srgbClr val="FFFFFF"/>
        </a:lt2>
        <a:accent1>
          <a:srgbClr val="CBA1F7"/>
        </a:accent1>
        <a:accent2>
          <a:srgbClr val="85BEF2"/>
        </a:accent2>
        <a:accent3>
          <a:srgbClr val="AAAACA"/>
        </a:accent3>
        <a:accent4>
          <a:srgbClr val="DADADA"/>
        </a:accent4>
        <a:accent5>
          <a:srgbClr val="E2CDFA"/>
        </a:accent5>
        <a:accent6>
          <a:srgbClr val="78ACDB"/>
        </a:accent6>
        <a:hlink>
          <a:srgbClr val="B2B2FF"/>
        </a:hlink>
        <a:folHlink>
          <a:srgbClr val="EBC0E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_0026_slide 3">
        <a:dk1>
          <a:srgbClr val="333333"/>
        </a:dk1>
        <a:lt1>
          <a:srgbClr val="FFFFFF"/>
        </a:lt1>
        <a:dk2>
          <a:srgbClr val="000099"/>
        </a:dk2>
        <a:lt2>
          <a:srgbClr val="FFFFFF"/>
        </a:lt2>
        <a:accent1>
          <a:srgbClr val="CCC652"/>
        </a:accent1>
        <a:accent2>
          <a:srgbClr val="A6A6FF"/>
        </a:accent2>
        <a:accent3>
          <a:srgbClr val="AAAACA"/>
        </a:accent3>
        <a:accent4>
          <a:srgbClr val="DADADA"/>
        </a:accent4>
        <a:accent5>
          <a:srgbClr val="E2DFB3"/>
        </a:accent5>
        <a:accent6>
          <a:srgbClr val="9696E7"/>
        </a:accent6>
        <a:hlink>
          <a:srgbClr val="CAD982"/>
        </a:hlink>
        <a:folHlink>
          <a:srgbClr val="F2D4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_0026_slide 4">
        <a:dk1>
          <a:srgbClr val="333333"/>
        </a:dk1>
        <a:lt1>
          <a:srgbClr val="FFFFFF"/>
        </a:lt1>
        <a:dk2>
          <a:srgbClr val="000099"/>
        </a:dk2>
        <a:lt2>
          <a:srgbClr val="FFFFFF"/>
        </a:lt2>
        <a:accent1>
          <a:srgbClr val="DEB437"/>
        </a:accent1>
        <a:accent2>
          <a:srgbClr val="F2AAB1"/>
        </a:accent2>
        <a:accent3>
          <a:srgbClr val="AAAACA"/>
        </a:accent3>
        <a:accent4>
          <a:srgbClr val="DADADA"/>
        </a:accent4>
        <a:accent5>
          <a:srgbClr val="ECD6AE"/>
        </a:accent5>
        <a:accent6>
          <a:srgbClr val="DB9AA0"/>
        </a:accent6>
        <a:hlink>
          <a:srgbClr val="A5D998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_0026_slid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090DE"/>
        </a:accent1>
        <a:accent2>
          <a:srgbClr val="A6A6ED"/>
        </a:accent2>
        <a:accent3>
          <a:srgbClr val="FFFFFF"/>
        </a:accent3>
        <a:accent4>
          <a:srgbClr val="000000"/>
        </a:accent4>
        <a:accent5>
          <a:srgbClr val="C6C6EC"/>
        </a:accent5>
        <a:accent6>
          <a:srgbClr val="9696D7"/>
        </a:accent6>
        <a:hlink>
          <a:srgbClr val="B2B2FF"/>
        </a:hlink>
        <a:folHlink>
          <a:srgbClr val="B2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0026_slid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BA1F7"/>
        </a:accent1>
        <a:accent2>
          <a:srgbClr val="85BEF2"/>
        </a:accent2>
        <a:accent3>
          <a:srgbClr val="FFFFFF"/>
        </a:accent3>
        <a:accent4>
          <a:srgbClr val="000000"/>
        </a:accent4>
        <a:accent5>
          <a:srgbClr val="E2CDFA"/>
        </a:accent5>
        <a:accent6>
          <a:srgbClr val="78ACDB"/>
        </a:accent6>
        <a:hlink>
          <a:srgbClr val="B2B2FF"/>
        </a:hlink>
        <a:folHlink>
          <a:srgbClr val="EBC0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0026_slid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CC652"/>
        </a:accent1>
        <a:accent2>
          <a:srgbClr val="A6A6FF"/>
        </a:accent2>
        <a:accent3>
          <a:srgbClr val="FFFFFF"/>
        </a:accent3>
        <a:accent4>
          <a:srgbClr val="000000"/>
        </a:accent4>
        <a:accent5>
          <a:srgbClr val="E2DFB3"/>
        </a:accent5>
        <a:accent6>
          <a:srgbClr val="9696E7"/>
        </a:accent6>
        <a:hlink>
          <a:srgbClr val="CAD982"/>
        </a:hlink>
        <a:folHlink>
          <a:srgbClr val="F2D4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0026_slid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EB437"/>
        </a:accent1>
        <a:accent2>
          <a:srgbClr val="F2AAB1"/>
        </a:accent2>
        <a:accent3>
          <a:srgbClr val="FFFFFF"/>
        </a:accent3>
        <a:accent4>
          <a:srgbClr val="000000"/>
        </a:accent4>
        <a:accent5>
          <a:srgbClr val="ECD6AE"/>
        </a:accent5>
        <a:accent6>
          <a:srgbClr val="DB9AA0"/>
        </a:accent6>
        <a:hlink>
          <a:srgbClr val="A5D998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0099"/>
      </a:dk2>
      <a:lt2>
        <a:srgbClr val="FFFFFF"/>
      </a:lt2>
      <a:accent1>
        <a:srgbClr val="CBA1F7"/>
      </a:accent1>
      <a:accent2>
        <a:srgbClr val="85BEF2"/>
      </a:accent2>
      <a:accent3>
        <a:srgbClr val="AAAACA"/>
      </a:accent3>
      <a:accent4>
        <a:srgbClr val="DADADA"/>
      </a:accent4>
      <a:accent5>
        <a:srgbClr val="E2CDFA"/>
      </a:accent5>
      <a:accent6>
        <a:srgbClr val="78ACDB"/>
      </a:accent6>
      <a:hlink>
        <a:srgbClr val="B2B2FF"/>
      </a:hlink>
      <a:folHlink>
        <a:srgbClr val="EBC0E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0099"/>
        </a:dk2>
        <a:lt2>
          <a:srgbClr val="FFFFFF"/>
        </a:lt2>
        <a:accent1>
          <a:srgbClr val="9090DE"/>
        </a:accent1>
        <a:accent2>
          <a:srgbClr val="A6A6ED"/>
        </a:accent2>
        <a:accent3>
          <a:srgbClr val="AAAACA"/>
        </a:accent3>
        <a:accent4>
          <a:srgbClr val="DADADA"/>
        </a:accent4>
        <a:accent5>
          <a:srgbClr val="C6C6EC"/>
        </a:accent5>
        <a:accent6>
          <a:srgbClr val="9696D7"/>
        </a:accent6>
        <a:hlink>
          <a:srgbClr val="B2B2FF"/>
        </a:hlink>
        <a:folHlink>
          <a:srgbClr val="B2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0099"/>
        </a:dk2>
        <a:lt2>
          <a:srgbClr val="FFFFFF"/>
        </a:lt2>
        <a:accent1>
          <a:srgbClr val="CBA1F7"/>
        </a:accent1>
        <a:accent2>
          <a:srgbClr val="85BEF2"/>
        </a:accent2>
        <a:accent3>
          <a:srgbClr val="AAAACA"/>
        </a:accent3>
        <a:accent4>
          <a:srgbClr val="DADADA"/>
        </a:accent4>
        <a:accent5>
          <a:srgbClr val="E2CDFA"/>
        </a:accent5>
        <a:accent6>
          <a:srgbClr val="78ACDB"/>
        </a:accent6>
        <a:hlink>
          <a:srgbClr val="B2B2FF"/>
        </a:hlink>
        <a:folHlink>
          <a:srgbClr val="EBC0E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0099"/>
        </a:dk2>
        <a:lt2>
          <a:srgbClr val="FFFFFF"/>
        </a:lt2>
        <a:accent1>
          <a:srgbClr val="CCC652"/>
        </a:accent1>
        <a:accent2>
          <a:srgbClr val="A6A6FF"/>
        </a:accent2>
        <a:accent3>
          <a:srgbClr val="AAAACA"/>
        </a:accent3>
        <a:accent4>
          <a:srgbClr val="DADADA"/>
        </a:accent4>
        <a:accent5>
          <a:srgbClr val="E2DFB3"/>
        </a:accent5>
        <a:accent6>
          <a:srgbClr val="9696E7"/>
        </a:accent6>
        <a:hlink>
          <a:srgbClr val="CAD982"/>
        </a:hlink>
        <a:folHlink>
          <a:srgbClr val="F2D4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0099"/>
        </a:dk2>
        <a:lt2>
          <a:srgbClr val="FFFFFF"/>
        </a:lt2>
        <a:accent1>
          <a:srgbClr val="DEB437"/>
        </a:accent1>
        <a:accent2>
          <a:srgbClr val="F2AAB1"/>
        </a:accent2>
        <a:accent3>
          <a:srgbClr val="AAAACA"/>
        </a:accent3>
        <a:accent4>
          <a:srgbClr val="DADADA"/>
        </a:accent4>
        <a:accent5>
          <a:srgbClr val="ECD6AE"/>
        </a:accent5>
        <a:accent6>
          <a:srgbClr val="DB9AA0"/>
        </a:accent6>
        <a:hlink>
          <a:srgbClr val="A5D998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090DE"/>
        </a:accent1>
        <a:accent2>
          <a:srgbClr val="A6A6ED"/>
        </a:accent2>
        <a:accent3>
          <a:srgbClr val="FFFFFF"/>
        </a:accent3>
        <a:accent4>
          <a:srgbClr val="000000"/>
        </a:accent4>
        <a:accent5>
          <a:srgbClr val="C6C6EC"/>
        </a:accent5>
        <a:accent6>
          <a:srgbClr val="9696D7"/>
        </a:accent6>
        <a:hlink>
          <a:srgbClr val="B2B2FF"/>
        </a:hlink>
        <a:folHlink>
          <a:srgbClr val="B2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BA1F7"/>
        </a:accent1>
        <a:accent2>
          <a:srgbClr val="85BEF2"/>
        </a:accent2>
        <a:accent3>
          <a:srgbClr val="FFFFFF"/>
        </a:accent3>
        <a:accent4>
          <a:srgbClr val="000000"/>
        </a:accent4>
        <a:accent5>
          <a:srgbClr val="E2CDFA"/>
        </a:accent5>
        <a:accent6>
          <a:srgbClr val="78ACDB"/>
        </a:accent6>
        <a:hlink>
          <a:srgbClr val="B2B2FF"/>
        </a:hlink>
        <a:folHlink>
          <a:srgbClr val="EBC0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CC652"/>
        </a:accent1>
        <a:accent2>
          <a:srgbClr val="A6A6FF"/>
        </a:accent2>
        <a:accent3>
          <a:srgbClr val="FFFFFF"/>
        </a:accent3>
        <a:accent4>
          <a:srgbClr val="000000"/>
        </a:accent4>
        <a:accent5>
          <a:srgbClr val="E2DFB3"/>
        </a:accent5>
        <a:accent6>
          <a:srgbClr val="9696E7"/>
        </a:accent6>
        <a:hlink>
          <a:srgbClr val="CAD982"/>
        </a:hlink>
        <a:folHlink>
          <a:srgbClr val="F2D4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EB437"/>
        </a:accent1>
        <a:accent2>
          <a:srgbClr val="F2AAB1"/>
        </a:accent2>
        <a:accent3>
          <a:srgbClr val="FFFFFF"/>
        </a:accent3>
        <a:accent4>
          <a:srgbClr val="000000"/>
        </a:accent4>
        <a:accent5>
          <a:srgbClr val="ECD6AE"/>
        </a:accent5>
        <a:accent6>
          <a:srgbClr val="DB9AA0"/>
        </a:accent6>
        <a:hlink>
          <a:srgbClr val="A5D998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_0026_slide 2">
    <a:dk1>
      <a:srgbClr val="333333"/>
    </a:dk1>
    <a:lt1>
      <a:srgbClr val="FFFFFF"/>
    </a:lt1>
    <a:dk2>
      <a:srgbClr val="000099"/>
    </a:dk2>
    <a:lt2>
      <a:srgbClr val="FFFFFF"/>
    </a:lt2>
    <a:accent1>
      <a:srgbClr val="CBA1F7"/>
    </a:accent1>
    <a:accent2>
      <a:srgbClr val="85BEF2"/>
    </a:accent2>
    <a:accent3>
      <a:srgbClr val="AAAACA"/>
    </a:accent3>
    <a:accent4>
      <a:srgbClr val="DADADA"/>
    </a:accent4>
    <a:accent5>
      <a:srgbClr val="E2CDFA"/>
    </a:accent5>
    <a:accent6>
      <a:srgbClr val="78ACDB"/>
    </a:accent6>
    <a:hlink>
      <a:srgbClr val="B2B2FF"/>
    </a:hlink>
    <a:folHlink>
      <a:srgbClr val="EBC0E2"/>
    </a:folHlink>
  </a:clrScheme>
</a:themeOverride>
</file>

<file path=ppt/theme/themeOverride2.xml><?xml version="1.0" encoding="utf-8"?>
<a:themeOverride xmlns:a="http://schemas.openxmlformats.org/drawingml/2006/main">
  <a:clrScheme name="med_0026_slide 2">
    <a:dk1>
      <a:srgbClr val="333333"/>
    </a:dk1>
    <a:lt1>
      <a:srgbClr val="FFFFFF"/>
    </a:lt1>
    <a:dk2>
      <a:srgbClr val="000099"/>
    </a:dk2>
    <a:lt2>
      <a:srgbClr val="FFFFFF"/>
    </a:lt2>
    <a:accent1>
      <a:srgbClr val="CBA1F7"/>
    </a:accent1>
    <a:accent2>
      <a:srgbClr val="85BEF2"/>
    </a:accent2>
    <a:accent3>
      <a:srgbClr val="AAAACA"/>
    </a:accent3>
    <a:accent4>
      <a:srgbClr val="DADADA"/>
    </a:accent4>
    <a:accent5>
      <a:srgbClr val="E2CDFA"/>
    </a:accent5>
    <a:accent6>
      <a:srgbClr val="78ACDB"/>
    </a:accent6>
    <a:hlink>
      <a:srgbClr val="B2B2FF"/>
    </a:hlink>
    <a:folHlink>
      <a:srgbClr val="EBC0E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med_0026_slide</Template>
  <TotalTime>446</TotalTime>
  <Words>2208</Words>
  <Application>Microsoft Office PowerPoint</Application>
  <PresentationFormat>On-screen Show (4:3)</PresentationFormat>
  <Paragraphs>390</Paragraphs>
  <Slides>71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med_0026_slide</vt:lpstr>
      <vt:lpstr>1_Default Design</vt:lpstr>
      <vt:lpstr>SmartDraw</vt:lpstr>
      <vt:lpstr>Bitmap Image</vt:lpstr>
      <vt:lpstr>ОБСТРУКТИВЕН ШОК    доцент д-р Господин ДИМОВ, дм</vt:lpstr>
      <vt:lpstr>Определение</vt:lpstr>
      <vt:lpstr>Етиология</vt:lpstr>
      <vt:lpstr>Белодробна емболия</vt:lpstr>
      <vt:lpstr>Белодробна емболия</vt:lpstr>
      <vt:lpstr>Етиологични фактори</vt:lpstr>
      <vt:lpstr>Етиологични фактори</vt:lpstr>
      <vt:lpstr>Белодробни промени</vt:lpstr>
      <vt:lpstr>Причини за помпената недостатъчност</vt:lpstr>
      <vt:lpstr>Ключови фактори в хемодинамичния срив при БЕ</vt:lpstr>
      <vt:lpstr>Коронарна исхемия при БЕ</vt:lpstr>
      <vt:lpstr>PowerPoint Presentation</vt:lpstr>
      <vt:lpstr>Диагноза</vt:lpstr>
      <vt:lpstr>Физикално изследване</vt:lpstr>
      <vt:lpstr>Физикално изследване</vt:lpstr>
      <vt:lpstr>Физикално изследване</vt:lpstr>
      <vt:lpstr>Диагноза</vt:lpstr>
      <vt:lpstr>Образно изследване на гръдния кош</vt:lpstr>
      <vt:lpstr>ЕКГ</vt:lpstr>
      <vt:lpstr>Лабораторен скрининг</vt:lpstr>
      <vt:lpstr>Ехокардиография</vt:lpstr>
      <vt:lpstr>Белодробна емболия</vt:lpstr>
      <vt:lpstr>Ангиография при БЕ</vt:lpstr>
      <vt:lpstr>Сцинтиграфия при БЕ</vt:lpstr>
      <vt:lpstr>КАТ при  белодробна емболия</vt:lpstr>
      <vt:lpstr>Белодробна емболия</vt:lpstr>
      <vt:lpstr>Диагностичен алгоритъм</vt:lpstr>
      <vt:lpstr>Диагностичен алгоритъм</vt:lpstr>
      <vt:lpstr>PowerPoint Presentation</vt:lpstr>
      <vt:lpstr>Фази на лечение</vt:lpstr>
      <vt:lpstr>Незабавно лечение</vt:lpstr>
      <vt:lpstr>Белодробни емболи</vt:lpstr>
      <vt:lpstr>Операция на Trendelenburg</vt:lpstr>
      <vt:lpstr>Aлгоритъм на поведение при БЕ</vt:lpstr>
      <vt:lpstr>Каузално лечение</vt:lpstr>
      <vt:lpstr>Каузално лечение</vt:lpstr>
      <vt:lpstr>Каузално лечение</vt:lpstr>
      <vt:lpstr>Симптоматично лечение</vt:lpstr>
      <vt:lpstr>Вентилен пневмоторакс</vt:lpstr>
      <vt:lpstr>Пневмоторакс</vt:lpstr>
      <vt:lpstr>Вентилен пневмоторакс</vt:lpstr>
      <vt:lpstr>Вентилен пневмоторакс</vt:lpstr>
      <vt:lpstr>КАТ при вентилен пневмоторакс</vt:lpstr>
      <vt:lpstr>Дрениране на вентилен пневмоторакс</vt:lpstr>
      <vt:lpstr>Дрениране на вентилен пневмоторакс</vt:lpstr>
      <vt:lpstr>Дрениране на вентилен пневмоторакс</vt:lpstr>
      <vt:lpstr>Дрениране на вентилен пневмоторакс</vt:lpstr>
      <vt:lpstr>Синдром  на долна празна вена </vt:lpstr>
      <vt:lpstr>Синдром на долна празна вена </vt:lpstr>
      <vt:lpstr>Поведение при синдром на долна празна вена </vt:lpstr>
      <vt:lpstr>Тампонада на сърцето</vt:lpstr>
      <vt:lpstr>Тампонада на сърцето</vt:lpstr>
      <vt:lpstr>Етиология</vt:lpstr>
      <vt:lpstr>Етиология</vt:lpstr>
      <vt:lpstr>Тампонада на сърцето</vt:lpstr>
      <vt:lpstr>Тампонада на сърцето</vt:lpstr>
      <vt:lpstr>Клинична картина</vt:lpstr>
      <vt:lpstr>Югуларна венозна дистензия</vt:lpstr>
      <vt:lpstr>Алтерниращ (парадоксален) пулс</vt:lpstr>
      <vt:lpstr>Алтерниращ (парадоксален) пулс</vt:lpstr>
      <vt:lpstr>ЕКГ при тампонада на сърцето</vt:lpstr>
      <vt:lpstr>Образно изследване при тампонада на сърцето</vt:lpstr>
      <vt:lpstr>Катетеризация при тампонада на сърцето</vt:lpstr>
      <vt:lpstr>КАТ при тампонада на сърцето</vt:lpstr>
      <vt:lpstr>Ехокардиография с респирометър</vt:lpstr>
      <vt:lpstr>Ехокардиография</vt:lpstr>
      <vt:lpstr>Перикардиоцентеза</vt:lpstr>
      <vt:lpstr>Перикардиоцентеза</vt:lpstr>
      <vt:lpstr>Перикардиоцентеза под ЕКГ контрол</vt:lpstr>
      <vt:lpstr>Фенестрация на перикарда</vt:lpstr>
      <vt:lpstr>Алгоритъм на поведение при тампонада</vt:lpstr>
    </vt:vector>
  </TitlesOfParts>
  <Company>METALIK 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Обструктивен шок</dc:title>
  <dc:creator>доцент д-р Господин ДИМОВ;дм</dc:creator>
  <cp:lastModifiedBy>a</cp:lastModifiedBy>
  <cp:revision>13</cp:revision>
  <dcterms:created xsi:type="dcterms:W3CDTF">2012-02-27T10:59:02Z</dcterms:created>
  <dcterms:modified xsi:type="dcterms:W3CDTF">2018-11-13T08:29:08Z</dcterms:modified>
  <cp:category>Лекция по АИЛ за студенти по медицина</cp:category>
</cp:coreProperties>
</file>