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55"/>
  </p:notesMasterIdLst>
  <p:sldIdLst>
    <p:sldId id="260" r:id="rId3"/>
    <p:sldId id="306" r:id="rId4"/>
    <p:sldId id="261" r:id="rId5"/>
    <p:sldId id="263" r:id="rId6"/>
    <p:sldId id="317" r:id="rId7"/>
    <p:sldId id="319" r:id="rId8"/>
    <p:sldId id="318" r:id="rId9"/>
    <p:sldId id="316" r:id="rId10"/>
    <p:sldId id="264" r:id="rId11"/>
    <p:sldId id="291" r:id="rId12"/>
    <p:sldId id="266" r:id="rId13"/>
    <p:sldId id="268" r:id="rId14"/>
    <p:sldId id="269" r:id="rId15"/>
    <p:sldId id="290" r:id="rId16"/>
    <p:sldId id="265" r:id="rId17"/>
    <p:sldId id="292" r:id="rId18"/>
    <p:sldId id="310" r:id="rId19"/>
    <p:sldId id="311" r:id="rId20"/>
    <p:sldId id="315" r:id="rId21"/>
    <p:sldId id="270" r:id="rId22"/>
    <p:sldId id="271" r:id="rId23"/>
    <p:sldId id="305" r:id="rId24"/>
    <p:sldId id="295" r:id="rId25"/>
    <p:sldId id="296" r:id="rId26"/>
    <p:sldId id="297" r:id="rId27"/>
    <p:sldId id="298" r:id="rId28"/>
    <p:sldId id="302" r:id="rId29"/>
    <p:sldId id="299" r:id="rId30"/>
    <p:sldId id="300" r:id="rId31"/>
    <p:sldId id="301" r:id="rId32"/>
    <p:sldId id="294" r:id="rId33"/>
    <p:sldId id="274" r:id="rId34"/>
    <p:sldId id="275" r:id="rId35"/>
    <p:sldId id="276" r:id="rId36"/>
    <p:sldId id="277" r:id="rId37"/>
    <p:sldId id="278" r:id="rId38"/>
    <p:sldId id="279" r:id="rId39"/>
    <p:sldId id="308" r:id="rId40"/>
    <p:sldId id="303" r:id="rId41"/>
    <p:sldId id="280" r:id="rId42"/>
    <p:sldId id="281" r:id="rId43"/>
    <p:sldId id="282" r:id="rId44"/>
    <p:sldId id="283" r:id="rId45"/>
    <p:sldId id="313" r:id="rId46"/>
    <p:sldId id="304" r:id="rId47"/>
    <p:sldId id="284" r:id="rId48"/>
    <p:sldId id="285" r:id="rId49"/>
    <p:sldId id="286" r:id="rId50"/>
    <p:sldId id="287" r:id="rId51"/>
    <p:sldId id="288" r:id="rId52"/>
    <p:sldId id="289" r:id="rId53"/>
    <p:sldId id="312"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74184" autoAdjust="0"/>
  </p:normalViewPr>
  <p:slideViewPr>
    <p:cSldViewPr snapToGrid="0">
      <p:cViewPr>
        <p:scale>
          <a:sx n="50" d="100"/>
          <a:sy n="50" d="100"/>
        </p:scale>
        <p:origin x="-2460" y="-402"/>
      </p:cViewPr>
      <p:guideLst>
        <p:guide orient="horz" pos="2160"/>
        <p:guide pos="2880"/>
      </p:guideLst>
    </p:cSldViewPr>
  </p:slideViewPr>
  <p:notesTextViewPr>
    <p:cViewPr>
      <p:scale>
        <a:sx n="100" d="100"/>
        <a:sy n="100" d="100"/>
      </p:scale>
      <p:origin x="0" y="0"/>
    </p:cViewPr>
  </p:notesText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bg-BG"/>
          </a:p>
        </p:txBody>
      </p:sp>
      <p:sp>
        <p:nvSpPr>
          <p:cNvPr id="389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bg-BG"/>
          </a:p>
        </p:txBody>
      </p:sp>
      <p:sp>
        <p:nvSpPr>
          <p:cNvPr id="53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bg-BG" noProof="0" smtClean="0"/>
              <a:t>Click to edit Master text styles</a:t>
            </a:r>
          </a:p>
          <a:p>
            <a:pPr lvl="1"/>
            <a:r>
              <a:rPr lang="en-US" altLang="bg-BG" noProof="0" smtClean="0"/>
              <a:t>Second level</a:t>
            </a:r>
          </a:p>
          <a:p>
            <a:pPr lvl="2"/>
            <a:r>
              <a:rPr lang="en-US" altLang="bg-BG" noProof="0" smtClean="0"/>
              <a:t>Third level</a:t>
            </a:r>
          </a:p>
          <a:p>
            <a:pPr lvl="3"/>
            <a:r>
              <a:rPr lang="en-US" altLang="bg-BG" noProof="0" smtClean="0"/>
              <a:t>Fourth level</a:t>
            </a:r>
          </a:p>
          <a:p>
            <a:pPr lvl="4"/>
            <a:r>
              <a:rPr lang="en-US" altLang="bg-BG" noProof="0" smtClean="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bg-BG"/>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AC028AA4-4721-4C21-9B77-B842B0D7C1D6}" type="slidenum">
              <a:rPr lang="en-US" altLang="bg-BG"/>
              <a:pPr>
                <a:defRPr/>
              </a:pPr>
              <a:t>‹#›</a:t>
            </a:fld>
            <a:endParaRPr lang="en-US" altLang="bg-BG"/>
          </a:p>
        </p:txBody>
      </p:sp>
    </p:spTree>
    <p:extLst>
      <p:ext uri="{BB962C8B-B14F-4D97-AF65-F5344CB8AC3E}">
        <p14:creationId xmlns:p14="http://schemas.microsoft.com/office/powerpoint/2010/main" val="30264384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bg-BG" altLang="bg-BG" smtClean="0"/>
          </a:p>
        </p:txBody>
      </p:sp>
      <p:sp>
        <p:nvSpPr>
          <p:cNvPr id="5427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EE9BA47-FFEB-4DC1-BB22-9A91EF8E3DB7}" type="slidenum">
              <a:rPr lang="en-US" altLang="bg-BG" smtClean="0"/>
              <a:pPr eaLnBrk="1" hangingPunct="1">
                <a:spcBef>
                  <a:spcPct val="0"/>
                </a:spcBef>
              </a:pPr>
              <a:t>3</a:t>
            </a:fld>
            <a:endParaRPr lang="en-US" altLang="bg-BG"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3A6DBC7-DB30-4D3C-8017-585003602CD4}" type="slidenum">
              <a:rPr lang="en-US" altLang="bg-BG" smtClean="0"/>
              <a:pPr eaLnBrk="1" hangingPunct="1">
                <a:spcBef>
                  <a:spcPct val="0"/>
                </a:spcBef>
              </a:pPr>
              <a:t>25</a:t>
            </a:fld>
            <a:endParaRPr lang="en-US" altLang="bg-BG" smtClean="0"/>
          </a:p>
        </p:txBody>
      </p:sp>
      <p:sp>
        <p:nvSpPr>
          <p:cNvPr id="63491" name="Rectangle 3"/>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40" tIns="44970" rIns="89940" bIns="44970"/>
          <a:lstStyle>
            <a:lvl1pPr defTabSz="900113" eaLnBrk="0" hangingPunct="0">
              <a:spcBef>
                <a:spcPct val="30000"/>
              </a:spcBef>
              <a:defRPr sz="1200">
                <a:solidFill>
                  <a:schemeClr val="tx1"/>
                </a:solidFill>
                <a:latin typeface="Arial" charset="0"/>
                <a:cs typeface="Arial" charset="0"/>
              </a:defRPr>
            </a:lvl1pPr>
            <a:lvl2pPr marL="742950" indent="-285750" defTabSz="900113" eaLnBrk="0" hangingPunct="0">
              <a:spcBef>
                <a:spcPct val="30000"/>
              </a:spcBef>
              <a:defRPr sz="1200">
                <a:solidFill>
                  <a:schemeClr val="tx1"/>
                </a:solidFill>
                <a:latin typeface="Arial" charset="0"/>
                <a:cs typeface="Arial" charset="0"/>
              </a:defRPr>
            </a:lvl2pPr>
            <a:lvl3pPr marL="1143000" indent="-228600" defTabSz="900113" eaLnBrk="0" hangingPunct="0">
              <a:spcBef>
                <a:spcPct val="30000"/>
              </a:spcBef>
              <a:defRPr sz="1200">
                <a:solidFill>
                  <a:schemeClr val="tx1"/>
                </a:solidFill>
                <a:latin typeface="Arial" charset="0"/>
                <a:cs typeface="Arial" charset="0"/>
              </a:defRPr>
            </a:lvl3pPr>
            <a:lvl4pPr marL="1600200" indent="-228600" defTabSz="900113" eaLnBrk="0" hangingPunct="0">
              <a:spcBef>
                <a:spcPct val="30000"/>
              </a:spcBef>
              <a:defRPr sz="1200">
                <a:solidFill>
                  <a:schemeClr val="tx1"/>
                </a:solidFill>
                <a:latin typeface="Arial" charset="0"/>
                <a:cs typeface="Arial" charset="0"/>
              </a:defRPr>
            </a:lvl4pPr>
            <a:lvl5pPr marL="2057400" indent="-228600" defTabSz="900113" eaLnBrk="0" hangingPunct="0">
              <a:spcBef>
                <a:spcPct val="30000"/>
              </a:spcBef>
              <a:defRPr sz="1200">
                <a:solidFill>
                  <a:schemeClr val="tx1"/>
                </a:solidFill>
                <a:latin typeface="Arial" charset="0"/>
                <a:cs typeface="Arial" charset="0"/>
              </a:defRPr>
            </a:lvl5pPr>
            <a:lvl6pPr marL="2514600" indent="-228600" defTabSz="900113" eaLnBrk="0" fontAlgn="base" hangingPunct="0">
              <a:spcBef>
                <a:spcPct val="30000"/>
              </a:spcBef>
              <a:spcAft>
                <a:spcPct val="0"/>
              </a:spcAft>
              <a:defRPr sz="1200">
                <a:solidFill>
                  <a:schemeClr val="tx1"/>
                </a:solidFill>
                <a:latin typeface="Arial" charset="0"/>
                <a:cs typeface="Arial" charset="0"/>
              </a:defRPr>
            </a:lvl6pPr>
            <a:lvl7pPr marL="2971800" indent="-228600" defTabSz="900113" eaLnBrk="0" fontAlgn="base" hangingPunct="0">
              <a:spcBef>
                <a:spcPct val="30000"/>
              </a:spcBef>
              <a:spcAft>
                <a:spcPct val="0"/>
              </a:spcAft>
              <a:defRPr sz="1200">
                <a:solidFill>
                  <a:schemeClr val="tx1"/>
                </a:solidFill>
                <a:latin typeface="Arial" charset="0"/>
                <a:cs typeface="Arial" charset="0"/>
              </a:defRPr>
            </a:lvl7pPr>
            <a:lvl8pPr marL="3429000" indent="-228600" defTabSz="900113" eaLnBrk="0" fontAlgn="base" hangingPunct="0">
              <a:spcBef>
                <a:spcPct val="30000"/>
              </a:spcBef>
              <a:spcAft>
                <a:spcPct val="0"/>
              </a:spcAft>
              <a:defRPr sz="1200">
                <a:solidFill>
                  <a:schemeClr val="tx1"/>
                </a:solidFill>
                <a:latin typeface="Arial" charset="0"/>
                <a:cs typeface="Arial" charset="0"/>
              </a:defRPr>
            </a:lvl8pPr>
            <a:lvl9pPr marL="3886200" indent="-228600" defTabSz="900113"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B40B69DB-5E23-401D-B51A-BF4D2EE8C712}" type="datetime9">
              <a:rPr lang="en-US" altLang="bg-BG">
                <a:latin typeface="Times New Roman" pitchFamily="18" charset="0"/>
              </a:rPr>
              <a:pPr algn="r" eaLnBrk="1" hangingPunct="1">
                <a:spcBef>
                  <a:spcPct val="0"/>
                </a:spcBef>
              </a:pPr>
              <a:t>8/11/2020 11:09:31 AM</a:t>
            </a:fld>
            <a:endParaRPr lang="en-US" altLang="bg-BG">
              <a:latin typeface="Times New Roman" pitchFamily="18" charset="0"/>
            </a:endParaRPr>
          </a:p>
        </p:txBody>
      </p:sp>
      <p:sp>
        <p:nvSpPr>
          <p:cNvPr id="6349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40" tIns="44970" rIns="89940" bIns="44970" anchor="b"/>
          <a:lstStyle>
            <a:lvl1pPr defTabSz="900113" eaLnBrk="0" hangingPunct="0">
              <a:spcBef>
                <a:spcPct val="30000"/>
              </a:spcBef>
              <a:defRPr sz="1200">
                <a:solidFill>
                  <a:schemeClr val="tx1"/>
                </a:solidFill>
                <a:latin typeface="Arial" charset="0"/>
                <a:cs typeface="Arial" charset="0"/>
              </a:defRPr>
            </a:lvl1pPr>
            <a:lvl2pPr marL="742950" indent="-285750" defTabSz="900113" eaLnBrk="0" hangingPunct="0">
              <a:spcBef>
                <a:spcPct val="30000"/>
              </a:spcBef>
              <a:defRPr sz="1200">
                <a:solidFill>
                  <a:schemeClr val="tx1"/>
                </a:solidFill>
                <a:latin typeface="Arial" charset="0"/>
                <a:cs typeface="Arial" charset="0"/>
              </a:defRPr>
            </a:lvl2pPr>
            <a:lvl3pPr marL="1143000" indent="-228600" defTabSz="900113" eaLnBrk="0" hangingPunct="0">
              <a:spcBef>
                <a:spcPct val="30000"/>
              </a:spcBef>
              <a:defRPr sz="1200">
                <a:solidFill>
                  <a:schemeClr val="tx1"/>
                </a:solidFill>
                <a:latin typeface="Arial" charset="0"/>
                <a:cs typeface="Arial" charset="0"/>
              </a:defRPr>
            </a:lvl3pPr>
            <a:lvl4pPr marL="1600200" indent="-228600" defTabSz="900113" eaLnBrk="0" hangingPunct="0">
              <a:spcBef>
                <a:spcPct val="30000"/>
              </a:spcBef>
              <a:defRPr sz="1200">
                <a:solidFill>
                  <a:schemeClr val="tx1"/>
                </a:solidFill>
                <a:latin typeface="Arial" charset="0"/>
                <a:cs typeface="Arial" charset="0"/>
              </a:defRPr>
            </a:lvl4pPr>
            <a:lvl5pPr marL="2057400" indent="-228600" defTabSz="900113" eaLnBrk="0" hangingPunct="0">
              <a:spcBef>
                <a:spcPct val="30000"/>
              </a:spcBef>
              <a:defRPr sz="1200">
                <a:solidFill>
                  <a:schemeClr val="tx1"/>
                </a:solidFill>
                <a:latin typeface="Arial" charset="0"/>
                <a:cs typeface="Arial" charset="0"/>
              </a:defRPr>
            </a:lvl5pPr>
            <a:lvl6pPr marL="2514600" indent="-228600" defTabSz="900113" eaLnBrk="0" fontAlgn="base" hangingPunct="0">
              <a:spcBef>
                <a:spcPct val="30000"/>
              </a:spcBef>
              <a:spcAft>
                <a:spcPct val="0"/>
              </a:spcAft>
              <a:defRPr sz="1200">
                <a:solidFill>
                  <a:schemeClr val="tx1"/>
                </a:solidFill>
                <a:latin typeface="Arial" charset="0"/>
                <a:cs typeface="Arial" charset="0"/>
              </a:defRPr>
            </a:lvl6pPr>
            <a:lvl7pPr marL="2971800" indent="-228600" defTabSz="900113" eaLnBrk="0" fontAlgn="base" hangingPunct="0">
              <a:spcBef>
                <a:spcPct val="30000"/>
              </a:spcBef>
              <a:spcAft>
                <a:spcPct val="0"/>
              </a:spcAft>
              <a:defRPr sz="1200">
                <a:solidFill>
                  <a:schemeClr val="tx1"/>
                </a:solidFill>
                <a:latin typeface="Arial" charset="0"/>
                <a:cs typeface="Arial" charset="0"/>
              </a:defRPr>
            </a:lvl7pPr>
            <a:lvl8pPr marL="3429000" indent="-228600" defTabSz="900113" eaLnBrk="0" fontAlgn="base" hangingPunct="0">
              <a:spcBef>
                <a:spcPct val="30000"/>
              </a:spcBef>
              <a:spcAft>
                <a:spcPct val="0"/>
              </a:spcAft>
              <a:defRPr sz="1200">
                <a:solidFill>
                  <a:schemeClr val="tx1"/>
                </a:solidFill>
                <a:latin typeface="Arial" charset="0"/>
                <a:cs typeface="Arial" charset="0"/>
              </a:defRPr>
            </a:lvl8pPr>
            <a:lvl9pPr marL="3886200" indent="-228600" defTabSz="900113"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A94CC3EE-3FE8-4AB6-A6EF-0661279BB182}" type="slidenum">
              <a:rPr lang="en-US" altLang="bg-BG">
                <a:latin typeface="Times New Roman" pitchFamily="18" charset="0"/>
              </a:rPr>
              <a:pPr algn="r" eaLnBrk="1" hangingPunct="1">
                <a:spcBef>
                  <a:spcPct val="0"/>
                </a:spcBef>
              </a:pPr>
              <a:t>25</a:t>
            </a:fld>
            <a:endParaRPr lang="en-US" altLang="bg-BG">
              <a:latin typeface="Times New Roman" pitchFamily="18" charset="0"/>
            </a:endParaRPr>
          </a:p>
        </p:txBody>
      </p:sp>
      <p:sp>
        <p:nvSpPr>
          <p:cNvPr id="63493" name="Rectangle 2"/>
          <p:cNvSpPr>
            <a:spLocks noGrp="1" noRot="1" noChangeAspect="1" noChangeArrowheads="1" noTextEdit="1"/>
          </p:cNvSpPr>
          <p:nvPr>
            <p:ph type="sldImg"/>
          </p:nvPr>
        </p:nvSpPr>
        <p:spPr>
          <a:xfrm>
            <a:off x="1130300" y="674688"/>
            <a:ext cx="4597400" cy="3448050"/>
          </a:xfrm>
          <a:ln/>
        </p:spPr>
      </p:sp>
      <p:sp>
        <p:nvSpPr>
          <p:cNvPr id="63494" name="Rectangle 3"/>
          <p:cNvSpPr>
            <a:spLocks noGrp="1" noChangeArrowheads="1"/>
          </p:cNvSpPr>
          <p:nvPr>
            <p:ph type="body" idx="1"/>
          </p:nvPr>
        </p:nvSpPr>
        <p:spPr>
          <a:xfrm>
            <a:off x="914400" y="4267200"/>
            <a:ext cx="5070475" cy="4122738"/>
          </a:xfrm>
          <a:solidFill>
            <a:srgbClr val="FFFFFF"/>
          </a:solidFill>
        </p:spPr>
        <p:txBody>
          <a:bodyPr lIns="89724" tIns="44862" rIns="89724" bIns="44862"/>
          <a:lstStyle/>
          <a:p>
            <a:pPr eaLnBrk="1" hangingPunct="1"/>
            <a:endParaRPr lang="bg-BG" altLang="bg-BG"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F41617B-54E2-4DED-93F5-C94BD1C69BE9}" type="slidenum">
              <a:rPr lang="en-US" altLang="bg-BG" smtClean="0"/>
              <a:pPr eaLnBrk="1" hangingPunct="1">
                <a:spcBef>
                  <a:spcPct val="0"/>
                </a:spcBef>
              </a:pPr>
              <a:t>26</a:t>
            </a:fld>
            <a:endParaRPr lang="en-US" altLang="bg-BG" smtClean="0"/>
          </a:p>
        </p:txBody>
      </p:sp>
      <p:sp>
        <p:nvSpPr>
          <p:cNvPr id="64515" name="Rectangle 3"/>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40" tIns="44970" rIns="89940" bIns="44970"/>
          <a:lstStyle>
            <a:lvl1pPr defTabSz="900113" eaLnBrk="0" hangingPunct="0">
              <a:spcBef>
                <a:spcPct val="30000"/>
              </a:spcBef>
              <a:defRPr sz="1200">
                <a:solidFill>
                  <a:schemeClr val="tx1"/>
                </a:solidFill>
                <a:latin typeface="Arial" charset="0"/>
                <a:cs typeface="Arial" charset="0"/>
              </a:defRPr>
            </a:lvl1pPr>
            <a:lvl2pPr marL="742950" indent="-285750" defTabSz="900113" eaLnBrk="0" hangingPunct="0">
              <a:spcBef>
                <a:spcPct val="30000"/>
              </a:spcBef>
              <a:defRPr sz="1200">
                <a:solidFill>
                  <a:schemeClr val="tx1"/>
                </a:solidFill>
                <a:latin typeface="Arial" charset="0"/>
                <a:cs typeface="Arial" charset="0"/>
              </a:defRPr>
            </a:lvl2pPr>
            <a:lvl3pPr marL="1143000" indent="-228600" defTabSz="900113" eaLnBrk="0" hangingPunct="0">
              <a:spcBef>
                <a:spcPct val="30000"/>
              </a:spcBef>
              <a:defRPr sz="1200">
                <a:solidFill>
                  <a:schemeClr val="tx1"/>
                </a:solidFill>
                <a:latin typeface="Arial" charset="0"/>
                <a:cs typeface="Arial" charset="0"/>
              </a:defRPr>
            </a:lvl3pPr>
            <a:lvl4pPr marL="1600200" indent="-228600" defTabSz="900113" eaLnBrk="0" hangingPunct="0">
              <a:spcBef>
                <a:spcPct val="30000"/>
              </a:spcBef>
              <a:defRPr sz="1200">
                <a:solidFill>
                  <a:schemeClr val="tx1"/>
                </a:solidFill>
                <a:latin typeface="Arial" charset="0"/>
                <a:cs typeface="Arial" charset="0"/>
              </a:defRPr>
            </a:lvl4pPr>
            <a:lvl5pPr marL="2057400" indent="-228600" defTabSz="900113" eaLnBrk="0" hangingPunct="0">
              <a:spcBef>
                <a:spcPct val="30000"/>
              </a:spcBef>
              <a:defRPr sz="1200">
                <a:solidFill>
                  <a:schemeClr val="tx1"/>
                </a:solidFill>
                <a:latin typeface="Arial" charset="0"/>
                <a:cs typeface="Arial" charset="0"/>
              </a:defRPr>
            </a:lvl5pPr>
            <a:lvl6pPr marL="2514600" indent="-228600" defTabSz="900113" eaLnBrk="0" fontAlgn="base" hangingPunct="0">
              <a:spcBef>
                <a:spcPct val="30000"/>
              </a:spcBef>
              <a:spcAft>
                <a:spcPct val="0"/>
              </a:spcAft>
              <a:defRPr sz="1200">
                <a:solidFill>
                  <a:schemeClr val="tx1"/>
                </a:solidFill>
                <a:latin typeface="Arial" charset="0"/>
                <a:cs typeface="Arial" charset="0"/>
              </a:defRPr>
            </a:lvl6pPr>
            <a:lvl7pPr marL="2971800" indent="-228600" defTabSz="900113" eaLnBrk="0" fontAlgn="base" hangingPunct="0">
              <a:spcBef>
                <a:spcPct val="30000"/>
              </a:spcBef>
              <a:spcAft>
                <a:spcPct val="0"/>
              </a:spcAft>
              <a:defRPr sz="1200">
                <a:solidFill>
                  <a:schemeClr val="tx1"/>
                </a:solidFill>
                <a:latin typeface="Arial" charset="0"/>
                <a:cs typeface="Arial" charset="0"/>
              </a:defRPr>
            </a:lvl7pPr>
            <a:lvl8pPr marL="3429000" indent="-228600" defTabSz="900113" eaLnBrk="0" fontAlgn="base" hangingPunct="0">
              <a:spcBef>
                <a:spcPct val="30000"/>
              </a:spcBef>
              <a:spcAft>
                <a:spcPct val="0"/>
              </a:spcAft>
              <a:defRPr sz="1200">
                <a:solidFill>
                  <a:schemeClr val="tx1"/>
                </a:solidFill>
                <a:latin typeface="Arial" charset="0"/>
                <a:cs typeface="Arial" charset="0"/>
              </a:defRPr>
            </a:lvl8pPr>
            <a:lvl9pPr marL="3886200" indent="-228600" defTabSz="900113"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89A18146-FA68-458C-B123-5DA49C905055}" type="datetime9">
              <a:rPr lang="en-US" altLang="bg-BG">
                <a:latin typeface="Times New Roman" pitchFamily="18" charset="0"/>
              </a:rPr>
              <a:pPr algn="r" eaLnBrk="1" hangingPunct="1">
                <a:spcBef>
                  <a:spcPct val="0"/>
                </a:spcBef>
              </a:pPr>
              <a:t>8/11/2020 11:09:31 AM</a:t>
            </a:fld>
            <a:endParaRPr lang="en-US" altLang="bg-BG">
              <a:latin typeface="Times New Roman" pitchFamily="18" charset="0"/>
            </a:endParaRPr>
          </a:p>
        </p:txBody>
      </p:sp>
      <p:sp>
        <p:nvSpPr>
          <p:cNvPr id="6451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40" tIns="44970" rIns="89940" bIns="44970" anchor="b"/>
          <a:lstStyle>
            <a:lvl1pPr defTabSz="900113" eaLnBrk="0" hangingPunct="0">
              <a:spcBef>
                <a:spcPct val="30000"/>
              </a:spcBef>
              <a:defRPr sz="1200">
                <a:solidFill>
                  <a:schemeClr val="tx1"/>
                </a:solidFill>
                <a:latin typeface="Arial" charset="0"/>
                <a:cs typeface="Arial" charset="0"/>
              </a:defRPr>
            </a:lvl1pPr>
            <a:lvl2pPr marL="742950" indent="-285750" defTabSz="900113" eaLnBrk="0" hangingPunct="0">
              <a:spcBef>
                <a:spcPct val="30000"/>
              </a:spcBef>
              <a:defRPr sz="1200">
                <a:solidFill>
                  <a:schemeClr val="tx1"/>
                </a:solidFill>
                <a:latin typeface="Arial" charset="0"/>
                <a:cs typeface="Arial" charset="0"/>
              </a:defRPr>
            </a:lvl2pPr>
            <a:lvl3pPr marL="1143000" indent="-228600" defTabSz="900113" eaLnBrk="0" hangingPunct="0">
              <a:spcBef>
                <a:spcPct val="30000"/>
              </a:spcBef>
              <a:defRPr sz="1200">
                <a:solidFill>
                  <a:schemeClr val="tx1"/>
                </a:solidFill>
                <a:latin typeface="Arial" charset="0"/>
                <a:cs typeface="Arial" charset="0"/>
              </a:defRPr>
            </a:lvl3pPr>
            <a:lvl4pPr marL="1600200" indent="-228600" defTabSz="900113" eaLnBrk="0" hangingPunct="0">
              <a:spcBef>
                <a:spcPct val="30000"/>
              </a:spcBef>
              <a:defRPr sz="1200">
                <a:solidFill>
                  <a:schemeClr val="tx1"/>
                </a:solidFill>
                <a:latin typeface="Arial" charset="0"/>
                <a:cs typeface="Arial" charset="0"/>
              </a:defRPr>
            </a:lvl4pPr>
            <a:lvl5pPr marL="2057400" indent="-228600" defTabSz="900113" eaLnBrk="0" hangingPunct="0">
              <a:spcBef>
                <a:spcPct val="30000"/>
              </a:spcBef>
              <a:defRPr sz="1200">
                <a:solidFill>
                  <a:schemeClr val="tx1"/>
                </a:solidFill>
                <a:latin typeface="Arial" charset="0"/>
                <a:cs typeface="Arial" charset="0"/>
              </a:defRPr>
            </a:lvl5pPr>
            <a:lvl6pPr marL="2514600" indent="-228600" defTabSz="900113" eaLnBrk="0" fontAlgn="base" hangingPunct="0">
              <a:spcBef>
                <a:spcPct val="30000"/>
              </a:spcBef>
              <a:spcAft>
                <a:spcPct val="0"/>
              </a:spcAft>
              <a:defRPr sz="1200">
                <a:solidFill>
                  <a:schemeClr val="tx1"/>
                </a:solidFill>
                <a:latin typeface="Arial" charset="0"/>
                <a:cs typeface="Arial" charset="0"/>
              </a:defRPr>
            </a:lvl6pPr>
            <a:lvl7pPr marL="2971800" indent="-228600" defTabSz="900113" eaLnBrk="0" fontAlgn="base" hangingPunct="0">
              <a:spcBef>
                <a:spcPct val="30000"/>
              </a:spcBef>
              <a:spcAft>
                <a:spcPct val="0"/>
              </a:spcAft>
              <a:defRPr sz="1200">
                <a:solidFill>
                  <a:schemeClr val="tx1"/>
                </a:solidFill>
                <a:latin typeface="Arial" charset="0"/>
                <a:cs typeface="Arial" charset="0"/>
              </a:defRPr>
            </a:lvl7pPr>
            <a:lvl8pPr marL="3429000" indent="-228600" defTabSz="900113" eaLnBrk="0" fontAlgn="base" hangingPunct="0">
              <a:spcBef>
                <a:spcPct val="30000"/>
              </a:spcBef>
              <a:spcAft>
                <a:spcPct val="0"/>
              </a:spcAft>
              <a:defRPr sz="1200">
                <a:solidFill>
                  <a:schemeClr val="tx1"/>
                </a:solidFill>
                <a:latin typeface="Arial" charset="0"/>
                <a:cs typeface="Arial" charset="0"/>
              </a:defRPr>
            </a:lvl8pPr>
            <a:lvl9pPr marL="3886200" indent="-228600" defTabSz="900113"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0AFEF3C8-853B-4B89-8ADF-5594831BAE09}" type="slidenum">
              <a:rPr lang="en-US" altLang="bg-BG">
                <a:latin typeface="Times New Roman" pitchFamily="18" charset="0"/>
              </a:rPr>
              <a:pPr algn="r" eaLnBrk="1" hangingPunct="1">
                <a:spcBef>
                  <a:spcPct val="0"/>
                </a:spcBef>
              </a:pPr>
              <a:t>26</a:t>
            </a:fld>
            <a:endParaRPr lang="en-US" altLang="bg-BG">
              <a:latin typeface="Times New Roman" pitchFamily="18" charset="0"/>
            </a:endParaRPr>
          </a:p>
        </p:txBody>
      </p:sp>
      <p:sp>
        <p:nvSpPr>
          <p:cNvPr id="64517" name="Rectangle 2"/>
          <p:cNvSpPr>
            <a:spLocks noGrp="1" noRot="1" noChangeAspect="1" noChangeArrowheads="1" noTextEdit="1"/>
          </p:cNvSpPr>
          <p:nvPr>
            <p:ph type="sldImg"/>
          </p:nvPr>
        </p:nvSpPr>
        <p:spPr>
          <a:xfrm>
            <a:off x="1130300" y="674688"/>
            <a:ext cx="4597400" cy="3448050"/>
          </a:xfrm>
          <a:ln/>
        </p:spPr>
      </p:sp>
      <p:sp>
        <p:nvSpPr>
          <p:cNvPr id="64518" name="Rectangle 3"/>
          <p:cNvSpPr>
            <a:spLocks noGrp="1" noChangeArrowheads="1"/>
          </p:cNvSpPr>
          <p:nvPr>
            <p:ph type="body" idx="1"/>
          </p:nvPr>
        </p:nvSpPr>
        <p:spPr>
          <a:xfrm>
            <a:off x="914400" y="4267200"/>
            <a:ext cx="5070475" cy="4122738"/>
          </a:xfrm>
          <a:solidFill>
            <a:srgbClr val="FFFFFF"/>
          </a:solidFill>
        </p:spPr>
        <p:txBody>
          <a:bodyPr lIns="89724" tIns="44862" rIns="89724" bIns="44862"/>
          <a:lstStyle/>
          <a:p>
            <a:pPr eaLnBrk="1" hangingPunct="1"/>
            <a:endParaRPr lang="bg-BG" altLang="bg-BG"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DF4BA71-D9C1-4E2F-8FC4-19630B68C168}" type="slidenum">
              <a:rPr lang="en-US" altLang="bg-BG" smtClean="0"/>
              <a:pPr eaLnBrk="1" hangingPunct="1">
                <a:spcBef>
                  <a:spcPct val="0"/>
                </a:spcBef>
              </a:pPr>
              <a:t>27</a:t>
            </a:fld>
            <a:endParaRPr lang="en-US" altLang="bg-BG" smtClean="0"/>
          </a:p>
        </p:txBody>
      </p:sp>
      <p:sp>
        <p:nvSpPr>
          <p:cNvPr id="65539" name="Rectangle 3"/>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40" tIns="44970" rIns="89940" bIns="44970"/>
          <a:lstStyle>
            <a:lvl1pPr defTabSz="900113" eaLnBrk="0" hangingPunct="0">
              <a:spcBef>
                <a:spcPct val="30000"/>
              </a:spcBef>
              <a:defRPr sz="1200">
                <a:solidFill>
                  <a:schemeClr val="tx1"/>
                </a:solidFill>
                <a:latin typeface="Arial" charset="0"/>
                <a:cs typeface="Arial" charset="0"/>
              </a:defRPr>
            </a:lvl1pPr>
            <a:lvl2pPr marL="742950" indent="-285750" defTabSz="900113" eaLnBrk="0" hangingPunct="0">
              <a:spcBef>
                <a:spcPct val="30000"/>
              </a:spcBef>
              <a:defRPr sz="1200">
                <a:solidFill>
                  <a:schemeClr val="tx1"/>
                </a:solidFill>
                <a:latin typeface="Arial" charset="0"/>
                <a:cs typeface="Arial" charset="0"/>
              </a:defRPr>
            </a:lvl2pPr>
            <a:lvl3pPr marL="1143000" indent="-228600" defTabSz="900113" eaLnBrk="0" hangingPunct="0">
              <a:spcBef>
                <a:spcPct val="30000"/>
              </a:spcBef>
              <a:defRPr sz="1200">
                <a:solidFill>
                  <a:schemeClr val="tx1"/>
                </a:solidFill>
                <a:latin typeface="Arial" charset="0"/>
                <a:cs typeface="Arial" charset="0"/>
              </a:defRPr>
            </a:lvl3pPr>
            <a:lvl4pPr marL="1600200" indent="-228600" defTabSz="900113" eaLnBrk="0" hangingPunct="0">
              <a:spcBef>
                <a:spcPct val="30000"/>
              </a:spcBef>
              <a:defRPr sz="1200">
                <a:solidFill>
                  <a:schemeClr val="tx1"/>
                </a:solidFill>
                <a:latin typeface="Arial" charset="0"/>
                <a:cs typeface="Arial" charset="0"/>
              </a:defRPr>
            </a:lvl4pPr>
            <a:lvl5pPr marL="2057400" indent="-228600" defTabSz="900113" eaLnBrk="0" hangingPunct="0">
              <a:spcBef>
                <a:spcPct val="30000"/>
              </a:spcBef>
              <a:defRPr sz="1200">
                <a:solidFill>
                  <a:schemeClr val="tx1"/>
                </a:solidFill>
                <a:latin typeface="Arial" charset="0"/>
                <a:cs typeface="Arial" charset="0"/>
              </a:defRPr>
            </a:lvl5pPr>
            <a:lvl6pPr marL="2514600" indent="-228600" defTabSz="900113" eaLnBrk="0" fontAlgn="base" hangingPunct="0">
              <a:spcBef>
                <a:spcPct val="30000"/>
              </a:spcBef>
              <a:spcAft>
                <a:spcPct val="0"/>
              </a:spcAft>
              <a:defRPr sz="1200">
                <a:solidFill>
                  <a:schemeClr val="tx1"/>
                </a:solidFill>
                <a:latin typeface="Arial" charset="0"/>
                <a:cs typeface="Arial" charset="0"/>
              </a:defRPr>
            </a:lvl6pPr>
            <a:lvl7pPr marL="2971800" indent="-228600" defTabSz="900113" eaLnBrk="0" fontAlgn="base" hangingPunct="0">
              <a:spcBef>
                <a:spcPct val="30000"/>
              </a:spcBef>
              <a:spcAft>
                <a:spcPct val="0"/>
              </a:spcAft>
              <a:defRPr sz="1200">
                <a:solidFill>
                  <a:schemeClr val="tx1"/>
                </a:solidFill>
                <a:latin typeface="Arial" charset="0"/>
                <a:cs typeface="Arial" charset="0"/>
              </a:defRPr>
            </a:lvl7pPr>
            <a:lvl8pPr marL="3429000" indent="-228600" defTabSz="900113" eaLnBrk="0" fontAlgn="base" hangingPunct="0">
              <a:spcBef>
                <a:spcPct val="30000"/>
              </a:spcBef>
              <a:spcAft>
                <a:spcPct val="0"/>
              </a:spcAft>
              <a:defRPr sz="1200">
                <a:solidFill>
                  <a:schemeClr val="tx1"/>
                </a:solidFill>
                <a:latin typeface="Arial" charset="0"/>
                <a:cs typeface="Arial" charset="0"/>
              </a:defRPr>
            </a:lvl8pPr>
            <a:lvl9pPr marL="3886200" indent="-228600" defTabSz="900113"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0237B804-25A5-43A3-BBA4-50759FD529AD}" type="datetime9">
              <a:rPr lang="en-US" altLang="bg-BG">
                <a:latin typeface="Times New Roman" pitchFamily="18" charset="0"/>
              </a:rPr>
              <a:pPr algn="r" eaLnBrk="1" hangingPunct="1">
                <a:spcBef>
                  <a:spcPct val="0"/>
                </a:spcBef>
              </a:pPr>
              <a:t>8/11/2020 11:21:18 AM</a:t>
            </a:fld>
            <a:endParaRPr lang="en-US" altLang="bg-BG">
              <a:latin typeface="Times New Roman" pitchFamily="18" charset="0"/>
            </a:endParaRPr>
          </a:p>
        </p:txBody>
      </p:sp>
      <p:sp>
        <p:nvSpPr>
          <p:cNvPr id="6554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40" tIns="44970" rIns="89940" bIns="44970" anchor="b"/>
          <a:lstStyle>
            <a:lvl1pPr defTabSz="900113" eaLnBrk="0" hangingPunct="0">
              <a:spcBef>
                <a:spcPct val="30000"/>
              </a:spcBef>
              <a:defRPr sz="1200">
                <a:solidFill>
                  <a:schemeClr val="tx1"/>
                </a:solidFill>
                <a:latin typeface="Arial" charset="0"/>
                <a:cs typeface="Arial" charset="0"/>
              </a:defRPr>
            </a:lvl1pPr>
            <a:lvl2pPr marL="742950" indent="-285750" defTabSz="900113" eaLnBrk="0" hangingPunct="0">
              <a:spcBef>
                <a:spcPct val="30000"/>
              </a:spcBef>
              <a:defRPr sz="1200">
                <a:solidFill>
                  <a:schemeClr val="tx1"/>
                </a:solidFill>
                <a:latin typeface="Arial" charset="0"/>
                <a:cs typeface="Arial" charset="0"/>
              </a:defRPr>
            </a:lvl2pPr>
            <a:lvl3pPr marL="1143000" indent="-228600" defTabSz="900113" eaLnBrk="0" hangingPunct="0">
              <a:spcBef>
                <a:spcPct val="30000"/>
              </a:spcBef>
              <a:defRPr sz="1200">
                <a:solidFill>
                  <a:schemeClr val="tx1"/>
                </a:solidFill>
                <a:latin typeface="Arial" charset="0"/>
                <a:cs typeface="Arial" charset="0"/>
              </a:defRPr>
            </a:lvl3pPr>
            <a:lvl4pPr marL="1600200" indent="-228600" defTabSz="900113" eaLnBrk="0" hangingPunct="0">
              <a:spcBef>
                <a:spcPct val="30000"/>
              </a:spcBef>
              <a:defRPr sz="1200">
                <a:solidFill>
                  <a:schemeClr val="tx1"/>
                </a:solidFill>
                <a:latin typeface="Arial" charset="0"/>
                <a:cs typeface="Arial" charset="0"/>
              </a:defRPr>
            </a:lvl4pPr>
            <a:lvl5pPr marL="2057400" indent="-228600" defTabSz="900113" eaLnBrk="0" hangingPunct="0">
              <a:spcBef>
                <a:spcPct val="30000"/>
              </a:spcBef>
              <a:defRPr sz="1200">
                <a:solidFill>
                  <a:schemeClr val="tx1"/>
                </a:solidFill>
                <a:latin typeface="Arial" charset="0"/>
                <a:cs typeface="Arial" charset="0"/>
              </a:defRPr>
            </a:lvl5pPr>
            <a:lvl6pPr marL="2514600" indent="-228600" defTabSz="900113" eaLnBrk="0" fontAlgn="base" hangingPunct="0">
              <a:spcBef>
                <a:spcPct val="30000"/>
              </a:spcBef>
              <a:spcAft>
                <a:spcPct val="0"/>
              </a:spcAft>
              <a:defRPr sz="1200">
                <a:solidFill>
                  <a:schemeClr val="tx1"/>
                </a:solidFill>
                <a:latin typeface="Arial" charset="0"/>
                <a:cs typeface="Arial" charset="0"/>
              </a:defRPr>
            </a:lvl6pPr>
            <a:lvl7pPr marL="2971800" indent="-228600" defTabSz="900113" eaLnBrk="0" fontAlgn="base" hangingPunct="0">
              <a:spcBef>
                <a:spcPct val="30000"/>
              </a:spcBef>
              <a:spcAft>
                <a:spcPct val="0"/>
              </a:spcAft>
              <a:defRPr sz="1200">
                <a:solidFill>
                  <a:schemeClr val="tx1"/>
                </a:solidFill>
                <a:latin typeface="Arial" charset="0"/>
                <a:cs typeface="Arial" charset="0"/>
              </a:defRPr>
            </a:lvl7pPr>
            <a:lvl8pPr marL="3429000" indent="-228600" defTabSz="900113" eaLnBrk="0" fontAlgn="base" hangingPunct="0">
              <a:spcBef>
                <a:spcPct val="30000"/>
              </a:spcBef>
              <a:spcAft>
                <a:spcPct val="0"/>
              </a:spcAft>
              <a:defRPr sz="1200">
                <a:solidFill>
                  <a:schemeClr val="tx1"/>
                </a:solidFill>
                <a:latin typeface="Arial" charset="0"/>
                <a:cs typeface="Arial" charset="0"/>
              </a:defRPr>
            </a:lvl8pPr>
            <a:lvl9pPr marL="3886200" indent="-228600" defTabSz="900113"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2E9846D3-CCED-4063-ACFE-5A27754BC2E5}" type="slidenum">
              <a:rPr lang="en-US" altLang="bg-BG">
                <a:latin typeface="Times New Roman" pitchFamily="18" charset="0"/>
              </a:rPr>
              <a:pPr algn="r" eaLnBrk="1" hangingPunct="1">
                <a:spcBef>
                  <a:spcPct val="0"/>
                </a:spcBef>
              </a:pPr>
              <a:t>27</a:t>
            </a:fld>
            <a:endParaRPr lang="en-US" altLang="bg-BG">
              <a:latin typeface="Times New Roman" pitchFamily="18" charset="0"/>
            </a:endParaRPr>
          </a:p>
        </p:txBody>
      </p:sp>
      <p:sp>
        <p:nvSpPr>
          <p:cNvPr id="65541" name="Rectangle 2"/>
          <p:cNvSpPr>
            <a:spLocks noGrp="1" noRot="1" noChangeAspect="1" noChangeArrowheads="1" noTextEdit="1"/>
          </p:cNvSpPr>
          <p:nvPr>
            <p:ph type="sldImg"/>
          </p:nvPr>
        </p:nvSpPr>
        <p:spPr>
          <a:xfrm>
            <a:off x="1130300" y="674688"/>
            <a:ext cx="4597400" cy="3448050"/>
          </a:xfrm>
          <a:ln/>
        </p:spPr>
      </p:sp>
      <p:sp>
        <p:nvSpPr>
          <p:cNvPr id="65542" name="Rectangle 3"/>
          <p:cNvSpPr>
            <a:spLocks noGrp="1" noChangeArrowheads="1"/>
          </p:cNvSpPr>
          <p:nvPr>
            <p:ph type="body" idx="1"/>
          </p:nvPr>
        </p:nvSpPr>
        <p:spPr>
          <a:xfrm>
            <a:off x="914400" y="4267200"/>
            <a:ext cx="5070475" cy="4122738"/>
          </a:xfrm>
          <a:solidFill>
            <a:srgbClr val="FFFFFF"/>
          </a:solidFill>
        </p:spPr>
        <p:txBody>
          <a:bodyPr lIns="89724" tIns="44862" rIns="89724" bIns="44862"/>
          <a:lstStyle/>
          <a:p>
            <a:pPr eaLnBrk="1" hangingPunct="1"/>
            <a:r>
              <a:rPr lang="bg-BG" altLang="bg-BG" dirty="0" smtClean="0"/>
              <a:t>Тези личица показват колко може да те боли. Това личице [посочете лицето най-вляво] показва, че не те боли изобщо. Личицата показват повече и</a:t>
            </a:r>
          </a:p>
          <a:p>
            <a:pPr eaLnBrk="1" hangingPunct="1"/>
            <a:r>
              <a:rPr lang="bg-BG" altLang="bg-BG" dirty="0" smtClean="0"/>
              <a:t>повече болка [посочете ги едно по едно отляво надясно], до това личице [посочете лицето най-вдясно] - то показва, че много те боли. Посочи</a:t>
            </a:r>
          </a:p>
          <a:p>
            <a:pPr eaLnBrk="1" hangingPunct="1"/>
            <a:r>
              <a:rPr lang="bg-BG" altLang="bg-BG" dirty="0" smtClean="0"/>
              <a:t>личицето, което показва колко те болеше [колко те боли в момента]“.</a:t>
            </a:r>
          </a:p>
          <a:p>
            <a:pPr eaLnBrk="1" hangingPunct="1"/>
            <a:r>
              <a:rPr lang="bg-BG" altLang="bg-BG" dirty="0" smtClean="0"/>
              <a:t>Запишете точките на избраното лице - 0, 2, 4, 6, 8 или 10, като броите от ляво надясно, така че „0“ = „не боли“ и „10“ = „много силно боли“. Не</a:t>
            </a:r>
          </a:p>
          <a:p>
            <a:pPr eaLnBrk="1" hangingPunct="1"/>
            <a:r>
              <a:rPr lang="bg-BG" altLang="bg-BG" dirty="0" smtClean="0"/>
              <a:t>употребявайте думи като „радостен“ и „тъжен“. Тази ск</a:t>
            </a:r>
            <a:r>
              <a:rPr lang="tr-TR" altLang="bg-BG" dirty="0" smtClean="0"/>
              <a:t>à</a:t>
            </a:r>
            <a:r>
              <a:rPr lang="bg-BG" altLang="bg-BG" dirty="0" smtClean="0"/>
              <a:t>ла е предназначена да се оцени, как се чувстват децата вътрешно, а не как изглежда</a:t>
            </a:r>
          </a:p>
          <a:p>
            <a:pPr eaLnBrk="1" hangingPunct="1"/>
            <a:r>
              <a:rPr lang="bg-BG" altLang="bg-BG" dirty="0" smtClean="0"/>
              <a:t>лицето им.</a:t>
            </a:r>
          </a:p>
          <a:p>
            <a:pPr eaLnBrk="1" hangingPunct="1"/>
            <a:r>
              <a:rPr lang="bg-BG" altLang="bg-BG" dirty="0" smtClean="0"/>
              <a:t>Разрешение за ползване. Авторските права върху </a:t>
            </a:r>
            <a:r>
              <a:rPr lang="tr-TR" altLang="bg-BG" dirty="0" smtClean="0"/>
              <a:t>FPS-R </a:t>
            </a:r>
            <a:r>
              <a:rPr lang="bg-BG" altLang="bg-BG" dirty="0" smtClean="0"/>
              <a:t>принадлежат на </a:t>
            </a:r>
            <a:r>
              <a:rPr lang="tr-TR" altLang="bg-BG" dirty="0" smtClean="0"/>
              <a:t>International Association for the Study of Pain (IASP) ©2001. </a:t>
            </a:r>
            <a:r>
              <a:rPr lang="bg-BG" altLang="bg-BG" dirty="0" smtClean="0"/>
              <a:t>Това произведение може да бъде ксерокопирано за</a:t>
            </a:r>
            <a:r>
              <a:rPr lang="en-US" altLang="bg-BG" dirty="0" smtClean="0"/>
              <a:t> </a:t>
            </a:r>
            <a:r>
              <a:rPr lang="bg-BG" altLang="bg-BG" dirty="0" smtClean="0"/>
              <a:t>нетърговска клинична, образователна и научноизследователска употреба. За възпроизвеждане на </a:t>
            </a:r>
            <a:r>
              <a:rPr lang="tr-TR" altLang="bg-BG" dirty="0" smtClean="0"/>
              <a:t>FPS-R </a:t>
            </a:r>
            <a:r>
              <a:rPr lang="bg-BG" altLang="bg-BG" dirty="0" smtClean="0"/>
              <a:t>в журнал, книга или уеб страница или за друг вид търговска употреба на ск</a:t>
            </a:r>
            <a:r>
              <a:rPr lang="tr-TR" altLang="bg-BG" dirty="0" smtClean="0"/>
              <a:t>à</a:t>
            </a:r>
            <a:r>
              <a:rPr lang="bg-BG" altLang="bg-BG" dirty="0" smtClean="0"/>
              <a:t>лата,</a:t>
            </a:r>
            <a:r>
              <a:rPr lang="en-US" altLang="bg-BG" dirty="0" smtClean="0"/>
              <a:t> </a:t>
            </a:r>
            <a:r>
              <a:rPr lang="bg-BG" altLang="bg-BG" dirty="0" smtClean="0"/>
              <a:t>поискайте разрешението на </a:t>
            </a:r>
            <a:r>
              <a:rPr lang="tr-TR" altLang="bg-BG" dirty="0" smtClean="0"/>
              <a:t>IASP </a:t>
            </a:r>
            <a:r>
              <a:rPr lang="bg-BG" altLang="bg-BG" dirty="0" smtClean="0"/>
              <a:t>по интернет на </a:t>
            </a:r>
            <a:r>
              <a:rPr lang="tr-TR" altLang="bg-BG" dirty="0" smtClean="0"/>
              <a:t>www.iasp-pain.org/FPS-R.</a:t>
            </a:r>
          </a:p>
          <a:p>
            <a:pPr eaLnBrk="1" hangingPunct="1"/>
            <a:r>
              <a:rPr lang="bg-BG" altLang="bg-BG" dirty="0" smtClean="0"/>
              <a:t>Източници. </a:t>
            </a:r>
            <a:r>
              <a:rPr lang="tr-TR" altLang="bg-BG" dirty="0" smtClean="0"/>
              <a:t>Hicks CL, von Baeyer CL, Spafford P, van Korlaar I, Goodenough B. The Faces Pain Scale – Revised: Toward a common metric in pediatric pain measurement. Pain 2001;93:173-183. Bieri D,</a:t>
            </a:r>
          </a:p>
          <a:p>
            <a:pPr eaLnBrk="1" hangingPunct="1"/>
            <a:r>
              <a:rPr lang="tr-TR" altLang="bg-BG" dirty="0" smtClean="0"/>
              <a:t>Reeve R, Champion GD, Addicoat L, Ziegler J. The Faces Pain Scale for the self-assessment of the severity of pain experienced by children: Development, initial validation and preliminary investigation</a:t>
            </a:r>
          </a:p>
          <a:p>
            <a:pPr eaLnBrk="1" hangingPunct="1"/>
            <a:r>
              <a:rPr lang="tr-TR" altLang="bg-BG" dirty="0" smtClean="0"/>
              <a:t>for ratio scale properties. Pain 1990;41:139-150. </a:t>
            </a:r>
            <a:endParaRPr lang="bg-BG" altLang="bg-BG"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5CA1CF02-51EB-4503-B8B3-A9D25BDBEABA}" type="slidenum">
              <a:rPr lang="en-US" altLang="bg-BG" smtClean="0"/>
              <a:pPr eaLnBrk="1" hangingPunct="1">
                <a:spcBef>
                  <a:spcPct val="0"/>
                </a:spcBef>
              </a:pPr>
              <a:t>28</a:t>
            </a:fld>
            <a:endParaRPr lang="en-US" altLang="bg-BG" smtClean="0"/>
          </a:p>
        </p:txBody>
      </p:sp>
      <p:sp>
        <p:nvSpPr>
          <p:cNvPr id="66563" name="Rectangle 3"/>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40" tIns="44970" rIns="89940" bIns="44970"/>
          <a:lstStyle>
            <a:lvl1pPr defTabSz="900113" eaLnBrk="0" hangingPunct="0">
              <a:spcBef>
                <a:spcPct val="30000"/>
              </a:spcBef>
              <a:defRPr sz="1200">
                <a:solidFill>
                  <a:schemeClr val="tx1"/>
                </a:solidFill>
                <a:latin typeface="Arial" charset="0"/>
                <a:cs typeface="Arial" charset="0"/>
              </a:defRPr>
            </a:lvl1pPr>
            <a:lvl2pPr marL="742950" indent="-285750" defTabSz="900113" eaLnBrk="0" hangingPunct="0">
              <a:spcBef>
                <a:spcPct val="30000"/>
              </a:spcBef>
              <a:defRPr sz="1200">
                <a:solidFill>
                  <a:schemeClr val="tx1"/>
                </a:solidFill>
                <a:latin typeface="Arial" charset="0"/>
                <a:cs typeface="Arial" charset="0"/>
              </a:defRPr>
            </a:lvl2pPr>
            <a:lvl3pPr marL="1143000" indent="-228600" defTabSz="900113" eaLnBrk="0" hangingPunct="0">
              <a:spcBef>
                <a:spcPct val="30000"/>
              </a:spcBef>
              <a:defRPr sz="1200">
                <a:solidFill>
                  <a:schemeClr val="tx1"/>
                </a:solidFill>
                <a:latin typeface="Arial" charset="0"/>
                <a:cs typeface="Arial" charset="0"/>
              </a:defRPr>
            </a:lvl3pPr>
            <a:lvl4pPr marL="1600200" indent="-228600" defTabSz="900113" eaLnBrk="0" hangingPunct="0">
              <a:spcBef>
                <a:spcPct val="30000"/>
              </a:spcBef>
              <a:defRPr sz="1200">
                <a:solidFill>
                  <a:schemeClr val="tx1"/>
                </a:solidFill>
                <a:latin typeface="Arial" charset="0"/>
                <a:cs typeface="Arial" charset="0"/>
              </a:defRPr>
            </a:lvl4pPr>
            <a:lvl5pPr marL="2057400" indent="-228600" defTabSz="900113" eaLnBrk="0" hangingPunct="0">
              <a:spcBef>
                <a:spcPct val="30000"/>
              </a:spcBef>
              <a:defRPr sz="1200">
                <a:solidFill>
                  <a:schemeClr val="tx1"/>
                </a:solidFill>
                <a:latin typeface="Arial" charset="0"/>
                <a:cs typeface="Arial" charset="0"/>
              </a:defRPr>
            </a:lvl5pPr>
            <a:lvl6pPr marL="2514600" indent="-228600" defTabSz="900113" eaLnBrk="0" fontAlgn="base" hangingPunct="0">
              <a:spcBef>
                <a:spcPct val="30000"/>
              </a:spcBef>
              <a:spcAft>
                <a:spcPct val="0"/>
              </a:spcAft>
              <a:defRPr sz="1200">
                <a:solidFill>
                  <a:schemeClr val="tx1"/>
                </a:solidFill>
                <a:latin typeface="Arial" charset="0"/>
                <a:cs typeface="Arial" charset="0"/>
              </a:defRPr>
            </a:lvl6pPr>
            <a:lvl7pPr marL="2971800" indent="-228600" defTabSz="900113" eaLnBrk="0" fontAlgn="base" hangingPunct="0">
              <a:spcBef>
                <a:spcPct val="30000"/>
              </a:spcBef>
              <a:spcAft>
                <a:spcPct val="0"/>
              </a:spcAft>
              <a:defRPr sz="1200">
                <a:solidFill>
                  <a:schemeClr val="tx1"/>
                </a:solidFill>
                <a:latin typeface="Arial" charset="0"/>
                <a:cs typeface="Arial" charset="0"/>
              </a:defRPr>
            </a:lvl7pPr>
            <a:lvl8pPr marL="3429000" indent="-228600" defTabSz="900113" eaLnBrk="0" fontAlgn="base" hangingPunct="0">
              <a:spcBef>
                <a:spcPct val="30000"/>
              </a:spcBef>
              <a:spcAft>
                <a:spcPct val="0"/>
              </a:spcAft>
              <a:defRPr sz="1200">
                <a:solidFill>
                  <a:schemeClr val="tx1"/>
                </a:solidFill>
                <a:latin typeface="Arial" charset="0"/>
                <a:cs typeface="Arial" charset="0"/>
              </a:defRPr>
            </a:lvl8pPr>
            <a:lvl9pPr marL="3886200" indent="-228600" defTabSz="900113"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87C1E39F-E21F-477E-8C6A-B58B668F5C01}" type="datetime9">
              <a:rPr lang="en-US" altLang="bg-BG">
                <a:latin typeface="Times New Roman" pitchFamily="18" charset="0"/>
              </a:rPr>
              <a:pPr algn="r" eaLnBrk="1" hangingPunct="1">
                <a:spcBef>
                  <a:spcPct val="0"/>
                </a:spcBef>
              </a:pPr>
              <a:t>8/11/2020 11:09:31 AM</a:t>
            </a:fld>
            <a:endParaRPr lang="en-US" altLang="bg-BG">
              <a:latin typeface="Times New Roman" pitchFamily="18" charset="0"/>
            </a:endParaRPr>
          </a:p>
        </p:txBody>
      </p:sp>
      <p:sp>
        <p:nvSpPr>
          <p:cNvPr id="6656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40" tIns="44970" rIns="89940" bIns="44970" anchor="b"/>
          <a:lstStyle>
            <a:lvl1pPr defTabSz="900113" eaLnBrk="0" hangingPunct="0">
              <a:spcBef>
                <a:spcPct val="30000"/>
              </a:spcBef>
              <a:defRPr sz="1200">
                <a:solidFill>
                  <a:schemeClr val="tx1"/>
                </a:solidFill>
                <a:latin typeface="Arial" charset="0"/>
                <a:cs typeface="Arial" charset="0"/>
              </a:defRPr>
            </a:lvl1pPr>
            <a:lvl2pPr marL="742950" indent="-285750" defTabSz="900113" eaLnBrk="0" hangingPunct="0">
              <a:spcBef>
                <a:spcPct val="30000"/>
              </a:spcBef>
              <a:defRPr sz="1200">
                <a:solidFill>
                  <a:schemeClr val="tx1"/>
                </a:solidFill>
                <a:latin typeface="Arial" charset="0"/>
                <a:cs typeface="Arial" charset="0"/>
              </a:defRPr>
            </a:lvl2pPr>
            <a:lvl3pPr marL="1143000" indent="-228600" defTabSz="900113" eaLnBrk="0" hangingPunct="0">
              <a:spcBef>
                <a:spcPct val="30000"/>
              </a:spcBef>
              <a:defRPr sz="1200">
                <a:solidFill>
                  <a:schemeClr val="tx1"/>
                </a:solidFill>
                <a:latin typeface="Arial" charset="0"/>
                <a:cs typeface="Arial" charset="0"/>
              </a:defRPr>
            </a:lvl3pPr>
            <a:lvl4pPr marL="1600200" indent="-228600" defTabSz="900113" eaLnBrk="0" hangingPunct="0">
              <a:spcBef>
                <a:spcPct val="30000"/>
              </a:spcBef>
              <a:defRPr sz="1200">
                <a:solidFill>
                  <a:schemeClr val="tx1"/>
                </a:solidFill>
                <a:latin typeface="Arial" charset="0"/>
                <a:cs typeface="Arial" charset="0"/>
              </a:defRPr>
            </a:lvl4pPr>
            <a:lvl5pPr marL="2057400" indent="-228600" defTabSz="900113" eaLnBrk="0" hangingPunct="0">
              <a:spcBef>
                <a:spcPct val="30000"/>
              </a:spcBef>
              <a:defRPr sz="1200">
                <a:solidFill>
                  <a:schemeClr val="tx1"/>
                </a:solidFill>
                <a:latin typeface="Arial" charset="0"/>
                <a:cs typeface="Arial" charset="0"/>
              </a:defRPr>
            </a:lvl5pPr>
            <a:lvl6pPr marL="2514600" indent="-228600" defTabSz="900113" eaLnBrk="0" fontAlgn="base" hangingPunct="0">
              <a:spcBef>
                <a:spcPct val="30000"/>
              </a:spcBef>
              <a:spcAft>
                <a:spcPct val="0"/>
              </a:spcAft>
              <a:defRPr sz="1200">
                <a:solidFill>
                  <a:schemeClr val="tx1"/>
                </a:solidFill>
                <a:latin typeface="Arial" charset="0"/>
                <a:cs typeface="Arial" charset="0"/>
              </a:defRPr>
            </a:lvl6pPr>
            <a:lvl7pPr marL="2971800" indent="-228600" defTabSz="900113" eaLnBrk="0" fontAlgn="base" hangingPunct="0">
              <a:spcBef>
                <a:spcPct val="30000"/>
              </a:spcBef>
              <a:spcAft>
                <a:spcPct val="0"/>
              </a:spcAft>
              <a:defRPr sz="1200">
                <a:solidFill>
                  <a:schemeClr val="tx1"/>
                </a:solidFill>
                <a:latin typeface="Arial" charset="0"/>
                <a:cs typeface="Arial" charset="0"/>
              </a:defRPr>
            </a:lvl7pPr>
            <a:lvl8pPr marL="3429000" indent="-228600" defTabSz="900113" eaLnBrk="0" fontAlgn="base" hangingPunct="0">
              <a:spcBef>
                <a:spcPct val="30000"/>
              </a:spcBef>
              <a:spcAft>
                <a:spcPct val="0"/>
              </a:spcAft>
              <a:defRPr sz="1200">
                <a:solidFill>
                  <a:schemeClr val="tx1"/>
                </a:solidFill>
                <a:latin typeface="Arial" charset="0"/>
                <a:cs typeface="Arial" charset="0"/>
              </a:defRPr>
            </a:lvl8pPr>
            <a:lvl9pPr marL="3886200" indent="-228600" defTabSz="900113"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A8A3C6AD-0612-4585-9D7A-B6ADF1BBBE1B}" type="slidenum">
              <a:rPr lang="en-US" altLang="bg-BG">
                <a:latin typeface="Times New Roman" pitchFamily="18" charset="0"/>
              </a:rPr>
              <a:pPr algn="r" eaLnBrk="1" hangingPunct="1">
                <a:spcBef>
                  <a:spcPct val="0"/>
                </a:spcBef>
              </a:pPr>
              <a:t>28</a:t>
            </a:fld>
            <a:endParaRPr lang="en-US" altLang="bg-BG">
              <a:latin typeface="Times New Roman" pitchFamily="18" charset="0"/>
            </a:endParaRPr>
          </a:p>
        </p:txBody>
      </p:sp>
      <p:sp>
        <p:nvSpPr>
          <p:cNvPr id="66565" name="Rectangle 2"/>
          <p:cNvSpPr>
            <a:spLocks noGrp="1" noRot="1" noChangeAspect="1" noChangeArrowheads="1" noTextEdit="1"/>
          </p:cNvSpPr>
          <p:nvPr>
            <p:ph type="sldImg"/>
          </p:nvPr>
        </p:nvSpPr>
        <p:spPr>
          <a:xfrm>
            <a:off x="1130300" y="674688"/>
            <a:ext cx="4597400" cy="3448050"/>
          </a:xfrm>
          <a:ln/>
        </p:spPr>
      </p:sp>
      <p:sp>
        <p:nvSpPr>
          <p:cNvPr id="66566" name="Rectangle 3"/>
          <p:cNvSpPr>
            <a:spLocks noGrp="1" noChangeArrowheads="1"/>
          </p:cNvSpPr>
          <p:nvPr>
            <p:ph type="body" idx="1"/>
          </p:nvPr>
        </p:nvSpPr>
        <p:spPr>
          <a:xfrm>
            <a:off x="914400" y="4267200"/>
            <a:ext cx="5070475" cy="4122738"/>
          </a:xfrm>
          <a:solidFill>
            <a:srgbClr val="FFFFFF"/>
          </a:solidFill>
        </p:spPr>
        <p:txBody>
          <a:bodyPr lIns="89724" tIns="44862" rIns="89724" bIns="44862"/>
          <a:lstStyle/>
          <a:p>
            <a:pPr eaLnBrk="1" hangingPunct="1"/>
            <a:r>
              <a:rPr lang="bg-BG" altLang="bg-BG" smtClean="0"/>
              <a:t>Най-използвана в клничната практика.</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76FB496-B8D0-4607-B012-CB587C439836}" type="slidenum">
              <a:rPr lang="en-US" altLang="bg-BG" smtClean="0"/>
              <a:pPr eaLnBrk="1" hangingPunct="1">
                <a:spcBef>
                  <a:spcPct val="0"/>
                </a:spcBef>
              </a:pPr>
              <a:t>29</a:t>
            </a:fld>
            <a:endParaRPr lang="en-US" altLang="bg-BG" smtClean="0"/>
          </a:p>
        </p:txBody>
      </p:sp>
      <p:sp>
        <p:nvSpPr>
          <p:cNvPr id="67587" name="Rectangle 3"/>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40" tIns="44970" rIns="89940" bIns="44970"/>
          <a:lstStyle>
            <a:lvl1pPr defTabSz="900113" eaLnBrk="0" hangingPunct="0">
              <a:spcBef>
                <a:spcPct val="30000"/>
              </a:spcBef>
              <a:defRPr sz="1200">
                <a:solidFill>
                  <a:schemeClr val="tx1"/>
                </a:solidFill>
                <a:latin typeface="Arial" charset="0"/>
                <a:cs typeface="Arial" charset="0"/>
              </a:defRPr>
            </a:lvl1pPr>
            <a:lvl2pPr marL="742950" indent="-285750" defTabSz="900113" eaLnBrk="0" hangingPunct="0">
              <a:spcBef>
                <a:spcPct val="30000"/>
              </a:spcBef>
              <a:defRPr sz="1200">
                <a:solidFill>
                  <a:schemeClr val="tx1"/>
                </a:solidFill>
                <a:latin typeface="Arial" charset="0"/>
                <a:cs typeface="Arial" charset="0"/>
              </a:defRPr>
            </a:lvl2pPr>
            <a:lvl3pPr marL="1143000" indent="-228600" defTabSz="900113" eaLnBrk="0" hangingPunct="0">
              <a:spcBef>
                <a:spcPct val="30000"/>
              </a:spcBef>
              <a:defRPr sz="1200">
                <a:solidFill>
                  <a:schemeClr val="tx1"/>
                </a:solidFill>
                <a:latin typeface="Arial" charset="0"/>
                <a:cs typeface="Arial" charset="0"/>
              </a:defRPr>
            </a:lvl3pPr>
            <a:lvl4pPr marL="1600200" indent="-228600" defTabSz="900113" eaLnBrk="0" hangingPunct="0">
              <a:spcBef>
                <a:spcPct val="30000"/>
              </a:spcBef>
              <a:defRPr sz="1200">
                <a:solidFill>
                  <a:schemeClr val="tx1"/>
                </a:solidFill>
                <a:latin typeface="Arial" charset="0"/>
                <a:cs typeface="Arial" charset="0"/>
              </a:defRPr>
            </a:lvl4pPr>
            <a:lvl5pPr marL="2057400" indent="-228600" defTabSz="900113" eaLnBrk="0" hangingPunct="0">
              <a:spcBef>
                <a:spcPct val="30000"/>
              </a:spcBef>
              <a:defRPr sz="1200">
                <a:solidFill>
                  <a:schemeClr val="tx1"/>
                </a:solidFill>
                <a:latin typeface="Arial" charset="0"/>
                <a:cs typeface="Arial" charset="0"/>
              </a:defRPr>
            </a:lvl5pPr>
            <a:lvl6pPr marL="2514600" indent="-228600" defTabSz="900113" eaLnBrk="0" fontAlgn="base" hangingPunct="0">
              <a:spcBef>
                <a:spcPct val="30000"/>
              </a:spcBef>
              <a:spcAft>
                <a:spcPct val="0"/>
              </a:spcAft>
              <a:defRPr sz="1200">
                <a:solidFill>
                  <a:schemeClr val="tx1"/>
                </a:solidFill>
                <a:latin typeface="Arial" charset="0"/>
                <a:cs typeface="Arial" charset="0"/>
              </a:defRPr>
            </a:lvl6pPr>
            <a:lvl7pPr marL="2971800" indent="-228600" defTabSz="900113" eaLnBrk="0" fontAlgn="base" hangingPunct="0">
              <a:spcBef>
                <a:spcPct val="30000"/>
              </a:spcBef>
              <a:spcAft>
                <a:spcPct val="0"/>
              </a:spcAft>
              <a:defRPr sz="1200">
                <a:solidFill>
                  <a:schemeClr val="tx1"/>
                </a:solidFill>
                <a:latin typeface="Arial" charset="0"/>
                <a:cs typeface="Arial" charset="0"/>
              </a:defRPr>
            </a:lvl7pPr>
            <a:lvl8pPr marL="3429000" indent="-228600" defTabSz="900113" eaLnBrk="0" fontAlgn="base" hangingPunct="0">
              <a:spcBef>
                <a:spcPct val="30000"/>
              </a:spcBef>
              <a:spcAft>
                <a:spcPct val="0"/>
              </a:spcAft>
              <a:defRPr sz="1200">
                <a:solidFill>
                  <a:schemeClr val="tx1"/>
                </a:solidFill>
                <a:latin typeface="Arial" charset="0"/>
                <a:cs typeface="Arial" charset="0"/>
              </a:defRPr>
            </a:lvl8pPr>
            <a:lvl9pPr marL="3886200" indent="-228600" defTabSz="900113"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779B9800-6DD6-4EC2-AF2F-87144B4E1C0E}" type="datetime9">
              <a:rPr lang="en-US" altLang="bg-BG">
                <a:latin typeface="Times New Roman" pitchFamily="18" charset="0"/>
              </a:rPr>
              <a:pPr algn="r" eaLnBrk="1" hangingPunct="1">
                <a:spcBef>
                  <a:spcPct val="0"/>
                </a:spcBef>
              </a:pPr>
              <a:t>8/11/2020 11:09:31 AM</a:t>
            </a:fld>
            <a:endParaRPr lang="en-US" altLang="bg-BG">
              <a:latin typeface="Times New Roman" pitchFamily="18" charset="0"/>
            </a:endParaRPr>
          </a:p>
        </p:txBody>
      </p:sp>
      <p:sp>
        <p:nvSpPr>
          <p:cNvPr id="6758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40" tIns="44970" rIns="89940" bIns="44970" anchor="b"/>
          <a:lstStyle>
            <a:lvl1pPr defTabSz="900113" eaLnBrk="0" hangingPunct="0">
              <a:spcBef>
                <a:spcPct val="30000"/>
              </a:spcBef>
              <a:defRPr sz="1200">
                <a:solidFill>
                  <a:schemeClr val="tx1"/>
                </a:solidFill>
                <a:latin typeface="Arial" charset="0"/>
                <a:cs typeface="Arial" charset="0"/>
              </a:defRPr>
            </a:lvl1pPr>
            <a:lvl2pPr marL="742950" indent="-285750" defTabSz="900113" eaLnBrk="0" hangingPunct="0">
              <a:spcBef>
                <a:spcPct val="30000"/>
              </a:spcBef>
              <a:defRPr sz="1200">
                <a:solidFill>
                  <a:schemeClr val="tx1"/>
                </a:solidFill>
                <a:latin typeface="Arial" charset="0"/>
                <a:cs typeface="Arial" charset="0"/>
              </a:defRPr>
            </a:lvl2pPr>
            <a:lvl3pPr marL="1143000" indent="-228600" defTabSz="900113" eaLnBrk="0" hangingPunct="0">
              <a:spcBef>
                <a:spcPct val="30000"/>
              </a:spcBef>
              <a:defRPr sz="1200">
                <a:solidFill>
                  <a:schemeClr val="tx1"/>
                </a:solidFill>
                <a:latin typeface="Arial" charset="0"/>
                <a:cs typeface="Arial" charset="0"/>
              </a:defRPr>
            </a:lvl3pPr>
            <a:lvl4pPr marL="1600200" indent="-228600" defTabSz="900113" eaLnBrk="0" hangingPunct="0">
              <a:spcBef>
                <a:spcPct val="30000"/>
              </a:spcBef>
              <a:defRPr sz="1200">
                <a:solidFill>
                  <a:schemeClr val="tx1"/>
                </a:solidFill>
                <a:latin typeface="Arial" charset="0"/>
                <a:cs typeface="Arial" charset="0"/>
              </a:defRPr>
            </a:lvl4pPr>
            <a:lvl5pPr marL="2057400" indent="-228600" defTabSz="900113" eaLnBrk="0" hangingPunct="0">
              <a:spcBef>
                <a:spcPct val="30000"/>
              </a:spcBef>
              <a:defRPr sz="1200">
                <a:solidFill>
                  <a:schemeClr val="tx1"/>
                </a:solidFill>
                <a:latin typeface="Arial" charset="0"/>
                <a:cs typeface="Arial" charset="0"/>
              </a:defRPr>
            </a:lvl5pPr>
            <a:lvl6pPr marL="2514600" indent="-228600" defTabSz="900113" eaLnBrk="0" fontAlgn="base" hangingPunct="0">
              <a:spcBef>
                <a:spcPct val="30000"/>
              </a:spcBef>
              <a:spcAft>
                <a:spcPct val="0"/>
              </a:spcAft>
              <a:defRPr sz="1200">
                <a:solidFill>
                  <a:schemeClr val="tx1"/>
                </a:solidFill>
                <a:latin typeface="Arial" charset="0"/>
                <a:cs typeface="Arial" charset="0"/>
              </a:defRPr>
            </a:lvl6pPr>
            <a:lvl7pPr marL="2971800" indent="-228600" defTabSz="900113" eaLnBrk="0" fontAlgn="base" hangingPunct="0">
              <a:spcBef>
                <a:spcPct val="30000"/>
              </a:spcBef>
              <a:spcAft>
                <a:spcPct val="0"/>
              </a:spcAft>
              <a:defRPr sz="1200">
                <a:solidFill>
                  <a:schemeClr val="tx1"/>
                </a:solidFill>
                <a:latin typeface="Arial" charset="0"/>
                <a:cs typeface="Arial" charset="0"/>
              </a:defRPr>
            </a:lvl7pPr>
            <a:lvl8pPr marL="3429000" indent="-228600" defTabSz="900113" eaLnBrk="0" fontAlgn="base" hangingPunct="0">
              <a:spcBef>
                <a:spcPct val="30000"/>
              </a:spcBef>
              <a:spcAft>
                <a:spcPct val="0"/>
              </a:spcAft>
              <a:defRPr sz="1200">
                <a:solidFill>
                  <a:schemeClr val="tx1"/>
                </a:solidFill>
                <a:latin typeface="Arial" charset="0"/>
                <a:cs typeface="Arial" charset="0"/>
              </a:defRPr>
            </a:lvl8pPr>
            <a:lvl9pPr marL="3886200" indent="-228600" defTabSz="900113"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DAAAD62D-E2B4-4B1A-B70D-3FB14863510F}" type="slidenum">
              <a:rPr lang="en-US" altLang="bg-BG">
                <a:latin typeface="Times New Roman" pitchFamily="18" charset="0"/>
              </a:rPr>
              <a:pPr algn="r" eaLnBrk="1" hangingPunct="1">
                <a:spcBef>
                  <a:spcPct val="0"/>
                </a:spcBef>
              </a:pPr>
              <a:t>29</a:t>
            </a:fld>
            <a:endParaRPr lang="en-US" altLang="bg-BG">
              <a:latin typeface="Times New Roman" pitchFamily="18" charset="0"/>
            </a:endParaRPr>
          </a:p>
        </p:txBody>
      </p:sp>
      <p:sp>
        <p:nvSpPr>
          <p:cNvPr id="67589" name="Rectangle 2"/>
          <p:cNvSpPr>
            <a:spLocks noGrp="1" noRot="1" noChangeAspect="1" noChangeArrowheads="1" noTextEdit="1"/>
          </p:cNvSpPr>
          <p:nvPr>
            <p:ph type="sldImg"/>
          </p:nvPr>
        </p:nvSpPr>
        <p:spPr>
          <a:xfrm>
            <a:off x="1130300" y="674688"/>
            <a:ext cx="4597400" cy="3448050"/>
          </a:xfrm>
          <a:ln/>
        </p:spPr>
      </p:sp>
      <p:sp>
        <p:nvSpPr>
          <p:cNvPr id="67590" name="Rectangle 3"/>
          <p:cNvSpPr>
            <a:spLocks noGrp="1" noChangeArrowheads="1"/>
          </p:cNvSpPr>
          <p:nvPr>
            <p:ph type="body" idx="1"/>
          </p:nvPr>
        </p:nvSpPr>
        <p:spPr>
          <a:xfrm>
            <a:off x="914400" y="4267200"/>
            <a:ext cx="5070475" cy="4122738"/>
          </a:xfrm>
          <a:solidFill>
            <a:srgbClr val="FFFFFF"/>
          </a:solidFill>
        </p:spPr>
        <p:txBody>
          <a:bodyPr lIns="89724" tIns="44862" rIns="89724" bIns="44862"/>
          <a:lstStyle/>
          <a:p>
            <a:pPr eaLnBrk="1" hangingPunct="1"/>
            <a:r>
              <a:rPr lang="bg-BG" altLang="bg-BG" smtClean="0"/>
              <a:t>Най-използвана в клиничната практика.</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8AE7060-546D-4B9B-994E-0862C4DC9CED}" type="slidenum">
              <a:rPr lang="en-US" altLang="bg-BG" smtClean="0"/>
              <a:pPr eaLnBrk="1" hangingPunct="1">
                <a:spcBef>
                  <a:spcPct val="0"/>
                </a:spcBef>
              </a:pPr>
              <a:t>30</a:t>
            </a:fld>
            <a:endParaRPr lang="en-US" altLang="bg-BG" smtClean="0"/>
          </a:p>
        </p:txBody>
      </p:sp>
      <p:sp>
        <p:nvSpPr>
          <p:cNvPr id="68611" name="Rectangle 3"/>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40" tIns="44970" rIns="89940" bIns="44970"/>
          <a:lstStyle>
            <a:lvl1pPr defTabSz="900113" eaLnBrk="0" hangingPunct="0">
              <a:spcBef>
                <a:spcPct val="30000"/>
              </a:spcBef>
              <a:defRPr sz="1200">
                <a:solidFill>
                  <a:schemeClr val="tx1"/>
                </a:solidFill>
                <a:latin typeface="Arial" charset="0"/>
                <a:cs typeface="Arial" charset="0"/>
              </a:defRPr>
            </a:lvl1pPr>
            <a:lvl2pPr marL="742950" indent="-285750" defTabSz="900113" eaLnBrk="0" hangingPunct="0">
              <a:spcBef>
                <a:spcPct val="30000"/>
              </a:spcBef>
              <a:defRPr sz="1200">
                <a:solidFill>
                  <a:schemeClr val="tx1"/>
                </a:solidFill>
                <a:latin typeface="Arial" charset="0"/>
                <a:cs typeface="Arial" charset="0"/>
              </a:defRPr>
            </a:lvl2pPr>
            <a:lvl3pPr marL="1143000" indent="-228600" defTabSz="900113" eaLnBrk="0" hangingPunct="0">
              <a:spcBef>
                <a:spcPct val="30000"/>
              </a:spcBef>
              <a:defRPr sz="1200">
                <a:solidFill>
                  <a:schemeClr val="tx1"/>
                </a:solidFill>
                <a:latin typeface="Arial" charset="0"/>
                <a:cs typeface="Arial" charset="0"/>
              </a:defRPr>
            </a:lvl3pPr>
            <a:lvl4pPr marL="1600200" indent="-228600" defTabSz="900113" eaLnBrk="0" hangingPunct="0">
              <a:spcBef>
                <a:spcPct val="30000"/>
              </a:spcBef>
              <a:defRPr sz="1200">
                <a:solidFill>
                  <a:schemeClr val="tx1"/>
                </a:solidFill>
                <a:latin typeface="Arial" charset="0"/>
                <a:cs typeface="Arial" charset="0"/>
              </a:defRPr>
            </a:lvl4pPr>
            <a:lvl5pPr marL="2057400" indent="-228600" defTabSz="900113" eaLnBrk="0" hangingPunct="0">
              <a:spcBef>
                <a:spcPct val="30000"/>
              </a:spcBef>
              <a:defRPr sz="1200">
                <a:solidFill>
                  <a:schemeClr val="tx1"/>
                </a:solidFill>
                <a:latin typeface="Arial" charset="0"/>
                <a:cs typeface="Arial" charset="0"/>
              </a:defRPr>
            </a:lvl5pPr>
            <a:lvl6pPr marL="2514600" indent="-228600" defTabSz="900113" eaLnBrk="0" fontAlgn="base" hangingPunct="0">
              <a:spcBef>
                <a:spcPct val="30000"/>
              </a:spcBef>
              <a:spcAft>
                <a:spcPct val="0"/>
              </a:spcAft>
              <a:defRPr sz="1200">
                <a:solidFill>
                  <a:schemeClr val="tx1"/>
                </a:solidFill>
                <a:latin typeface="Arial" charset="0"/>
                <a:cs typeface="Arial" charset="0"/>
              </a:defRPr>
            </a:lvl6pPr>
            <a:lvl7pPr marL="2971800" indent="-228600" defTabSz="900113" eaLnBrk="0" fontAlgn="base" hangingPunct="0">
              <a:spcBef>
                <a:spcPct val="30000"/>
              </a:spcBef>
              <a:spcAft>
                <a:spcPct val="0"/>
              </a:spcAft>
              <a:defRPr sz="1200">
                <a:solidFill>
                  <a:schemeClr val="tx1"/>
                </a:solidFill>
                <a:latin typeface="Arial" charset="0"/>
                <a:cs typeface="Arial" charset="0"/>
              </a:defRPr>
            </a:lvl7pPr>
            <a:lvl8pPr marL="3429000" indent="-228600" defTabSz="900113" eaLnBrk="0" fontAlgn="base" hangingPunct="0">
              <a:spcBef>
                <a:spcPct val="30000"/>
              </a:spcBef>
              <a:spcAft>
                <a:spcPct val="0"/>
              </a:spcAft>
              <a:defRPr sz="1200">
                <a:solidFill>
                  <a:schemeClr val="tx1"/>
                </a:solidFill>
                <a:latin typeface="Arial" charset="0"/>
                <a:cs typeface="Arial" charset="0"/>
              </a:defRPr>
            </a:lvl8pPr>
            <a:lvl9pPr marL="3886200" indent="-228600" defTabSz="900113"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A5B60D19-5423-4F46-941E-F73270E6FDAF}" type="datetime9">
              <a:rPr lang="en-US" altLang="bg-BG">
                <a:latin typeface="Times New Roman" pitchFamily="18" charset="0"/>
              </a:rPr>
              <a:pPr algn="r" eaLnBrk="1" hangingPunct="1">
                <a:spcBef>
                  <a:spcPct val="0"/>
                </a:spcBef>
              </a:pPr>
              <a:t>8/11/2020 11:09:31 AM</a:t>
            </a:fld>
            <a:endParaRPr lang="en-US" altLang="bg-BG">
              <a:latin typeface="Times New Roman" pitchFamily="18" charset="0"/>
            </a:endParaRPr>
          </a:p>
        </p:txBody>
      </p:sp>
      <p:sp>
        <p:nvSpPr>
          <p:cNvPr id="6861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40" tIns="44970" rIns="89940" bIns="44970" anchor="b"/>
          <a:lstStyle>
            <a:lvl1pPr defTabSz="900113" eaLnBrk="0" hangingPunct="0">
              <a:spcBef>
                <a:spcPct val="30000"/>
              </a:spcBef>
              <a:defRPr sz="1200">
                <a:solidFill>
                  <a:schemeClr val="tx1"/>
                </a:solidFill>
                <a:latin typeface="Arial" charset="0"/>
                <a:cs typeface="Arial" charset="0"/>
              </a:defRPr>
            </a:lvl1pPr>
            <a:lvl2pPr marL="742950" indent="-285750" defTabSz="900113" eaLnBrk="0" hangingPunct="0">
              <a:spcBef>
                <a:spcPct val="30000"/>
              </a:spcBef>
              <a:defRPr sz="1200">
                <a:solidFill>
                  <a:schemeClr val="tx1"/>
                </a:solidFill>
                <a:latin typeface="Arial" charset="0"/>
                <a:cs typeface="Arial" charset="0"/>
              </a:defRPr>
            </a:lvl2pPr>
            <a:lvl3pPr marL="1143000" indent="-228600" defTabSz="900113" eaLnBrk="0" hangingPunct="0">
              <a:spcBef>
                <a:spcPct val="30000"/>
              </a:spcBef>
              <a:defRPr sz="1200">
                <a:solidFill>
                  <a:schemeClr val="tx1"/>
                </a:solidFill>
                <a:latin typeface="Arial" charset="0"/>
                <a:cs typeface="Arial" charset="0"/>
              </a:defRPr>
            </a:lvl3pPr>
            <a:lvl4pPr marL="1600200" indent="-228600" defTabSz="900113" eaLnBrk="0" hangingPunct="0">
              <a:spcBef>
                <a:spcPct val="30000"/>
              </a:spcBef>
              <a:defRPr sz="1200">
                <a:solidFill>
                  <a:schemeClr val="tx1"/>
                </a:solidFill>
                <a:latin typeface="Arial" charset="0"/>
                <a:cs typeface="Arial" charset="0"/>
              </a:defRPr>
            </a:lvl4pPr>
            <a:lvl5pPr marL="2057400" indent="-228600" defTabSz="900113" eaLnBrk="0" hangingPunct="0">
              <a:spcBef>
                <a:spcPct val="30000"/>
              </a:spcBef>
              <a:defRPr sz="1200">
                <a:solidFill>
                  <a:schemeClr val="tx1"/>
                </a:solidFill>
                <a:latin typeface="Arial" charset="0"/>
                <a:cs typeface="Arial" charset="0"/>
              </a:defRPr>
            </a:lvl5pPr>
            <a:lvl6pPr marL="2514600" indent="-228600" defTabSz="900113" eaLnBrk="0" fontAlgn="base" hangingPunct="0">
              <a:spcBef>
                <a:spcPct val="30000"/>
              </a:spcBef>
              <a:spcAft>
                <a:spcPct val="0"/>
              </a:spcAft>
              <a:defRPr sz="1200">
                <a:solidFill>
                  <a:schemeClr val="tx1"/>
                </a:solidFill>
                <a:latin typeface="Arial" charset="0"/>
                <a:cs typeface="Arial" charset="0"/>
              </a:defRPr>
            </a:lvl6pPr>
            <a:lvl7pPr marL="2971800" indent="-228600" defTabSz="900113" eaLnBrk="0" fontAlgn="base" hangingPunct="0">
              <a:spcBef>
                <a:spcPct val="30000"/>
              </a:spcBef>
              <a:spcAft>
                <a:spcPct val="0"/>
              </a:spcAft>
              <a:defRPr sz="1200">
                <a:solidFill>
                  <a:schemeClr val="tx1"/>
                </a:solidFill>
                <a:latin typeface="Arial" charset="0"/>
                <a:cs typeface="Arial" charset="0"/>
              </a:defRPr>
            </a:lvl7pPr>
            <a:lvl8pPr marL="3429000" indent="-228600" defTabSz="900113" eaLnBrk="0" fontAlgn="base" hangingPunct="0">
              <a:spcBef>
                <a:spcPct val="30000"/>
              </a:spcBef>
              <a:spcAft>
                <a:spcPct val="0"/>
              </a:spcAft>
              <a:defRPr sz="1200">
                <a:solidFill>
                  <a:schemeClr val="tx1"/>
                </a:solidFill>
                <a:latin typeface="Arial" charset="0"/>
                <a:cs typeface="Arial" charset="0"/>
              </a:defRPr>
            </a:lvl8pPr>
            <a:lvl9pPr marL="3886200" indent="-228600" defTabSz="900113"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E308E2E7-8E24-4683-A2DD-19B5617FFB9A}" type="slidenum">
              <a:rPr lang="en-US" altLang="bg-BG">
                <a:latin typeface="Times New Roman" pitchFamily="18" charset="0"/>
              </a:rPr>
              <a:pPr algn="r" eaLnBrk="1" hangingPunct="1">
                <a:spcBef>
                  <a:spcPct val="0"/>
                </a:spcBef>
              </a:pPr>
              <a:t>30</a:t>
            </a:fld>
            <a:endParaRPr lang="en-US" altLang="bg-BG">
              <a:latin typeface="Times New Roman" pitchFamily="18" charset="0"/>
            </a:endParaRPr>
          </a:p>
        </p:txBody>
      </p:sp>
      <p:sp>
        <p:nvSpPr>
          <p:cNvPr id="68613" name="Rectangle 2"/>
          <p:cNvSpPr>
            <a:spLocks noGrp="1" noRot="1" noChangeAspect="1" noChangeArrowheads="1" noTextEdit="1"/>
          </p:cNvSpPr>
          <p:nvPr>
            <p:ph type="sldImg"/>
          </p:nvPr>
        </p:nvSpPr>
        <p:spPr>
          <a:xfrm>
            <a:off x="1130300" y="674688"/>
            <a:ext cx="4597400" cy="3448050"/>
          </a:xfrm>
          <a:ln/>
        </p:spPr>
      </p:sp>
      <p:sp>
        <p:nvSpPr>
          <p:cNvPr id="57350" name="Rectangle 3"/>
          <p:cNvSpPr>
            <a:spLocks noGrp="1" noChangeArrowheads="1"/>
          </p:cNvSpPr>
          <p:nvPr>
            <p:ph type="body" idx="1"/>
          </p:nvPr>
        </p:nvSpPr>
        <p:spPr>
          <a:xfrm>
            <a:off x="914400" y="4267200"/>
            <a:ext cx="5070475" cy="4122738"/>
          </a:xfrm>
          <a:solidFill>
            <a:srgbClr val="FFFFFF"/>
          </a:solidFill>
        </p:spPr>
        <p:txBody>
          <a:bodyPr lIns="89724" tIns="44862" rIns="89724" bIns="44862"/>
          <a:lstStyle/>
          <a:p>
            <a:pPr eaLnBrk="1" hangingPunct="1">
              <a:defRPr/>
            </a:pPr>
            <a:r>
              <a:rPr lang="bg-BG" altLang="bg-BG" dirty="0" smtClean="0"/>
              <a:t>Най-използвана в клиничните проучванията за болката.</a:t>
            </a:r>
          </a:p>
          <a:p>
            <a:pPr eaLnBrk="1" hangingPunct="1">
              <a:defRPr/>
            </a:pPr>
            <a:r>
              <a:rPr lang="bg-BG" altLang="bg-BG" dirty="0" smtClean="0"/>
              <a:t>При избора на скала за оценка на болката се търси над подходящата за:</a:t>
            </a:r>
          </a:p>
          <a:p>
            <a:pPr marL="228600" indent="-228600" eaLnBrk="1" hangingPunct="1">
              <a:buFontTx/>
              <a:buAutoNum type="arabicPeriod"/>
              <a:defRPr/>
            </a:pPr>
            <a:r>
              <a:rPr lang="bg-BG" altLang="bg-BG" dirty="0" smtClean="0"/>
              <a:t>Възрастта, невро-психичното развитие, соматичния, емоционален и когнитивен статус на пациента.</a:t>
            </a:r>
          </a:p>
          <a:p>
            <a:pPr marL="228600" indent="-228600" eaLnBrk="1" hangingPunct="1">
              <a:buFontTx/>
              <a:buAutoNum type="arabicPeriod"/>
              <a:defRPr/>
            </a:pPr>
            <a:r>
              <a:rPr lang="bg-BG" altLang="bg-BG" dirty="0" smtClean="0"/>
              <a:t>Съобразно нуждите на лекуващия медицински екип.</a:t>
            </a:r>
          </a:p>
          <a:p>
            <a:pPr eaLnBrk="1" hangingPunct="1">
              <a:defRPr/>
            </a:pPr>
            <a:r>
              <a:rPr lang="bg-BG" altLang="bg-BG" dirty="0" smtClean="0"/>
              <a:t>Всички използвани срества налагат необходимостта от предварително обучение на пациента.</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bg-BG" altLang="bg-BG" smtClean="0"/>
              <a:t>Всички тези фактори като цяло водят до повишен риск от миокардна исхемия.</a:t>
            </a:r>
          </a:p>
        </p:txBody>
      </p:sp>
      <p:sp>
        <p:nvSpPr>
          <p:cNvPr id="69636"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D5474E0-2301-4CC8-9BFD-1644232631B2}" type="slidenum">
              <a:rPr lang="en-US" altLang="bg-BG" smtClean="0"/>
              <a:pPr eaLnBrk="1" hangingPunct="1"/>
              <a:t>34</a:t>
            </a:fld>
            <a:endParaRPr lang="en-US" altLang="bg-BG"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F4F66E4-05DB-4D9D-A8C9-FEFE69844819}" type="slidenum">
              <a:rPr lang="en-US" altLang="bg-BG" smtClean="0"/>
              <a:pPr eaLnBrk="1" hangingPunct="1">
                <a:spcBef>
                  <a:spcPct val="0"/>
                </a:spcBef>
              </a:pPr>
              <a:t>37</a:t>
            </a:fld>
            <a:endParaRPr lang="en-US" altLang="bg-BG" smtClean="0"/>
          </a:p>
        </p:txBody>
      </p:sp>
      <p:sp>
        <p:nvSpPr>
          <p:cNvPr id="706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40" tIns="44970" rIns="89940" bIns="44970" anchor="b"/>
          <a:lstStyle>
            <a:lvl1pPr defTabSz="900113" eaLnBrk="0" hangingPunct="0">
              <a:spcBef>
                <a:spcPct val="30000"/>
              </a:spcBef>
              <a:defRPr sz="1200">
                <a:solidFill>
                  <a:schemeClr val="tx1"/>
                </a:solidFill>
                <a:latin typeface="Arial" charset="0"/>
                <a:cs typeface="Arial" charset="0"/>
              </a:defRPr>
            </a:lvl1pPr>
            <a:lvl2pPr marL="742950" indent="-285750" defTabSz="900113" eaLnBrk="0" hangingPunct="0">
              <a:spcBef>
                <a:spcPct val="30000"/>
              </a:spcBef>
              <a:defRPr sz="1200">
                <a:solidFill>
                  <a:schemeClr val="tx1"/>
                </a:solidFill>
                <a:latin typeface="Arial" charset="0"/>
                <a:cs typeface="Arial" charset="0"/>
              </a:defRPr>
            </a:lvl2pPr>
            <a:lvl3pPr marL="1143000" indent="-228600" defTabSz="900113" eaLnBrk="0" hangingPunct="0">
              <a:spcBef>
                <a:spcPct val="30000"/>
              </a:spcBef>
              <a:defRPr sz="1200">
                <a:solidFill>
                  <a:schemeClr val="tx1"/>
                </a:solidFill>
                <a:latin typeface="Arial" charset="0"/>
                <a:cs typeface="Arial" charset="0"/>
              </a:defRPr>
            </a:lvl3pPr>
            <a:lvl4pPr marL="1600200" indent="-228600" defTabSz="900113" eaLnBrk="0" hangingPunct="0">
              <a:spcBef>
                <a:spcPct val="30000"/>
              </a:spcBef>
              <a:defRPr sz="1200">
                <a:solidFill>
                  <a:schemeClr val="tx1"/>
                </a:solidFill>
                <a:latin typeface="Arial" charset="0"/>
                <a:cs typeface="Arial" charset="0"/>
              </a:defRPr>
            </a:lvl4pPr>
            <a:lvl5pPr marL="2057400" indent="-228600" defTabSz="900113" eaLnBrk="0" hangingPunct="0">
              <a:spcBef>
                <a:spcPct val="30000"/>
              </a:spcBef>
              <a:defRPr sz="1200">
                <a:solidFill>
                  <a:schemeClr val="tx1"/>
                </a:solidFill>
                <a:latin typeface="Arial" charset="0"/>
                <a:cs typeface="Arial" charset="0"/>
              </a:defRPr>
            </a:lvl5pPr>
            <a:lvl6pPr marL="2514600" indent="-228600" defTabSz="900113" eaLnBrk="0" fontAlgn="base" hangingPunct="0">
              <a:spcBef>
                <a:spcPct val="30000"/>
              </a:spcBef>
              <a:spcAft>
                <a:spcPct val="0"/>
              </a:spcAft>
              <a:defRPr sz="1200">
                <a:solidFill>
                  <a:schemeClr val="tx1"/>
                </a:solidFill>
                <a:latin typeface="Arial" charset="0"/>
                <a:cs typeface="Arial" charset="0"/>
              </a:defRPr>
            </a:lvl6pPr>
            <a:lvl7pPr marL="2971800" indent="-228600" defTabSz="900113" eaLnBrk="0" fontAlgn="base" hangingPunct="0">
              <a:spcBef>
                <a:spcPct val="30000"/>
              </a:spcBef>
              <a:spcAft>
                <a:spcPct val="0"/>
              </a:spcAft>
              <a:defRPr sz="1200">
                <a:solidFill>
                  <a:schemeClr val="tx1"/>
                </a:solidFill>
                <a:latin typeface="Arial" charset="0"/>
                <a:cs typeface="Arial" charset="0"/>
              </a:defRPr>
            </a:lvl7pPr>
            <a:lvl8pPr marL="3429000" indent="-228600" defTabSz="900113" eaLnBrk="0" fontAlgn="base" hangingPunct="0">
              <a:spcBef>
                <a:spcPct val="30000"/>
              </a:spcBef>
              <a:spcAft>
                <a:spcPct val="0"/>
              </a:spcAft>
              <a:defRPr sz="1200">
                <a:solidFill>
                  <a:schemeClr val="tx1"/>
                </a:solidFill>
                <a:latin typeface="Arial" charset="0"/>
                <a:cs typeface="Arial" charset="0"/>
              </a:defRPr>
            </a:lvl8pPr>
            <a:lvl9pPr marL="3886200" indent="-228600" defTabSz="900113"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B10BA734-3E2D-4419-BC98-843E9D6A5AC4}" type="slidenum">
              <a:rPr lang="bg-BG" altLang="bg-BG">
                <a:latin typeface="Times New Roman" pitchFamily="18" charset="0"/>
              </a:rPr>
              <a:pPr algn="r" eaLnBrk="1" hangingPunct="1">
                <a:spcBef>
                  <a:spcPct val="0"/>
                </a:spcBef>
              </a:pPr>
              <a:t>37</a:t>
            </a:fld>
            <a:endParaRPr lang="bg-BG" altLang="bg-BG">
              <a:latin typeface="Times New Roman" pitchFamily="18" charset="0"/>
            </a:endParaRPr>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noFill/>
        </p:spPr>
        <p:txBody>
          <a:bodyPr lIns="89940" tIns="44970" rIns="89940" bIns="44970"/>
          <a:lstStyle/>
          <a:p>
            <a:pPr algn="just" eaLnBrk="1" hangingPunct="1"/>
            <a:r>
              <a:rPr lang="bg-BG" altLang="bg-BG" dirty="0" smtClean="0"/>
              <a:t>При всички случаи употребата на опиати е ефективна, защото е ЕСТЕСТВЕНА и прекъсва стресовото начало. Това спасява хомеостазата</a:t>
            </a:r>
            <a:r>
              <a:rPr lang="en-US" altLang="bg-BG" dirty="0" smtClean="0"/>
              <a:t>,</a:t>
            </a:r>
            <a:r>
              <a:rPr lang="bg-BG" altLang="bg-BG" dirty="0" smtClean="0"/>
              <a:t> пестейки резервите на индивида. Следва да се отбележи, че обезболяването с хипноза е вид контролирана промяна на съзнанието, а обезболяването с акупунктура при остра болка работи и чрез естествените ендорфини. Тоест ние считаме, че по природа опиоидите играят ролята на обратна връзка и казват стоп на производството на стрес-хормоните, което води до общ „отбой” на мобилизацията, за да се даде възможност за възстановяване. Острата болка в т.ч. дори от операция за трансплантация на нов орган се овладява напълно и хомеостазата на индивида се запазва.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bg-BG" dirty="0" smtClean="0"/>
              <a:t>Сравнителен анализ на традиционната и съвременната концепция за следоперативното обезболяване:</a:t>
            </a:r>
          </a:p>
          <a:p>
            <a:pPr marL="228600" indent="-228600" algn="just">
              <a:buFontTx/>
              <a:buAutoNum type="arabicPeriod"/>
              <a:defRPr/>
            </a:pPr>
            <a:r>
              <a:rPr lang="bg-BG" dirty="0" smtClean="0"/>
              <a:t>Докато при традиционното се цели успокояване на болката, сега се цели изпреварващо обезболяване, още преди тя да започне – в края на общата анестезия. Веднъж започнала болката нейното премахване е значително по-трудно.</a:t>
            </a:r>
          </a:p>
          <a:p>
            <a:pPr marL="228600" indent="-228600" algn="just">
              <a:buFontTx/>
              <a:buAutoNum type="arabicPeriod"/>
              <a:defRPr/>
            </a:pPr>
            <a:r>
              <a:rPr lang="bg-BG" dirty="0" smtClean="0"/>
              <a:t>Уместно е адаптиране на дозите на използваните опиодни аналгетици спрямо всеки отделен пациент – индивидуализиране на дозировката.</a:t>
            </a:r>
          </a:p>
          <a:p>
            <a:pPr marL="228600" indent="-228600" algn="just">
              <a:buFontTx/>
              <a:buAutoNum type="arabicPeriod"/>
              <a:defRPr/>
            </a:pPr>
            <a:r>
              <a:rPr lang="bg-BG" dirty="0" smtClean="0"/>
              <a:t>Използва се комбинация от различни медикаменти, а не монотерапия – това осигурява успех при използване на минимализиране на дозите, което дава възможност за избягване на нежеланите ефекти.</a:t>
            </a:r>
          </a:p>
          <a:p>
            <a:pPr marL="228600" indent="-228600" algn="just">
              <a:buFontTx/>
              <a:buAutoNum type="arabicPeriod"/>
              <a:defRPr/>
            </a:pPr>
            <a:r>
              <a:rPr lang="bg-BG" dirty="0" smtClean="0"/>
              <a:t>Преди се практикуваше прилагане на обезболяващи само при нужда. Сега схемата на приложение е планирана предварително и се изпълнява почасово.</a:t>
            </a:r>
          </a:p>
          <a:p>
            <a:pPr marL="228600" indent="-228600" algn="just">
              <a:buFontTx/>
              <a:buAutoNum type="arabicPeriod"/>
              <a:defRPr/>
            </a:pPr>
            <a:r>
              <a:rPr lang="bg-BG" dirty="0" smtClean="0"/>
              <a:t>Прилагане на контролирана от пациента аналгезия – КПА и допълнителни комбинации с регионални техники на обезболяване.</a:t>
            </a:r>
            <a:endParaRPr lang="bg-BG" dirty="0"/>
          </a:p>
        </p:txBody>
      </p:sp>
      <p:sp>
        <p:nvSpPr>
          <p:cNvPr id="7168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DE4A0D5-D06D-4D20-9BBF-22973AC57319}" type="slidenum">
              <a:rPr lang="en-US" altLang="bg-BG" smtClean="0"/>
              <a:pPr eaLnBrk="1" hangingPunct="1">
                <a:spcBef>
                  <a:spcPct val="0"/>
                </a:spcBef>
              </a:pPr>
              <a:t>38</a:t>
            </a:fld>
            <a:endParaRPr lang="en-US" altLang="bg-BG"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550118A-192F-4E5E-AAFF-8E1F116B084B}" type="slidenum">
              <a:rPr lang="en-US" altLang="bg-BG" smtClean="0"/>
              <a:pPr eaLnBrk="1" hangingPunct="1">
                <a:spcBef>
                  <a:spcPct val="0"/>
                </a:spcBef>
              </a:pPr>
              <a:t>39</a:t>
            </a:fld>
            <a:endParaRPr lang="en-US" altLang="bg-BG" smtClean="0"/>
          </a:p>
        </p:txBody>
      </p:sp>
      <p:sp>
        <p:nvSpPr>
          <p:cNvPr id="7270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40" tIns="44970" rIns="89940" bIns="44970" anchor="b"/>
          <a:lstStyle>
            <a:lvl1pPr defTabSz="900113" eaLnBrk="0" hangingPunct="0">
              <a:spcBef>
                <a:spcPct val="30000"/>
              </a:spcBef>
              <a:defRPr sz="1200">
                <a:solidFill>
                  <a:schemeClr val="tx1"/>
                </a:solidFill>
                <a:latin typeface="Arial" charset="0"/>
                <a:cs typeface="Arial" charset="0"/>
              </a:defRPr>
            </a:lvl1pPr>
            <a:lvl2pPr marL="742950" indent="-285750" defTabSz="900113" eaLnBrk="0" hangingPunct="0">
              <a:spcBef>
                <a:spcPct val="30000"/>
              </a:spcBef>
              <a:defRPr sz="1200">
                <a:solidFill>
                  <a:schemeClr val="tx1"/>
                </a:solidFill>
                <a:latin typeface="Arial" charset="0"/>
                <a:cs typeface="Arial" charset="0"/>
              </a:defRPr>
            </a:lvl2pPr>
            <a:lvl3pPr marL="1143000" indent="-228600" defTabSz="900113" eaLnBrk="0" hangingPunct="0">
              <a:spcBef>
                <a:spcPct val="30000"/>
              </a:spcBef>
              <a:defRPr sz="1200">
                <a:solidFill>
                  <a:schemeClr val="tx1"/>
                </a:solidFill>
                <a:latin typeface="Arial" charset="0"/>
                <a:cs typeface="Arial" charset="0"/>
              </a:defRPr>
            </a:lvl3pPr>
            <a:lvl4pPr marL="1600200" indent="-228600" defTabSz="900113" eaLnBrk="0" hangingPunct="0">
              <a:spcBef>
                <a:spcPct val="30000"/>
              </a:spcBef>
              <a:defRPr sz="1200">
                <a:solidFill>
                  <a:schemeClr val="tx1"/>
                </a:solidFill>
                <a:latin typeface="Arial" charset="0"/>
                <a:cs typeface="Arial" charset="0"/>
              </a:defRPr>
            </a:lvl4pPr>
            <a:lvl5pPr marL="2057400" indent="-228600" defTabSz="900113" eaLnBrk="0" hangingPunct="0">
              <a:spcBef>
                <a:spcPct val="30000"/>
              </a:spcBef>
              <a:defRPr sz="1200">
                <a:solidFill>
                  <a:schemeClr val="tx1"/>
                </a:solidFill>
                <a:latin typeface="Arial" charset="0"/>
                <a:cs typeface="Arial" charset="0"/>
              </a:defRPr>
            </a:lvl5pPr>
            <a:lvl6pPr marL="2514600" indent="-228600" defTabSz="900113" eaLnBrk="0" fontAlgn="base" hangingPunct="0">
              <a:spcBef>
                <a:spcPct val="30000"/>
              </a:spcBef>
              <a:spcAft>
                <a:spcPct val="0"/>
              </a:spcAft>
              <a:defRPr sz="1200">
                <a:solidFill>
                  <a:schemeClr val="tx1"/>
                </a:solidFill>
                <a:latin typeface="Arial" charset="0"/>
                <a:cs typeface="Arial" charset="0"/>
              </a:defRPr>
            </a:lvl6pPr>
            <a:lvl7pPr marL="2971800" indent="-228600" defTabSz="900113" eaLnBrk="0" fontAlgn="base" hangingPunct="0">
              <a:spcBef>
                <a:spcPct val="30000"/>
              </a:spcBef>
              <a:spcAft>
                <a:spcPct val="0"/>
              </a:spcAft>
              <a:defRPr sz="1200">
                <a:solidFill>
                  <a:schemeClr val="tx1"/>
                </a:solidFill>
                <a:latin typeface="Arial" charset="0"/>
                <a:cs typeface="Arial" charset="0"/>
              </a:defRPr>
            </a:lvl7pPr>
            <a:lvl8pPr marL="3429000" indent="-228600" defTabSz="900113" eaLnBrk="0" fontAlgn="base" hangingPunct="0">
              <a:spcBef>
                <a:spcPct val="30000"/>
              </a:spcBef>
              <a:spcAft>
                <a:spcPct val="0"/>
              </a:spcAft>
              <a:defRPr sz="1200">
                <a:solidFill>
                  <a:schemeClr val="tx1"/>
                </a:solidFill>
                <a:latin typeface="Arial" charset="0"/>
                <a:cs typeface="Arial" charset="0"/>
              </a:defRPr>
            </a:lvl8pPr>
            <a:lvl9pPr marL="3886200" indent="-228600" defTabSz="900113"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8A772BAA-773F-46ED-8258-2867B8CCF719}" type="slidenum">
              <a:rPr lang="bg-BG" altLang="bg-BG">
                <a:latin typeface="Times New Roman" pitchFamily="18" charset="0"/>
              </a:rPr>
              <a:pPr algn="r" eaLnBrk="1" hangingPunct="1">
                <a:spcBef>
                  <a:spcPct val="0"/>
                </a:spcBef>
              </a:pPr>
              <a:t>39</a:t>
            </a:fld>
            <a:endParaRPr lang="bg-BG" altLang="bg-BG">
              <a:latin typeface="Times New Roman" pitchFamily="18" charset="0"/>
            </a:endParaRPr>
          </a:p>
        </p:txBody>
      </p:sp>
      <p:sp>
        <p:nvSpPr>
          <p:cNvPr id="72708" name="Rectangle 2"/>
          <p:cNvSpPr>
            <a:spLocks noGrp="1" noRot="1" noChangeAspect="1" noChangeArrowheads="1" noTextEdit="1"/>
          </p:cNvSpPr>
          <p:nvPr>
            <p:ph type="sldImg"/>
          </p:nvPr>
        </p:nvSpPr>
        <p:spPr>
          <a:ln/>
        </p:spPr>
      </p:sp>
      <p:sp>
        <p:nvSpPr>
          <p:cNvPr id="72709" name="Rectangle 3"/>
          <p:cNvSpPr>
            <a:spLocks noGrp="1" noChangeArrowheads="1"/>
          </p:cNvSpPr>
          <p:nvPr>
            <p:ph type="body" idx="1"/>
          </p:nvPr>
        </p:nvSpPr>
        <p:spPr>
          <a:noFill/>
        </p:spPr>
        <p:txBody>
          <a:bodyPr lIns="89940" tIns="44970" rIns="89940" bIns="44970"/>
          <a:lstStyle/>
          <a:p>
            <a:pPr algn="just" eaLnBrk="1" hangingPunct="1"/>
            <a:endParaRPr lang="bg-BG" altLang="bg-BG"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14E50FF-6C3E-4BE2-87E9-AEDDFB27AB89}" type="slidenum">
              <a:rPr lang="en-US" altLang="bg-BG" smtClean="0"/>
              <a:pPr eaLnBrk="1" hangingPunct="1">
                <a:spcBef>
                  <a:spcPct val="0"/>
                </a:spcBef>
              </a:pPr>
              <a:t>10</a:t>
            </a:fld>
            <a:endParaRPr lang="en-US" altLang="bg-BG"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algn="just">
              <a:lnSpc>
                <a:spcPct val="80000"/>
              </a:lnSpc>
            </a:pPr>
            <a:r>
              <a:rPr lang="bg-BG" altLang="bg-BG" sz="800" dirty="0" smtClean="0"/>
              <a:t>Ноцицепторите са аферентни нерви, които реагират на увреждащите агенти</a:t>
            </a:r>
            <a:r>
              <a:rPr lang="en-US" altLang="bg-BG" sz="800" b="1" dirty="0" smtClean="0"/>
              <a:t>.</a:t>
            </a:r>
            <a:r>
              <a:rPr lang="en-US" altLang="bg-BG" sz="800" dirty="0" smtClean="0"/>
              <a:t> </a:t>
            </a:r>
            <a:r>
              <a:rPr lang="bg-BG" altLang="bg-BG" sz="800" dirty="0" smtClean="0"/>
              <a:t>Различните видове ноцицептори реагират на специфични раздрази – болеви, температурни пресорни. Те са разположени на различни места: най-честите кожни рецептори са полимодалните С влакна, които отговарят на налягане, температурни промени, химични агенти, докато в скелетните мускули има разположени най-вече хеморецептори. Всички рецептори имат начален висок праг на дразнене, който постепенно намалява при повтарящи се стимули.</a:t>
            </a:r>
          </a:p>
          <a:p>
            <a:pPr algn="just">
              <a:lnSpc>
                <a:spcPct val="80000"/>
              </a:lnSpc>
            </a:pPr>
            <a:r>
              <a:rPr lang="bg-BG" altLang="bg-BG" sz="800" dirty="0" smtClean="0"/>
              <a:t>Ако погледнем по същество, сякаш ще бъде лесно да лекуваме болка като обикновен рефлекс, при който болевият раздраз се предава до мозъка. Голяма част от лечението на острата болка се основава на това наивно предположение. Всъщност съществува много по-сложно движение между ноцицептора и мозъка. Сигналите са предават до гръбначния мозък. Това става по два вида влакна </a:t>
            </a:r>
            <a:r>
              <a:rPr lang="en-US" altLang="bg-BG" sz="800" i="1" dirty="0" smtClean="0"/>
              <a:t>Ad </a:t>
            </a:r>
            <a:r>
              <a:rPr lang="bg-BG" altLang="bg-BG" sz="800" i="1" dirty="0" smtClean="0"/>
              <a:t>влакна и</a:t>
            </a:r>
            <a:r>
              <a:rPr lang="en-US" altLang="bg-BG" sz="800" dirty="0" smtClean="0"/>
              <a:t> </a:t>
            </a:r>
            <a:r>
              <a:rPr lang="en-US" altLang="bg-BG" sz="800" i="1" dirty="0" smtClean="0"/>
              <a:t>C </a:t>
            </a:r>
            <a:r>
              <a:rPr lang="bg-BG" altLang="bg-BG" sz="800" i="1" dirty="0" smtClean="0"/>
              <a:t>влакна</a:t>
            </a:r>
            <a:r>
              <a:rPr lang="en-US" altLang="bg-BG" sz="800" dirty="0" smtClean="0"/>
              <a:t>.  Ad </a:t>
            </a:r>
            <a:r>
              <a:rPr lang="bg-BG" altLang="bg-BG" sz="800" dirty="0" smtClean="0"/>
              <a:t>влакната са миелинизирани и осигуряват началния отговор на болка. С влакната са немиелинизирани и верояно причиняват бавния отговор, почувстван няколко секунди след травмата.</a:t>
            </a:r>
          </a:p>
          <a:p>
            <a:pPr algn="just">
              <a:lnSpc>
                <a:spcPct val="80000"/>
              </a:lnSpc>
            </a:pPr>
            <a:r>
              <a:rPr lang="bg-BG" altLang="bg-BG" sz="800" dirty="0" smtClean="0"/>
              <a:t>Повечето от тези влакна навлизат в гръбначния мозък през задните коренчеви ганглии и завършват в задния рог на гръбначния мозък. Най-общо те завършват ипсилатерално, но малка част от тях могат да преминат на колатералната страна.</a:t>
            </a:r>
          </a:p>
          <a:p>
            <a:pPr algn="just">
              <a:lnSpc>
                <a:spcPct val="80000"/>
              </a:lnSpc>
            </a:pPr>
            <a:r>
              <a:rPr lang="bg-BG" altLang="bg-BG" sz="800" dirty="0" smtClean="0"/>
              <a:t>В клиничен аспект това не е съвсем ясно, но може да обясни непълното отнемане на болката, което се наблюдава след унилатерално хирургическо отстраняване на този участък. Г</a:t>
            </a:r>
            <a:r>
              <a:rPr lang="ru-RU" altLang="bg-BG" sz="800" dirty="0" smtClean="0"/>
              <a:t>ръбначният рог е организиран в области, наречени слоеве (ламини), като някои болкови влакна предсказуемо ще отидат за определени пластини. В пластините влакната с свързват синаптично с втори ред неврони, които организират различни пътища към мозъка. Най-добре проучени са спиноталамусния и спиноретикуларния път. Тези пътища са наречени на техните точки за начало и край.</a:t>
            </a:r>
          </a:p>
          <a:p>
            <a:pPr algn="just">
              <a:lnSpc>
                <a:spcPct val="80000"/>
              </a:lnSpc>
            </a:pPr>
            <a:r>
              <a:rPr lang="ru-RU" altLang="bg-BG" sz="800" dirty="0" smtClean="0"/>
              <a:t>Модулация на стимула.</a:t>
            </a:r>
          </a:p>
          <a:p>
            <a:pPr algn="just">
              <a:lnSpc>
                <a:spcPct val="80000"/>
              </a:lnSpc>
            </a:pPr>
            <a:r>
              <a:rPr lang="ru-RU" altLang="bg-BG" sz="800" dirty="0" smtClean="0"/>
              <a:t>Локални субстанции. Не са идентифицирани специфични «предаватели на болката». Въпреки това, много вещества могат да модулират отговора на ноцицепторите към болевите раздрази. Най-добре проучена е субстанцията Р, която действа косвено чрез съдоразширяващи ефекти. Други химически вещества, които имат роля в модулацията болката са простагландин, серотонин, хистамин, ацетилхолин, брадикинин, бавно реагиращо вещество на анафилаксия (SRS-A), калцитонин-ген-свързан пептид (CGRP) и калий.</a:t>
            </a:r>
          </a:p>
          <a:p>
            <a:pPr algn="just">
              <a:lnSpc>
                <a:spcPct val="80000"/>
              </a:lnSpc>
            </a:pPr>
            <a:r>
              <a:rPr lang="ru-RU" altLang="bg-BG" sz="800" dirty="0" smtClean="0"/>
              <a:t>Модулация от типа «най-високо/най-ниско». Почти всяка част от тази система може да засегне и други части и така да бъде видяна като двупосочна. Кората, по-специално, може да повлияе на всички предшестващи етапи на предаване на болката чрез различни средства. Най-очевидното е чрез процеса на вниманието. Повечето от нас са запознати с истории за бойни жертви, които извършват героични постъпки, след контузия, като очевидно не усещат болка, която може да настъпи едва няколко часа по-късно. По-често са анамнестичните данни от пациентите за хронична болка, която им се струва, че се засилва през нощта, вероятно, когато настъпва период на по-малко разсейване, поради заспиването. На болката също могат да повлияят и някои други фактори на нейното възприятие - например, болката възприемана като застрашаваща здравето (ракова болка), може да изглежда много по-силна от болка от състояние, което не крие опасност за живота.</a:t>
            </a:r>
            <a:endParaRPr lang="en-US" altLang="bg-BG" sz="800" dirty="0" smtClean="0"/>
          </a:p>
          <a:p>
            <a:pPr>
              <a:lnSpc>
                <a:spcPct val="80000"/>
              </a:lnSpc>
            </a:pPr>
            <a:endParaRPr lang="en-US" altLang="bg-BG" sz="700" dirty="0" smtClean="0"/>
          </a:p>
          <a:p>
            <a:pPr>
              <a:lnSpc>
                <a:spcPct val="80000"/>
              </a:lnSpc>
            </a:pPr>
            <a:r>
              <a:rPr lang="en-US" altLang="bg-BG" sz="700" dirty="0" smtClean="0"/>
              <a:t>	</a:t>
            </a:r>
          </a:p>
          <a:p>
            <a:pPr>
              <a:lnSpc>
                <a:spcPct val="80000"/>
              </a:lnSpc>
            </a:pPr>
            <a:endParaRPr lang="en-US" altLang="bg-BG" sz="700" dirty="0" smtClean="0"/>
          </a:p>
          <a:p>
            <a:pPr>
              <a:lnSpc>
                <a:spcPct val="80000"/>
              </a:lnSpc>
            </a:pPr>
            <a:endParaRPr lang="en-US" altLang="bg-BG" sz="7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bg-BG" altLang="bg-BG" smtClean="0"/>
              <a:t>Различните медикаменти използвани в мултимодалната аналгезия имат различен принцип/място на действие.</a:t>
            </a:r>
          </a:p>
        </p:txBody>
      </p:sp>
      <p:sp>
        <p:nvSpPr>
          <p:cNvPr id="737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EDD7EE9-FE38-425E-B2BF-3AA199EC383A}" type="slidenum">
              <a:rPr lang="en-US" altLang="bg-BG" smtClean="0"/>
              <a:pPr eaLnBrk="1" hangingPunct="1">
                <a:spcBef>
                  <a:spcPct val="0"/>
                </a:spcBef>
              </a:pPr>
              <a:t>40</a:t>
            </a:fld>
            <a:endParaRPr lang="en-US" altLang="bg-BG"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r>
              <a:rPr lang="bg-BG" altLang="bg-BG" smtClean="0"/>
              <a:t>Най-използваните медикаменти са:</a:t>
            </a:r>
          </a:p>
          <a:p>
            <a:r>
              <a:rPr lang="bg-BG" altLang="bg-BG" smtClean="0"/>
              <a:t>Различните местни аналгетици – </a:t>
            </a:r>
            <a:r>
              <a:rPr lang="en-US" altLang="bg-BG" smtClean="0"/>
              <a:t>Lidocain, Bupivacaine, Levobupivacaine, Ropivacaine.</a:t>
            </a:r>
          </a:p>
          <a:p>
            <a:r>
              <a:rPr lang="bg-BG" altLang="bg-BG" smtClean="0"/>
              <a:t>Кортикостероиди – </a:t>
            </a:r>
            <a:r>
              <a:rPr lang="en-US" altLang="bg-BG" smtClean="0"/>
              <a:t>Dexamethasone.</a:t>
            </a:r>
            <a:endParaRPr lang="bg-BG" altLang="bg-BG" smtClean="0"/>
          </a:p>
        </p:txBody>
      </p:sp>
      <p:sp>
        <p:nvSpPr>
          <p:cNvPr id="74756"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C3DC8F9-BC33-44FD-ADAE-9C69BEC00715}" type="slidenum">
              <a:rPr lang="en-US" altLang="bg-BG" smtClean="0"/>
              <a:pPr eaLnBrk="1" hangingPunct="1"/>
              <a:t>41</a:t>
            </a:fld>
            <a:endParaRPr lang="en-US" altLang="bg-BG"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6A31397-7D30-4AC5-ABD1-94AAF968CF1A}" type="slidenum">
              <a:rPr lang="en-US" altLang="bg-BG" smtClean="0"/>
              <a:pPr eaLnBrk="1" hangingPunct="1">
                <a:spcBef>
                  <a:spcPct val="0"/>
                </a:spcBef>
              </a:pPr>
              <a:t>42</a:t>
            </a:fld>
            <a:endParaRPr lang="en-US" altLang="bg-BG" smtClean="0"/>
          </a:p>
        </p:txBody>
      </p:sp>
      <p:sp>
        <p:nvSpPr>
          <p:cNvPr id="75779" name="Slide Image Placeholder 1"/>
          <p:cNvSpPr>
            <a:spLocks noGrp="1" noRot="1" noChangeAspect="1" noTextEdit="1"/>
          </p:cNvSpPr>
          <p:nvPr>
            <p:ph type="sldImg"/>
          </p:nvPr>
        </p:nvSpPr>
        <p:spPr>
          <a:ln/>
        </p:spPr>
      </p:sp>
      <p:sp>
        <p:nvSpPr>
          <p:cNvPr id="75780" name="Notes Placeholder 2"/>
          <p:cNvSpPr>
            <a:spLocks noGrp="1"/>
          </p:cNvSpPr>
          <p:nvPr>
            <p:ph type="body" idx="1"/>
          </p:nvPr>
        </p:nvSpPr>
        <p:spPr>
          <a:noFill/>
        </p:spPr>
        <p:txBody>
          <a:bodyPr lIns="89940" tIns="44970" rIns="89940" bIns="44970"/>
          <a:lstStyle/>
          <a:p>
            <a:pPr eaLnBrk="1" hangingPunct="1"/>
            <a:endParaRPr lang="bg-BG" altLang="bg-BG" smtClean="0"/>
          </a:p>
        </p:txBody>
      </p:sp>
      <p:sp>
        <p:nvSpPr>
          <p:cNvPr id="7578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40" tIns="44970" rIns="89940" bIns="44970" anchor="b"/>
          <a:lstStyle>
            <a:lvl1pPr defTabSz="900113" eaLnBrk="0" hangingPunct="0">
              <a:spcBef>
                <a:spcPct val="30000"/>
              </a:spcBef>
              <a:defRPr sz="1200">
                <a:solidFill>
                  <a:schemeClr val="tx1"/>
                </a:solidFill>
                <a:latin typeface="Arial" charset="0"/>
                <a:cs typeface="Arial" charset="0"/>
              </a:defRPr>
            </a:lvl1pPr>
            <a:lvl2pPr marL="742950" indent="-285750" defTabSz="900113" eaLnBrk="0" hangingPunct="0">
              <a:spcBef>
                <a:spcPct val="30000"/>
              </a:spcBef>
              <a:defRPr sz="1200">
                <a:solidFill>
                  <a:schemeClr val="tx1"/>
                </a:solidFill>
                <a:latin typeface="Arial" charset="0"/>
                <a:cs typeface="Arial" charset="0"/>
              </a:defRPr>
            </a:lvl2pPr>
            <a:lvl3pPr marL="1143000" indent="-228600" defTabSz="900113" eaLnBrk="0" hangingPunct="0">
              <a:spcBef>
                <a:spcPct val="30000"/>
              </a:spcBef>
              <a:defRPr sz="1200">
                <a:solidFill>
                  <a:schemeClr val="tx1"/>
                </a:solidFill>
                <a:latin typeface="Arial" charset="0"/>
                <a:cs typeface="Arial" charset="0"/>
              </a:defRPr>
            </a:lvl3pPr>
            <a:lvl4pPr marL="1600200" indent="-228600" defTabSz="900113" eaLnBrk="0" hangingPunct="0">
              <a:spcBef>
                <a:spcPct val="30000"/>
              </a:spcBef>
              <a:defRPr sz="1200">
                <a:solidFill>
                  <a:schemeClr val="tx1"/>
                </a:solidFill>
                <a:latin typeface="Arial" charset="0"/>
                <a:cs typeface="Arial" charset="0"/>
              </a:defRPr>
            </a:lvl4pPr>
            <a:lvl5pPr marL="2057400" indent="-228600" defTabSz="900113" eaLnBrk="0" hangingPunct="0">
              <a:spcBef>
                <a:spcPct val="30000"/>
              </a:spcBef>
              <a:defRPr sz="1200">
                <a:solidFill>
                  <a:schemeClr val="tx1"/>
                </a:solidFill>
                <a:latin typeface="Arial" charset="0"/>
                <a:cs typeface="Arial" charset="0"/>
              </a:defRPr>
            </a:lvl5pPr>
            <a:lvl6pPr marL="2514600" indent="-228600" defTabSz="900113" eaLnBrk="0" fontAlgn="base" hangingPunct="0">
              <a:spcBef>
                <a:spcPct val="30000"/>
              </a:spcBef>
              <a:spcAft>
                <a:spcPct val="0"/>
              </a:spcAft>
              <a:defRPr sz="1200">
                <a:solidFill>
                  <a:schemeClr val="tx1"/>
                </a:solidFill>
                <a:latin typeface="Arial" charset="0"/>
                <a:cs typeface="Arial" charset="0"/>
              </a:defRPr>
            </a:lvl6pPr>
            <a:lvl7pPr marL="2971800" indent="-228600" defTabSz="900113" eaLnBrk="0" fontAlgn="base" hangingPunct="0">
              <a:spcBef>
                <a:spcPct val="30000"/>
              </a:spcBef>
              <a:spcAft>
                <a:spcPct val="0"/>
              </a:spcAft>
              <a:defRPr sz="1200">
                <a:solidFill>
                  <a:schemeClr val="tx1"/>
                </a:solidFill>
                <a:latin typeface="Arial" charset="0"/>
                <a:cs typeface="Arial" charset="0"/>
              </a:defRPr>
            </a:lvl7pPr>
            <a:lvl8pPr marL="3429000" indent="-228600" defTabSz="900113" eaLnBrk="0" fontAlgn="base" hangingPunct="0">
              <a:spcBef>
                <a:spcPct val="30000"/>
              </a:spcBef>
              <a:spcAft>
                <a:spcPct val="0"/>
              </a:spcAft>
              <a:defRPr sz="1200">
                <a:solidFill>
                  <a:schemeClr val="tx1"/>
                </a:solidFill>
                <a:latin typeface="Arial" charset="0"/>
                <a:cs typeface="Arial" charset="0"/>
              </a:defRPr>
            </a:lvl8pPr>
            <a:lvl9pPr marL="3886200" indent="-228600" defTabSz="900113"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5CECA777-E91C-40CF-B0F3-A9928089D962}" type="slidenum">
              <a:rPr lang="bg-BG" altLang="bg-BG">
                <a:latin typeface="Times New Roman" pitchFamily="18" charset="0"/>
              </a:rPr>
              <a:pPr algn="r" eaLnBrk="1" hangingPunct="1">
                <a:spcBef>
                  <a:spcPct val="0"/>
                </a:spcBef>
              </a:pPr>
              <a:t>42</a:t>
            </a:fld>
            <a:endParaRPr lang="bg-BG" altLang="bg-BG">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r>
              <a:rPr lang="bg-BG" altLang="bg-BG" smtClean="0"/>
              <a:t>ЕА – Епидурална анестезия.</a:t>
            </a:r>
          </a:p>
          <a:p>
            <a:r>
              <a:rPr lang="bg-BG" altLang="bg-BG" smtClean="0"/>
              <a:t>КПА – Контролирана от пациента аналгезия.</a:t>
            </a:r>
          </a:p>
          <a:p>
            <a:r>
              <a:rPr lang="bg-BG" altLang="bg-BG" smtClean="0"/>
              <a:t>ЛИ – локална инфилтрация с местни анестетици.</a:t>
            </a:r>
          </a:p>
          <a:p>
            <a:r>
              <a:rPr lang="bg-BG" altLang="bg-BG" smtClean="0"/>
              <a:t>МА – Местни анестетици</a:t>
            </a:r>
          </a:p>
          <a:p>
            <a:r>
              <a:rPr lang="bg-BG" altLang="bg-BG" smtClean="0"/>
              <a:t>НСПВС* – Нестероидни протиовъзпалителни средства при липса на противопоказания.</a:t>
            </a:r>
          </a:p>
          <a:p>
            <a:r>
              <a:rPr lang="bg-BG" altLang="bg-BG" smtClean="0"/>
              <a:t>НБ – Блок на голям нерв.</a:t>
            </a:r>
          </a:p>
          <a:p>
            <a:r>
              <a:rPr lang="bg-BG" altLang="bg-BG" smtClean="0"/>
              <a:t>ПНБ – Периферен нервен блок.</a:t>
            </a:r>
          </a:p>
          <a:p>
            <a:r>
              <a:rPr lang="bg-BG" altLang="bg-BG" smtClean="0"/>
              <a:t>ПБ – Блок на неврален плексус.</a:t>
            </a:r>
          </a:p>
        </p:txBody>
      </p:sp>
      <p:sp>
        <p:nvSpPr>
          <p:cNvPr id="768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7629D08-1DF3-4C8E-9DB3-B8F950DCC880}" type="slidenum">
              <a:rPr lang="en-US" altLang="bg-BG" smtClean="0"/>
              <a:pPr eaLnBrk="1" hangingPunct="1">
                <a:spcBef>
                  <a:spcPct val="0"/>
                </a:spcBef>
              </a:pPr>
              <a:t>44</a:t>
            </a:fld>
            <a:endParaRPr lang="en-US" altLang="bg-BG"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r>
              <a:rPr lang="bg-BG" altLang="bg-BG" smtClean="0"/>
              <a:t>ЕА – Епидурална анестезия.</a:t>
            </a:r>
          </a:p>
          <a:p>
            <a:r>
              <a:rPr lang="bg-BG" altLang="bg-BG" smtClean="0"/>
              <a:t>КПА – Контролирана от пациента аналгезия.</a:t>
            </a:r>
          </a:p>
          <a:p>
            <a:r>
              <a:rPr lang="bg-BG" altLang="bg-BG" smtClean="0"/>
              <a:t>ЛИ – локална инфилтрация с местни анестетици.</a:t>
            </a:r>
          </a:p>
          <a:p>
            <a:r>
              <a:rPr lang="bg-BG" altLang="bg-BG" smtClean="0"/>
              <a:t>МА – Местни анестетици</a:t>
            </a:r>
          </a:p>
          <a:p>
            <a:r>
              <a:rPr lang="bg-BG" altLang="bg-BG" smtClean="0"/>
              <a:t>НСПВС* – Нестероидни протиовъзпалителни средства при липса на противопоказания.</a:t>
            </a:r>
          </a:p>
          <a:p>
            <a:r>
              <a:rPr lang="bg-BG" altLang="bg-BG" smtClean="0"/>
              <a:t>НБ – Блок на голям нерв.</a:t>
            </a:r>
          </a:p>
          <a:p>
            <a:r>
              <a:rPr lang="bg-BG" altLang="bg-BG" smtClean="0"/>
              <a:t>ПНБ – Периферен нервен блок.</a:t>
            </a:r>
          </a:p>
          <a:p>
            <a:r>
              <a:rPr lang="bg-BG" altLang="bg-BG" smtClean="0"/>
              <a:t>ПБ – Блок на неврален плексус.</a:t>
            </a:r>
          </a:p>
        </p:txBody>
      </p:sp>
      <p:sp>
        <p:nvSpPr>
          <p:cNvPr id="768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7629D08-1DF3-4C8E-9DB3-B8F950DCC880}" type="slidenum">
              <a:rPr lang="en-US" altLang="bg-BG" smtClean="0"/>
              <a:pPr eaLnBrk="1" hangingPunct="1">
                <a:spcBef>
                  <a:spcPct val="0"/>
                </a:spcBef>
              </a:pPr>
              <a:t>45</a:t>
            </a:fld>
            <a:endParaRPr lang="en-US" altLang="bg-BG"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6A86EB9-B127-4743-917D-ED90B93DA560}" type="slidenum">
              <a:rPr lang="en-US" altLang="bg-BG" smtClean="0"/>
              <a:pPr eaLnBrk="1" hangingPunct="1">
                <a:spcBef>
                  <a:spcPct val="0"/>
                </a:spcBef>
              </a:pPr>
              <a:t>48</a:t>
            </a:fld>
            <a:endParaRPr lang="en-US" altLang="bg-BG"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914400" y="4343400"/>
            <a:ext cx="5029200" cy="4114800"/>
          </a:xfrm>
          <a:noFill/>
        </p:spPr>
        <p:txBody>
          <a:bodyPr/>
          <a:lstStyle/>
          <a:p>
            <a:pPr eaLnBrk="1" hangingPunct="1"/>
            <a:endParaRPr lang="bg-BG" altLang="bg-BG"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pPr algn="just"/>
            <a:r>
              <a:rPr lang="bg-BG" altLang="bg-BG" smtClean="0"/>
              <a:t>Възпалителна болка, която задължително влиза в диагностичната пентада на възпалението заедно с отока, зачервяването, затоплянето и нарушената функция се дължи на химични, механични или температурни стимулации на ноцицепторите (нервите, които са отговорни за отговора при болези раздрази).</a:t>
            </a:r>
          </a:p>
        </p:txBody>
      </p:sp>
      <p:sp>
        <p:nvSpPr>
          <p:cNvPr id="5632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0B9C560-94B0-4B48-BED3-80FA776C6ECA}" type="slidenum">
              <a:rPr lang="en-US" altLang="bg-BG" smtClean="0"/>
              <a:pPr eaLnBrk="1" hangingPunct="1">
                <a:spcBef>
                  <a:spcPct val="0"/>
                </a:spcBef>
              </a:pPr>
              <a:t>13</a:t>
            </a:fld>
            <a:endParaRPr lang="en-US" altLang="bg-BG"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2142501-15D0-4A28-BADF-10E3D302020E}" type="slidenum">
              <a:rPr lang="en-US" altLang="bg-BG" smtClean="0"/>
              <a:pPr eaLnBrk="1" hangingPunct="1">
                <a:spcBef>
                  <a:spcPct val="0"/>
                </a:spcBef>
              </a:pPr>
              <a:t>14</a:t>
            </a:fld>
            <a:endParaRPr lang="en-US" altLang="bg-BG"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bg-BG" altLang="bg-BG"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r>
              <a:rPr lang="bg-BG" altLang="bg-BG" smtClean="0"/>
              <a:t>Етиологичните фактори определят/ включват определен механизъм на болката, който води до определение болкови ефекти и синдроми.</a:t>
            </a:r>
          </a:p>
        </p:txBody>
      </p:sp>
      <p:sp>
        <p:nvSpPr>
          <p:cNvPr id="5837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189C855-A9B2-4BF7-B1AC-7E3AFB8A8E1D}" type="slidenum">
              <a:rPr lang="en-US" altLang="bg-BG" smtClean="0"/>
              <a:pPr eaLnBrk="1" hangingPunct="1">
                <a:spcBef>
                  <a:spcPct val="0"/>
                </a:spcBef>
              </a:pPr>
              <a:t>15</a:t>
            </a:fld>
            <a:endParaRPr lang="en-US" altLang="bg-BG"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pPr algn="just"/>
            <a:r>
              <a:rPr lang="bg-BG" altLang="bg-BG" dirty="0" smtClean="0"/>
              <a:t>Острата и хроничната следоперативна болка може да възникне от източник, който е разположен в повърхностностни кожни или дълбоките соматични и висцерални структури.</a:t>
            </a:r>
          </a:p>
          <a:p>
            <a:pPr algn="just"/>
            <a:r>
              <a:rPr lang="bg-BG" altLang="bg-BG" dirty="0" smtClean="0"/>
              <a:t>Оперативната травма обикновено води до остра болка и точното определяне на типа болка е задължително за правилното проведение. Типът на болката може да бъде соматичен (от кожата, мускулите, костите), висцерален (от органите в гръднат или коремната кухина) или невропатен (причинен от нарушения или увреждане на нервната система). Обикновено пациентите изпитват повече от един тип болка.</a:t>
            </a:r>
          </a:p>
        </p:txBody>
      </p:sp>
      <p:sp>
        <p:nvSpPr>
          <p:cNvPr id="5939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EC98ECC-2EA1-41AD-9544-68A43E6CA3DB}" type="slidenum">
              <a:rPr lang="en-US" altLang="bg-BG" smtClean="0"/>
              <a:pPr eaLnBrk="1" hangingPunct="1">
                <a:spcBef>
                  <a:spcPct val="0"/>
                </a:spcBef>
              </a:pPr>
              <a:t>18</a:t>
            </a:fld>
            <a:endParaRPr lang="en-US" altLang="bg-BG"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59A8583-2AA1-47D3-87A9-9A6B6535FE97}" type="slidenum">
              <a:rPr lang="en-US" altLang="bg-BG" smtClean="0"/>
              <a:pPr eaLnBrk="1" hangingPunct="1">
                <a:spcBef>
                  <a:spcPct val="0"/>
                </a:spcBef>
              </a:pPr>
              <a:t>20</a:t>
            </a:fld>
            <a:endParaRPr lang="en-US" altLang="bg-BG" smtClean="0"/>
          </a:p>
        </p:txBody>
      </p:sp>
      <p:sp>
        <p:nvSpPr>
          <p:cNvPr id="6041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40" tIns="44970" rIns="89940" bIns="44970" anchor="b"/>
          <a:lstStyle>
            <a:lvl1pPr defTabSz="900113" eaLnBrk="0" hangingPunct="0">
              <a:spcBef>
                <a:spcPct val="30000"/>
              </a:spcBef>
              <a:defRPr sz="1200">
                <a:solidFill>
                  <a:schemeClr val="tx1"/>
                </a:solidFill>
                <a:latin typeface="Arial" charset="0"/>
                <a:cs typeface="Arial" charset="0"/>
              </a:defRPr>
            </a:lvl1pPr>
            <a:lvl2pPr marL="742950" indent="-285750" defTabSz="900113" eaLnBrk="0" hangingPunct="0">
              <a:spcBef>
                <a:spcPct val="30000"/>
              </a:spcBef>
              <a:defRPr sz="1200">
                <a:solidFill>
                  <a:schemeClr val="tx1"/>
                </a:solidFill>
                <a:latin typeface="Arial" charset="0"/>
                <a:cs typeface="Arial" charset="0"/>
              </a:defRPr>
            </a:lvl2pPr>
            <a:lvl3pPr marL="1143000" indent="-228600" defTabSz="900113" eaLnBrk="0" hangingPunct="0">
              <a:spcBef>
                <a:spcPct val="30000"/>
              </a:spcBef>
              <a:defRPr sz="1200">
                <a:solidFill>
                  <a:schemeClr val="tx1"/>
                </a:solidFill>
                <a:latin typeface="Arial" charset="0"/>
                <a:cs typeface="Arial" charset="0"/>
              </a:defRPr>
            </a:lvl3pPr>
            <a:lvl4pPr marL="1600200" indent="-228600" defTabSz="900113" eaLnBrk="0" hangingPunct="0">
              <a:spcBef>
                <a:spcPct val="30000"/>
              </a:spcBef>
              <a:defRPr sz="1200">
                <a:solidFill>
                  <a:schemeClr val="tx1"/>
                </a:solidFill>
                <a:latin typeface="Arial" charset="0"/>
                <a:cs typeface="Arial" charset="0"/>
              </a:defRPr>
            </a:lvl4pPr>
            <a:lvl5pPr marL="2057400" indent="-228600" defTabSz="900113" eaLnBrk="0" hangingPunct="0">
              <a:spcBef>
                <a:spcPct val="30000"/>
              </a:spcBef>
              <a:defRPr sz="1200">
                <a:solidFill>
                  <a:schemeClr val="tx1"/>
                </a:solidFill>
                <a:latin typeface="Arial" charset="0"/>
                <a:cs typeface="Arial" charset="0"/>
              </a:defRPr>
            </a:lvl5pPr>
            <a:lvl6pPr marL="2514600" indent="-228600" defTabSz="900113" eaLnBrk="0" fontAlgn="base" hangingPunct="0">
              <a:spcBef>
                <a:spcPct val="30000"/>
              </a:spcBef>
              <a:spcAft>
                <a:spcPct val="0"/>
              </a:spcAft>
              <a:defRPr sz="1200">
                <a:solidFill>
                  <a:schemeClr val="tx1"/>
                </a:solidFill>
                <a:latin typeface="Arial" charset="0"/>
                <a:cs typeface="Arial" charset="0"/>
              </a:defRPr>
            </a:lvl6pPr>
            <a:lvl7pPr marL="2971800" indent="-228600" defTabSz="900113" eaLnBrk="0" fontAlgn="base" hangingPunct="0">
              <a:spcBef>
                <a:spcPct val="30000"/>
              </a:spcBef>
              <a:spcAft>
                <a:spcPct val="0"/>
              </a:spcAft>
              <a:defRPr sz="1200">
                <a:solidFill>
                  <a:schemeClr val="tx1"/>
                </a:solidFill>
                <a:latin typeface="Arial" charset="0"/>
                <a:cs typeface="Arial" charset="0"/>
              </a:defRPr>
            </a:lvl7pPr>
            <a:lvl8pPr marL="3429000" indent="-228600" defTabSz="900113" eaLnBrk="0" fontAlgn="base" hangingPunct="0">
              <a:spcBef>
                <a:spcPct val="30000"/>
              </a:spcBef>
              <a:spcAft>
                <a:spcPct val="0"/>
              </a:spcAft>
              <a:defRPr sz="1200">
                <a:solidFill>
                  <a:schemeClr val="tx1"/>
                </a:solidFill>
                <a:latin typeface="Arial" charset="0"/>
                <a:cs typeface="Arial" charset="0"/>
              </a:defRPr>
            </a:lvl8pPr>
            <a:lvl9pPr marL="3886200" indent="-228600" defTabSz="900113"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06FFA754-A59B-4EA8-A3D0-DF3739BD93BD}" type="slidenum">
              <a:rPr lang="bg-BG" altLang="bg-BG">
                <a:latin typeface="Times New Roman" pitchFamily="18" charset="0"/>
              </a:rPr>
              <a:pPr algn="r" eaLnBrk="1" hangingPunct="1">
                <a:spcBef>
                  <a:spcPct val="0"/>
                </a:spcBef>
              </a:pPr>
              <a:t>20</a:t>
            </a:fld>
            <a:endParaRPr lang="bg-BG" altLang="bg-BG">
              <a:latin typeface="Times New Roman" pitchFamily="18" charset="0"/>
            </a:endParaRPr>
          </a:p>
        </p:txBody>
      </p:sp>
      <p:sp>
        <p:nvSpPr>
          <p:cNvPr id="60420" name="Rectangle 2"/>
          <p:cNvSpPr>
            <a:spLocks noGrp="1" noRot="1" noChangeAspect="1" noChangeArrowheads="1" noTextEdit="1"/>
          </p:cNvSpPr>
          <p:nvPr>
            <p:ph type="sldImg"/>
          </p:nvPr>
        </p:nvSpPr>
        <p:spPr>
          <a:ln/>
        </p:spPr>
      </p:sp>
      <p:sp>
        <p:nvSpPr>
          <p:cNvPr id="60421" name="Rectangle 3"/>
          <p:cNvSpPr>
            <a:spLocks noGrp="1" noChangeArrowheads="1"/>
          </p:cNvSpPr>
          <p:nvPr>
            <p:ph type="body" idx="1"/>
          </p:nvPr>
        </p:nvSpPr>
        <p:spPr>
          <a:noFill/>
        </p:spPr>
        <p:txBody>
          <a:bodyPr lIns="89940" tIns="44970" rIns="89940" bIns="44970"/>
          <a:lstStyle/>
          <a:p>
            <a:pPr eaLnBrk="1" hangingPunct="1"/>
            <a:r>
              <a:rPr lang="bg-BG" altLang="bg-BG" smtClean="0"/>
              <a:t>От гледна точка на теорията за стреса на Ханс Селие пред индивида се изправя светкавичен избор между бягство, борба и вцепенение /примирение, невъзможност за друго самосъхранение/. Този сетивен сигнал настъпва от травма – остро нарушение в целостта на тъкан – и отключва отделянето на известните катехоламини, кортикостероиди, глюкоза, хормони на съсирването и пр. Тялото и психиката са готови за бягство или борба с цел адаптация. Мобилизирани са всички сили и резерви на организма с цел максимално бързо да се справи с изпитанието и да се спре на безопасно място, където окончателно да спре кървенето и да почнат процесите на регенерация. Едва в този момент организмът дава “отбой” като включва обратната връзка на стреса – ендорфините. Разбира се това става при успешен изход /справяне със стреса – адаптация/. Несправянето с предизвикателството може да означава гибел или продължаващо страдание – дистрес по Селие.</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E68C859-CDB2-40F1-B0D6-D5A9AE2BE12D}" type="slidenum">
              <a:rPr lang="en-US" altLang="bg-BG" smtClean="0"/>
              <a:pPr eaLnBrk="1" hangingPunct="1">
                <a:spcBef>
                  <a:spcPct val="0"/>
                </a:spcBef>
              </a:pPr>
              <a:t>21</a:t>
            </a:fld>
            <a:endParaRPr lang="en-US" altLang="bg-BG" smtClean="0"/>
          </a:p>
        </p:txBody>
      </p:sp>
      <p:sp>
        <p:nvSpPr>
          <p:cNvPr id="6144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40" tIns="44970" rIns="89940" bIns="44970" anchor="b"/>
          <a:lstStyle>
            <a:lvl1pPr defTabSz="900113" eaLnBrk="0" hangingPunct="0">
              <a:spcBef>
                <a:spcPct val="30000"/>
              </a:spcBef>
              <a:defRPr sz="1200">
                <a:solidFill>
                  <a:schemeClr val="tx1"/>
                </a:solidFill>
                <a:latin typeface="Arial" charset="0"/>
                <a:cs typeface="Arial" charset="0"/>
              </a:defRPr>
            </a:lvl1pPr>
            <a:lvl2pPr marL="742950" indent="-285750" defTabSz="900113" eaLnBrk="0" hangingPunct="0">
              <a:spcBef>
                <a:spcPct val="30000"/>
              </a:spcBef>
              <a:defRPr sz="1200">
                <a:solidFill>
                  <a:schemeClr val="tx1"/>
                </a:solidFill>
                <a:latin typeface="Arial" charset="0"/>
                <a:cs typeface="Arial" charset="0"/>
              </a:defRPr>
            </a:lvl2pPr>
            <a:lvl3pPr marL="1143000" indent="-228600" defTabSz="900113" eaLnBrk="0" hangingPunct="0">
              <a:spcBef>
                <a:spcPct val="30000"/>
              </a:spcBef>
              <a:defRPr sz="1200">
                <a:solidFill>
                  <a:schemeClr val="tx1"/>
                </a:solidFill>
                <a:latin typeface="Arial" charset="0"/>
                <a:cs typeface="Arial" charset="0"/>
              </a:defRPr>
            </a:lvl3pPr>
            <a:lvl4pPr marL="1600200" indent="-228600" defTabSz="900113" eaLnBrk="0" hangingPunct="0">
              <a:spcBef>
                <a:spcPct val="30000"/>
              </a:spcBef>
              <a:defRPr sz="1200">
                <a:solidFill>
                  <a:schemeClr val="tx1"/>
                </a:solidFill>
                <a:latin typeface="Arial" charset="0"/>
                <a:cs typeface="Arial" charset="0"/>
              </a:defRPr>
            </a:lvl4pPr>
            <a:lvl5pPr marL="2057400" indent="-228600" defTabSz="900113" eaLnBrk="0" hangingPunct="0">
              <a:spcBef>
                <a:spcPct val="30000"/>
              </a:spcBef>
              <a:defRPr sz="1200">
                <a:solidFill>
                  <a:schemeClr val="tx1"/>
                </a:solidFill>
                <a:latin typeface="Arial" charset="0"/>
                <a:cs typeface="Arial" charset="0"/>
              </a:defRPr>
            </a:lvl5pPr>
            <a:lvl6pPr marL="2514600" indent="-228600" defTabSz="900113" eaLnBrk="0" fontAlgn="base" hangingPunct="0">
              <a:spcBef>
                <a:spcPct val="30000"/>
              </a:spcBef>
              <a:spcAft>
                <a:spcPct val="0"/>
              </a:spcAft>
              <a:defRPr sz="1200">
                <a:solidFill>
                  <a:schemeClr val="tx1"/>
                </a:solidFill>
                <a:latin typeface="Arial" charset="0"/>
                <a:cs typeface="Arial" charset="0"/>
              </a:defRPr>
            </a:lvl6pPr>
            <a:lvl7pPr marL="2971800" indent="-228600" defTabSz="900113" eaLnBrk="0" fontAlgn="base" hangingPunct="0">
              <a:spcBef>
                <a:spcPct val="30000"/>
              </a:spcBef>
              <a:spcAft>
                <a:spcPct val="0"/>
              </a:spcAft>
              <a:defRPr sz="1200">
                <a:solidFill>
                  <a:schemeClr val="tx1"/>
                </a:solidFill>
                <a:latin typeface="Arial" charset="0"/>
                <a:cs typeface="Arial" charset="0"/>
              </a:defRPr>
            </a:lvl7pPr>
            <a:lvl8pPr marL="3429000" indent="-228600" defTabSz="900113" eaLnBrk="0" fontAlgn="base" hangingPunct="0">
              <a:spcBef>
                <a:spcPct val="30000"/>
              </a:spcBef>
              <a:spcAft>
                <a:spcPct val="0"/>
              </a:spcAft>
              <a:defRPr sz="1200">
                <a:solidFill>
                  <a:schemeClr val="tx1"/>
                </a:solidFill>
                <a:latin typeface="Arial" charset="0"/>
                <a:cs typeface="Arial" charset="0"/>
              </a:defRPr>
            </a:lvl8pPr>
            <a:lvl9pPr marL="3886200" indent="-228600" defTabSz="900113"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93BADA86-4C27-48AF-8BC1-0EE083E5AC1D}" type="slidenum">
              <a:rPr lang="bg-BG" altLang="bg-BG">
                <a:latin typeface="Times New Roman" pitchFamily="18" charset="0"/>
              </a:rPr>
              <a:pPr algn="r" eaLnBrk="1" hangingPunct="1">
                <a:spcBef>
                  <a:spcPct val="0"/>
                </a:spcBef>
              </a:pPr>
              <a:t>21</a:t>
            </a:fld>
            <a:endParaRPr lang="bg-BG" altLang="bg-BG">
              <a:latin typeface="Times New Roman" pitchFamily="18" charset="0"/>
            </a:endParaRPr>
          </a:p>
        </p:txBody>
      </p:sp>
      <p:sp>
        <p:nvSpPr>
          <p:cNvPr id="61444" name="Rectangle 2"/>
          <p:cNvSpPr>
            <a:spLocks noGrp="1" noRot="1" noChangeAspect="1" noChangeArrowheads="1" noTextEdit="1"/>
          </p:cNvSpPr>
          <p:nvPr>
            <p:ph type="sldImg"/>
          </p:nvPr>
        </p:nvSpPr>
        <p:spPr>
          <a:ln/>
        </p:spPr>
      </p:sp>
      <p:sp>
        <p:nvSpPr>
          <p:cNvPr id="61445" name="Rectangle 3"/>
          <p:cNvSpPr>
            <a:spLocks noGrp="1" noChangeArrowheads="1"/>
          </p:cNvSpPr>
          <p:nvPr>
            <p:ph type="body" idx="1"/>
          </p:nvPr>
        </p:nvSpPr>
        <p:spPr>
          <a:noFill/>
        </p:spPr>
        <p:txBody>
          <a:bodyPr lIns="89940" tIns="44970" rIns="89940" bIns="44970"/>
          <a:lstStyle/>
          <a:p>
            <a:pPr eaLnBrk="1" hangingPunct="1"/>
            <a:endParaRPr lang="en-US" altLang="bg-BG"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8A7B741-7C00-4AF0-8419-FEBACDE18DB0}" type="slidenum">
              <a:rPr lang="en-US" altLang="bg-BG" smtClean="0"/>
              <a:pPr eaLnBrk="1" hangingPunct="1">
                <a:spcBef>
                  <a:spcPct val="0"/>
                </a:spcBef>
              </a:pPr>
              <a:t>22</a:t>
            </a:fld>
            <a:endParaRPr lang="en-US" altLang="bg-BG" smtClean="0"/>
          </a:p>
        </p:txBody>
      </p:sp>
      <p:sp>
        <p:nvSpPr>
          <p:cNvPr id="6246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40" tIns="44970" rIns="89940" bIns="44970" anchor="b"/>
          <a:lstStyle>
            <a:lvl1pPr defTabSz="900113" eaLnBrk="0" hangingPunct="0">
              <a:spcBef>
                <a:spcPct val="30000"/>
              </a:spcBef>
              <a:defRPr sz="1200">
                <a:solidFill>
                  <a:schemeClr val="tx1"/>
                </a:solidFill>
                <a:latin typeface="Arial" charset="0"/>
                <a:cs typeface="Arial" charset="0"/>
              </a:defRPr>
            </a:lvl1pPr>
            <a:lvl2pPr marL="742950" indent="-285750" defTabSz="900113" eaLnBrk="0" hangingPunct="0">
              <a:spcBef>
                <a:spcPct val="30000"/>
              </a:spcBef>
              <a:defRPr sz="1200">
                <a:solidFill>
                  <a:schemeClr val="tx1"/>
                </a:solidFill>
                <a:latin typeface="Arial" charset="0"/>
                <a:cs typeface="Arial" charset="0"/>
              </a:defRPr>
            </a:lvl2pPr>
            <a:lvl3pPr marL="1143000" indent="-228600" defTabSz="900113" eaLnBrk="0" hangingPunct="0">
              <a:spcBef>
                <a:spcPct val="30000"/>
              </a:spcBef>
              <a:defRPr sz="1200">
                <a:solidFill>
                  <a:schemeClr val="tx1"/>
                </a:solidFill>
                <a:latin typeface="Arial" charset="0"/>
                <a:cs typeface="Arial" charset="0"/>
              </a:defRPr>
            </a:lvl3pPr>
            <a:lvl4pPr marL="1600200" indent="-228600" defTabSz="900113" eaLnBrk="0" hangingPunct="0">
              <a:spcBef>
                <a:spcPct val="30000"/>
              </a:spcBef>
              <a:defRPr sz="1200">
                <a:solidFill>
                  <a:schemeClr val="tx1"/>
                </a:solidFill>
                <a:latin typeface="Arial" charset="0"/>
                <a:cs typeface="Arial" charset="0"/>
              </a:defRPr>
            </a:lvl4pPr>
            <a:lvl5pPr marL="2057400" indent="-228600" defTabSz="900113" eaLnBrk="0" hangingPunct="0">
              <a:spcBef>
                <a:spcPct val="30000"/>
              </a:spcBef>
              <a:defRPr sz="1200">
                <a:solidFill>
                  <a:schemeClr val="tx1"/>
                </a:solidFill>
                <a:latin typeface="Arial" charset="0"/>
                <a:cs typeface="Arial" charset="0"/>
              </a:defRPr>
            </a:lvl5pPr>
            <a:lvl6pPr marL="2514600" indent="-228600" defTabSz="900113" eaLnBrk="0" fontAlgn="base" hangingPunct="0">
              <a:spcBef>
                <a:spcPct val="30000"/>
              </a:spcBef>
              <a:spcAft>
                <a:spcPct val="0"/>
              </a:spcAft>
              <a:defRPr sz="1200">
                <a:solidFill>
                  <a:schemeClr val="tx1"/>
                </a:solidFill>
                <a:latin typeface="Arial" charset="0"/>
                <a:cs typeface="Arial" charset="0"/>
              </a:defRPr>
            </a:lvl6pPr>
            <a:lvl7pPr marL="2971800" indent="-228600" defTabSz="900113" eaLnBrk="0" fontAlgn="base" hangingPunct="0">
              <a:spcBef>
                <a:spcPct val="30000"/>
              </a:spcBef>
              <a:spcAft>
                <a:spcPct val="0"/>
              </a:spcAft>
              <a:defRPr sz="1200">
                <a:solidFill>
                  <a:schemeClr val="tx1"/>
                </a:solidFill>
                <a:latin typeface="Arial" charset="0"/>
                <a:cs typeface="Arial" charset="0"/>
              </a:defRPr>
            </a:lvl7pPr>
            <a:lvl8pPr marL="3429000" indent="-228600" defTabSz="900113" eaLnBrk="0" fontAlgn="base" hangingPunct="0">
              <a:spcBef>
                <a:spcPct val="30000"/>
              </a:spcBef>
              <a:spcAft>
                <a:spcPct val="0"/>
              </a:spcAft>
              <a:defRPr sz="1200">
                <a:solidFill>
                  <a:schemeClr val="tx1"/>
                </a:solidFill>
                <a:latin typeface="Arial" charset="0"/>
                <a:cs typeface="Arial" charset="0"/>
              </a:defRPr>
            </a:lvl8pPr>
            <a:lvl9pPr marL="3886200" indent="-228600" defTabSz="900113"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39112D28-FD33-4F0F-8E24-ED258B59A627}" type="slidenum">
              <a:rPr lang="bg-BG" altLang="bg-BG">
                <a:latin typeface="Times New Roman" pitchFamily="18" charset="0"/>
              </a:rPr>
              <a:pPr algn="r" eaLnBrk="1" hangingPunct="1">
                <a:spcBef>
                  <a:spcPct val="0"/>
                </a:spcBef>
              </a:pPr>
              <a:t>22</a:t>
            </a:fld>
            <a:endParaRPr lang="bg-BG" altLang="bg-BG">
              <a:latin typeface="Times New Roman" pitchFamily="18" charset="0"/>
            </a:endParaRPr>
          </a:p>
        </p:txBody>
      </p:sp>
      <p:sp>
        <p:nvSpPr>
          <p:cNvPr id="62468"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p:txBody>
          <a:bodyPr lIns="89940" tIns="44970" rIns="89940" bIns="44970"/>
          <a:lstStyle/>
          <a:p>
            <a:pPr eaLnBrk="1" hangingPunct="1">
              <a:defRPr/>
            </a:pPr>
            <a:r>
              <a:rPr lang="bg-BG" altLang="bg-BG" dirty="0" smtClean="0"/>
              <a:t>Когато пациентът се оплаква от болка, ние трябва да направим нейното количествено и качествено определяне.</a:t>
            </a:r>
          </a:p>
          <a:p>
            <a:pPr marL="228600" indent="-228600" eaLnBrk="1" hangingPunct="1">
              <a:buFontTx/>
              <a:buAutoNum type="arabicPeriod"/>
              <a:defRPr/>
            </a:pPr>
            <a:r>
              <a:rPr lang="bg-BG" altLang="bg-BG" dirty="0" smtClean="0"/>
              <a:t>Характеристика на продължителността на болка.</a:t>
            </a:r>
          </a:p>
          <a:p>
            <a:pPr marL="228600" indent="-228600" eaLnBrk="1" hangingPunct="1">
              <a:buFontTx/>
              <a:buAutoNum type="arabicPeriod"/>
              <a:defRPr/>
            </a:pPr>
            <a:r>
              <a:rPr lang="bg-BG" altLang="bg-BG" dirty="0" smtClean="0"/>
              <a:t>Определяне на вида на болка.</a:t>
            </a:r>
          </a:p>
          <a:p>
            <a:pPr marL="228600" indent="-228600" eaLnBrk="1" hangingPunct="1">
              <a:buFontTx/>
              <a:buAutoNum type="arabicPeriod"/>
              <a:defRPr/>
            </a:pPr>
            <a:r>
              <a:rPr lang="bg-BG" altLang="bg-BG" dirty="0" smtClean="0"/>
              <a:t>Интензивност на болката.</a:t>
            </a:r>
          </a:p>
          <a:p>
            <a:pPr marL="228600" indent="-228600" eaLnBrk="1" hangingPunct="1">
              <a:buFontTx/>
              <a:buAutoNum type="arabicPeriod"/>
              <a:defRPr/>
            </a:pPr>
            <a:r>
              <a:rPr lang="bg-BG" altLang="bg-BG" dirty="0" smtClean="0"/>
              <a:t>Локализация</a:t>
            </a:r>
          </a:p>
          <a:p>
            <a:pPr marL="228600" indent="-228600" eaLnBrk="1" hangingPunct="1">
              <a:buFontTx/>
              <a:buAutoNum type="arabicPeriod"/>
              <a:defRPr/>
            </a:pPr>
            <a:r>
              <a:rPr lang="bg-BG" altLang="bg-BG" dirty="0" smtClean="0"/>
              <a:t>Афективен отговор на болката.</a:t>
            </a:r>
            <a:endParaRPr lang="en-US" altLang="bg-BG"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2701925" y="2130425"/>
            <a:ext cx="4800600" cy="1470025"/>
          </a:xfrm>
        </p:spPr>
        <p:txBody>
          <a:bodyPr/>
          <a:lstStyle>
            <a:lvl1pPr>
              <a:buClr>
                <a:srgbClr val="FFFFFF"/>
              </a:buClr>
              <a:defRPr/>
            </a:lvl1pPr>
          </a:lstStyle>
          <a:p>
            <a:pPr lvl="0"/>
            <a:r>
              <a:rPr lang="en-US" altLang="bg-BG" noProof="0" smtClean="0"/>
              <a:t>Click to edit Master title style</a:t>
            </a:r>
          </a:p>
        </p:txBody>
      </p:sp>
      <p:sp>
        <p:nvSpPr>
          <p:cNvPr id="22531"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pPr lvl="0"/>
            <a:r>
              <a:rPr lang="en-US" altLang="bg-BG"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ltLang="bg-BG"/>
          </a:p>
        </p:txBody>
      </p:sp>
      <p:sp>
        <p:nvSpPr>
          <p:cNvPr id="5" name="Rectangle 5"/>
          <p:cNvSpPr>
            <a:spLocks noGrp="1" noChangeArrowheads="1"/>
          </p:cNvSpPr>
          <p:nvPr>
            <p:ph type="ftr" sz="quarter" idx="11"/>
          </p:nvPr>
        </p:nvSpPr>
        <p:spPr/>
        <p:txBody>
          <a:bodyPr/>
          <a:lstStyle>
            <a:lvl1pPr>
              <a:defRPr/>
            </a:lvl1pPr>
          </a:lstStyle>
          <a:p>
            <a:pPr>
              <a:defRPr/>
            </a:pPr>
            <a:endParaRPr lang="en-US" altLang="bg-BG"/>
          </a:p>
        </p:txBody>
      </p:sp>
      <p:sp>
        <p:nvSpPr>
          <p:cNvPr id="6" name="Rectangle 6"/>
          <p:cNvSpPr>
            <a:spLocks noGrp="1" noChangeArrowheads="1"/>
          </p:cNvSpPr>
          <p:nvPr>
            <p:ph type="sldNum" sz="quarter" idx="12"/>
          </p:nvPr>
        </p:nvSpPr>
        <p:spPr/>
        <p:txBody>
          <a:bodyPr/>
          <a:lstStyle>
            <a:lvl1pPr>
              <a:defRPr/>
            </a:lvl1pPr>
          </a:lstStyle>
          <a:p>
            <a:pPr>
              <a:defRPr/>
            </a:pPr>
            <a:fld id="{287A76D0-6FFA-4384-B064-E14649877794}" type="slidenum">
              <a:rPr lang="en-US" altLang="bg-BG"/>
              <a:pPr>
                <a:defRPr/>
              </a:pPr>
              <a:t>‹#›</a:t>
            </a:fld>
            <a:endParaRPr lang="en-US" altLang="bg-BG"/>
          </a:p>
        </p:txBody>
      </p:sp>
    </p:spTree>
    <p:extLst>
      <p:ext uri="{BB962C8B-B14F-4D97-AF65-F5344CB8AC3E}">
        <p14:creationId xmlns:p14="http://schemas.microsoft.com/office/powerpoint/2010/main" val="413263930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bg-BG"/>
          </a:p>
        </p:txBody>
      </p:sp>
      <p:sp>
        <p:nvSpPr>
          <p:cNvPr id="6" name="Rectangle 6"/>
          <p:cNvSpPr>
            <a:spLocks noGrp="1" noChangeArrowheads="1"/>
          </p:cNvSpPr>
          <p:nvPr>
            <p:ph type="sldNum" sz="quarter" idx="12"/>
          </p:nvPr>
        </p:nvSpPr>
        <p:spPr>
          <a:ln/>
        </p:spPr>
        <p:txBody>
          <a:bodyPr/>
          <a:lstStyle>
            <a:lvl1pPr>
              <a:defRPr/>
            </a:lvl1pPr>
          </a:lstStyle>
          <a:p>
            <a:pPr>
              <a:defRPr/>
            </a:pPr>
            <a:fld id="{9468BFC3-E567-4078-AE4A-9E17245CFCF0}" type="slidenum">
              <a:rPr lang="en-US" altLang="bg-BG"/>
              <a:pPr>
                <a:defRPr/>
              </a:pPr>
              <a:t>‹#›</a:t>
            </a:fld>
            <a:endParaRPr lang="en-US" altLang="bg-BG"/>
          </a:p>
        </p:txBody>
      </p:sp>
    </p:spTree>
    <p:extLst>
      <p:ext uri="{BB962C8B-B14F-4D97-AF65-F5344CB8AC3E}">
        <p14:creationId xmlns:p14="http://schemas.microsoft.com/office/powerpoint/2010/main" val="262953268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bg-BG"/>
          </a:p>
        </p:txBody>
      </p:sp>
      <p:sp>
        <p:nvSpPr>
          <p:cNvPr id="6" name="Rectangle 6"/>
          <p:cNvSpPr>
            <a:spLocks noGrp="1" noChangeArrowheads="1"/>
          </p:cNvSpPr>
          <p:nvPr>
            <p:ph type="sldNum" sz="quarter" idx="12"/>
          </p:nvPr>
        </p:nvSpPr>
        <p:spPr>
          <a:ln/>
        </p:spPr>
        <p:txBody>
          <a:bodyPr/>
          <a:lstStyle>
            <a:lvl1pPr>
              <a:defRPr/>
            </a:lvl1pPr>
          </a:lstStyle>
          <a:p>
            <a:pPr>
              <a:defRPr/>
            </a:pPr>
            <a:fld id="{AEC3C149-DB9D-4C85-AADD-8D11C8963664}" type="slidenum">
              <a:rPr lang="en-US" altLang="bg-BG"/>
              <a:pPr>
                <a:defRPr/>
              </a:pPr>
              <a:t>‹#›</a:t>
            </a:fld>
            <a:endParaRPr lang="en-US" altLang="bg-BG"/>
          </a:p>
        </p:txBody>
      </p:sp>
    </p:spTree>
    <p:extLst>
      <p:ext uri="{BB962C8B-B14F-4D97-AF65-F5344CB8AC3E}">
        <p14:creationId xmlns:p14="http://schemas.microsoft.com/office/powerpoint/2010/main" val="5190657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136525" y="136525"/>
            <a:ext cx="8866188" cy="658177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bg-BG" altLang="bg-BG" smtClean="0"/>
          </a:p>
        </p:txBody>
      </p:sp>
      <p:sp>
        <p:nvSpPr>
          <p:cNvPr id="29699" name="Rectangle 3"/>
          <p:cNvSpPr>
            <a:spLocks noGrp="1" noChangeArrowheads="1"/>
          </p:cNvSpPr>
          <p:nvPr>
            <p:ph type="ctrTitle"/>
          </p:nvPr>
        </p:nvSpPr>
        <p:spPr>
          <a:xfrm>
            <a:off x="455613" y="2130425"/>
            <a:ext cx="7313612" cy="1470025"/>
          </a:xfrm>
        </p:spPr>
        <p:txBody>
          <a:bodyPr/>
          <a:lstStyle>
            <a:lvl1pPr>
              <a:defRPr/>
            </a:lvl1pPr>
          </a:lstStyle>
          <a:p>
            <a:pPr lvl="0"/>
            <a:r>
              <a:rPr lang="en-US" altLang="bg-BG" noProof="0" smtClean="0"/>
              <a:t>Click to edit Master title style</a:t>
            </a:r>
          </a:p>
        </p:txBody>
      </p:sp>
      <p:sp>
        <p:nvSpPr>
          <p:cNvPr id="29700" name="Rectangle 4"/>
          <p:cNvSpPr>
            <a:spLocks noGrp="1" noChangeArrowheads="1"/>
          </p:cNvSpPr>
          <p:nvPr>
            <p:ph type="subTitle" idx="1"/>
          </p:nvPr>
        </p:nvSpPr>
        <p:spPr>
          <a:xfrm>
            <a:off x="455613" y="3886200"/>
            <a:ext cx="7313612" cy="1752600"/>
          </a:xfrm>
        </p:spPr>
        <p:txBody>
          <a:bodyPr/>
          <a:lstStyle>
            <a:lvl1pPr marL="0" indent="0">
              <a:buClr>
                <a:srgbClr val="FFFFFF"/>
              </a:buClr>
              <a:buFontTx/>
              <a:buNone/>
              <a:defRPr/>
            </a:lvl1pPr>
          </a:lstStyle>
          <a:p>
            <a:pPr lvl="0"/>
            <a:r>
              <a:rPr lang="en-US" altLang="bg-BG" noProof="0" smtClean="0"/>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ltLang="bg-BG"/>
          </a:p>
        </p:txBody>
      </p:sp>
      <p:sp>
        <p:nvSpPr>
          <p:cNvPr id="6" name="Rectangle 6"/>
          <p:cNvSpPr>
            <a:spLocks noGrp="1" noChangeArrowheads="1"/>
          </p:cNvSpPr>
          <p:nvPr>
            <p:ph type="ftr" sz="quarter" idx="11"/>
          </p:nvPr>
        </p:nvSpPr>
        <p:spPr/>
        <p:txBody>
          <a:bodyPr/>
          <a:lstStyle>
            <a:lvl1pPr>
              <a:defRPr/>
            </a:lvl1pPr>
          </a:lstStyle>
          <a:p>
            <a:pPr>
              <a:defRPr/>
            </a:pPr>
            <a:endParaRPr lang="en-US" altLang="bg-BG"/>
          </a:p>
        </p:txBody>
      </p:sp>
      <p:sp>
        <p:nvSpPr>
          <p:cNvPr id="7" name="Rectangle 7"/>
          <p:cNvSpPr>
            <a:spLocks noGrp="1" noChangeArrowheads="1"/>
          </p:cNvSpPr>
          <p:nvPr>
            <p:ph type="sldNum" sz="quarter" idx="12"/>
          </p:nvPr>
        </p:nvSpPr>
        <p:spPr/>
        <p:txBody>
          <a:bodyPr/>
          <a:lstStyle>
            <a:lvl1pPr>
              <a:defRPr/>
            </a:lvl1pPr>
          </a:lstStyle>
          <a:p>
            <a:pPr>
              <a:defRPr/>
            </a:pPr>
            <a:fld id="{9C17D9FC-737A-4001-93BB-5D250E15E8A0}" type="slidenum">
              <a:rPr lang="en-US" altLang="bg-BG"/>
              <a:pPr>
                <a:defRPr/>
              </a:pPr>
              <a:t>‹#›</a:t>
            </a:fld>
            <a:endParaRPr lang="en-US" altLang="bg-BG"/>
          </a:p>
        </p:txBody>
      </p:sp>
    </p:spTree>
    <p:extLst>
      <p:ext uri="{BB962C8B-B14F-4D97-AF65-F5344CB8AC3E}">
        <p14:creationId xmlns:p14="http://schemas.microsoft.com/office/powerpoint/2010/main" val="128456705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bg-BG"/>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bg-BG"/>
          </a:p>
        </p:txBody>
      </p:sp>
      <p:sp>
        <p:nvSpPr>
          <p:cNvPr id="6" name="Rectangle 7"/>
          <p:cNvSpPr>
            <a:spLocks noGrp="1" noChangeArrowheads="1"/>
          </p:cNvSpPr>
          <p:nvPr>
            <p:ph type="sldNum" sz="quarter" idx="12"/>
          </p:nvPr>
        </p:nvSpPr>
        <p:spPr>
          <a:ln/>
        </p:spPr>
        <p:txBody>
          <a:bodyPr/>
          <a:lstStyle>
            <a:lvl1pPr>
              <a:defRPr/>
            </a:lvl1pPr>
          </a:lstStyle>
          <a:p>
            <a:pPr>
              <a:defRPr/>
            </a:pPr>
            <a:fld id="{5D51288F-0426-41A6-A32D-A9719C29266C}" type="slidenum">
              <a:rPr lang="en-US" altLang="bg-BG"/>
              <a:pPr>
                <a:defRPr/>
              </a:pPr>
              <a:t>‹#›</a:t>
            </a:fld>
            <a:endParaRPr lang="en-US" altLang="bg-BG"/>
          </a:p>
        </p:txBody>
      </p:sp>
    </p:spTree>
    <p:extLst>
      <p:ext uri="{BB962C8B-B14F-4D97-AF65-F5344CB8AC3E}">
        <p14:creationId xmlns:p14="http://schemas.microsoft.com/office/powerpoint/2010/main" val="55545019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bg-BG"/>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bg-BG"/>
          </a:p>
        </p:txBody>
      </p:sp>
      <p:sp>
        <p:nvSpPr>
          <p:cNvPr id="6" name="Rectangle 7"/>
          <p:cNvSpPr>
            <a:spLocks noGrp="1" noChangeArrowheads="1"/>
          </p:cNvSpPr>
          <p:nvPr>
            <p:ph type="sldNum" sz="quarter" idx="12"/>
          </p:nvPr>
        </p:nvSpPr>
        <p:spPr>
          <a:ln/>
        </p:spPr>
        <p:txBody>
          <a:bodyPr/>
          <a:lstStyle>
            <a:lvl1pPr>
              <a:defRPr/>
            </a:lvl1pPr>
          </a:lstStyle>
          <a:p>
            <a:pPr>
              <a:defRPr/>
            </a:pPr>
            <a:fld id="{BF5D6C14-22BA-4C46-9055-E344E4B5BFF8}" type="slidenum">
              <a:rPr lang="en-US" altLang="bg-BG"/>
              <a:pPr>
                <a:defRPr/>
              </a:pPr>
              <a:t>‹#›</a:t>
            </a:fld>
            <a:endParaRPr lang="en-US" altLang="bg-BG"/>
          </a:p>
        </p:txBody>
      </p:sp>
    </p:spTree>
    <p:extLst>
      <p:ext uri="{BB962C8B-B14F-4D97-AF65-F5344CB8AC3E}">
        <p14:creationId xmlns:p14="http://schemas.microsoft.com/office/powerpoint/2010/main" val="318476878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bg-BG"/>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bg-BG"/>
          </a:p>
        </p:txBody>
      </p:sp>
      <p:sp>
        <p:nvSpPr>
          <p:cNvPr id="7" name="Rectangle 7"/>
          <p:cNvSpPr>
            <a:spLocks noGrp="1" noChangeArrowheads="1"/>
          </p:cNvSpPr>
          <p:nvPr>
            <p:ph type="sldNum" sz="quarter" idx="12"/>
          </p:nvPr>
        </p:nvSpPr>
        <p:spPr>
          <a:ln/>
        </p:spPr>
        <p:txBody>
          <a:bodyPr/>
          <a:lstStyle>
            <a:lvl1pPr>
              <a:defRPr/>
            </a:lvl1pPr>
          </a:lstStyle>
          <a:p>
            <a:pPr>
              <a:defRPr/>
            </a:pPr>
            <a:fld id="{E5547FAA-E3B5-45B9-A54D-B4522ACD38B5}" type="slidenum">
              <a:rPr lang="en-US" altLang="bg-BG"/>
              <a:pPr>
                <a:defRPr/>
              </a:pPr>
              <a:t>‹#›</a:t>
            </a:fld>
            <a:endParaRPr lang="en-US" altLang="bg-BG"/>
          </a:p>
        </p:txBody>
      </p:sp>
    </p:spTree>
    <p:extLst>
      <p:ext uri="{BB962C8B-B14F-4D97-AF65-F5344CB8AC3E}">
        <p14:creationId xmlns:p14="http://schemas.microsoft.com/office/powerpoint/2010/main" val="247613808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bg-BG"/>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bg-BG"/>
          </a:p>
        </p:txBody>
      </p:sp>
      <p:sp>
        <p:nvSpPr>
          <p:cNvPr id="9" name="Rectangle 7"/>
          <p:cNvSpPr>
            <a:spLocks noGrp="1" noChangeArrowheads="1"/>
          </p:cNvSpPr>
          <p:nvPr>
            <p:ph type="sldNum" sz="quarter" idx="12"/>
          </p:nvPr>
        </p:nvSpPr>
        <p:spPr>
          <a:ln/>
        </p:spPr>
        <p:txBody>
          <a:bodyPr/>
          <a:lstStyle>
            <a:lvl1pPr>
              <a:defRPr/>
            </a:lvl1pPr>
          </a:lstStyle>
          <a:p>
            <a:pPr>
              <a:defRPr/>
            </a:pPr>
            <a:fld id="{9316B131-CC9F-4E42-868A-1ECA42AB96CC}" type="slidenum">
              <a:rPr lang="en-US" altLang="bg-BG"/>
              <a:pPr>
                <a:defRPr/>
              </a:pPr>
              <a:t>‹#›</a:t>
            </a:fld>
            <a:endParaRPr lang="en-US" altLang="bg-BG"/>
          </a:p>
        </p:txBody>
      </p:sp>
    </p:spTree>
    <p:extLst>
      <p:ext uri="{BB962C8B-B14F-4D97-AF65-F5344CB8AC3E}">
        <p14:creationId xmlns:p14="http://schemas.microsoft.com/office/powerpoint/2010/main" val="172732409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bg-BG"/>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bg-BG"/>
          </a:p>
        </p:txBody>
      </p:sp>
      <p:sp>
        <p:nvSpPr>
          <p:cNvPr id="5" name="Rectangle 7"/>
          <p:cNvSpPr>
            <a:spLocks noGrp="1" noChangeArrowheads="1"/>
          </p:cNvSpPr>
          <p:nvPr>
            <p:ph type="sldNum" sz="quarter" idx="12"/>
          </p:nvPr>
        </p:nvSpPr>
        <p:spPr>
          <a:ln/>
        </p:spPr>
        <p:txBody>
          <a:bodyPr/>
          <a:lstStyle>
            <a:lvl1pPr>
              <a:defRPr/>
            </a:lvl1pPr>
          </a:lstStyle>
          <a:p>
            <a:pPr>
              <a:defRPr/>
            </a:pPr>
            <a:fld id="{BE9388AB-AC20-4985-90AC-315AE9309385}" type="slidenum">
              <a:rPr lang="en-US" altLang="bg-BG"/>
              <a:pPr>
                <a:defRPr/>
              </a:pPr>
              <a:t>‹#›</a:t>
            </a:fld>
            <a:endParaRPr lang="en-US" altLang="bg-BG"/>
          </a:p>
        </p:txBody>
      </p:sp>
    </p:spTree>
    <p:extLst>
      <p:ext uri="{BB962C8B-B14F-4D97-AF65-F5344CB8AC3E}">
        <p14:creationId xmlns:p14="http://schemas.microsoft.com/office/powerpoint/2010/main" val="186830805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bg-BG"/>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bg-BG"/>
          </a:p>
        </p:txBody>
      </p:sp>
      <p:sp>
        <p:nvSpPr>
          <p:cNvPr id="4" name="Rectangle 7"/>
          <p:cNvSpPr>
            <a:spLocks noGrp="1" noChangeArrowheads="1"/>
          </p:cNvSpPr>
          <p:nvPr>
            <p:ph type="sldNum" sz="quarter" idx="12"/>
          </p:nvPr>
        </p:nvSpPr>
        <p:spPr>
          <a:ln/>
        </p:spPr>
        <p:txBody>
          <a:bodyPr/>
          <a:lstStyle>
            <a:lvl1pPr>
              <a:defRPr/>
            </a:lvl1pPr>
          </a:lstStyle>
          <a:p>
            <a:pPr>
              <a:defRPr/>
            </a:pPr>
            <a:fld id="{162664CF-3AF3-4ABB-A8EF-4710FCEAD080}" type="slidenum">
              <a:rPr lang="en-US" altLang="bg-BG"/>
              <a:pPr>
                <a:defRPr/>
              </a:pPr>
              <a:t>‹#›</a:t>
            </a:fld>
            <a:endParaRPr lang="en-US" altLang="bg-BG"/>
          </a:p>
        </p:txBody>
      </p:sp>
    </p:spTree>
    <p:extLst>
      <p:ext uri="{BB962C8B-B14F-4D97-AF65-F5344CB8AC3E}">
        <p14:creationId xmlns:p14="http://schemas.microsoft.com/office/powerpoint/2010/main" val="219619377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bg-BG"/>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bg-BG"/>
          </a:p>
        </p:txBody>
      </p:sp>
      <p:sp>
        <p:nvSpPr>
          <p:cNvPr id="7" name="Rectangle 7"/>
          <p:cNvSpPr>
            <a:spLocks noGrp="1" noChangeArrowheads="1"/>
          </p:cNvSpPr>
          <p:nvPr>
            <p:ph type="sldNum" sz="quarter" idx="12"/>
          </p:nvPr>
        </p:nvSpPr>
        <p:spPr>
          <a:ln/>
        </p:spPr>
        <p:txBody>
          <a:bodyPr/>
          <a:lstStyle>
            <a:lvl1pPr>
              <a:defRPr/>
            </a:lvl1pPr>
          </a:lstStyle>
          <a:p>
            <a:pPr>
              <a:defRPr/>
            </a:pPr>
            <a:fld id="{0B9E9BD1-D9E1-4E44-9BA5-4AFEA2995449}" type="slidenum">
              <a:rPr lang="en-US" altLang="bg-BG"/>
              <a:pPr>
                <a:defRPr/>
              </a:pPr>
              <a:t>‹#›</a:t>
            </a:fld>
            <a:endParaRPr lang="en-US" altLang="bg-BG"/>
          </a:p>
        </p:txBody>
      </p:sp>
    </p:spTree>
    <p:extLst>
      <p:ext uri="{BB962C8B-B14F-4D97-AF65-F5344CB8AC3E}">
        <p14:creationId xmlns:p14="http://schemas.microsoft.com/office/powerpoint/2010/main" val="33967056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bg-BG"/>
          </a:p>
        </p:txBody>
      </p:sp>
      <p:sp>
        <p:nvSpPr>
          <p:cNvPr id="6" name="Rectangle 6"/>
          <p:cNvSpPr>
            <a:spLocks noGrp="1" noChangeArrowheads="1"/>
          </p:cNvSpPr>
          <p:nvPr>
            <p:ph type="sldNum" sz="quarter" idx="12"/>
          </p:nvPr>
        </p:nvSpPr>
        <p:spPr>
          <a:ln/>
        </p:spPr>
        <p:txBody>
          <a:bodyPr/>
          <a:lstStyle>
            <a:lvl1pPr>
              <a:defRPr/>
            </a:lvl1pPr>
          </a:lstStyle>
          <a:p>
            <a:pPr>
              <a:defRPr/>
            </a:pPr>
            <a:fld id="{7F05DFC7-FDEF-47AB-927E-E425A7A8F1B2}" type="slidenum">
              <a:rPr lang="en-US" altLang="bg-BG"/>
              <a:pPr>
                <a:defRPr/>
              </a:pPr>
              <a:t>‹#›</a:t>
            </a:fld>
            <a:endParaRPr lang="en-US" altLang="bg-BG"/>
          </a:p>
        </p:txBody>
      </p:sp>
    </p:spTree>
    <p:extLst>
      <p:ext uri="{BB962C8B-B14F-4D97-AF65-F5344CB8AC3E}">
        <p14:creationId xmlns:p14="http://schemas.microsoft.com/office/powerpoint/2010/main" val="10401389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bg-BG"/>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bg-BG"/>
          </a:p>
        </p:txBody>
      </p:sp>
      <p:sp>
        <p:nvSpPr>
          <p:cNvPr id="7" name="Rectangle 7"/>
          <p:cNvSpPr>
            <a:spLocks noGrp="1" noChangeArrowheads="1"/>
          </p:cNvSpPr>
          <p:nvPr>
            <p:ph type="sldNum" sz="quarter" idx="12"/>
          </p:nvPr>
        </p:nvSpPr>
        <p:spPr>
          <a:ln/>
        </p:spPr>
        <p:txBody>
          <a:bodyPr/>
          <a:lstStyle>
            <a:lvl1pPr>
              <a:defRPr/>
            </a:lvl1pPr>
          </a:lstStyle>
          <a:p>
            <a:pPr>
              <a:defRPr/>
            </a:pPr>
            <a:fld id="{7199668B-8CD6-4BD6-832E-1FF0609A86C1}" type="slidenum">
              <a:rPr lang="en-US" altLang="bg-BG"/>
              <a:pPr>
                <a:defRPr/>
              </a:pPr>
              <a:t>‹#›</a:t>
            </a:fld>
            <a:endParaRPr lang="en-US" altLang="bg-BG"/>
          </a:p>
        </p:txBody>
      </p:sp>
    </p:spTree>
    <p:extLst>
      <p:ext uri="{BB962C8B-B14F-4D97-AF65-F5344CB8AC3E}">
        <p14:creationId xmlns:p14="http://schemas.microsoft.com/office/powerpoint/2010/main" val="378827993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bg-BG"/>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bg-BG"/>
          </a:p>
        </p:txBody>
      </p:sp>
      <p:sp>
        <p:nvSpPr>
          <p:cNvPr id="6" name="Rectangle 7"/>
          <p:cNvSpPr>
            <a:spLocks noGrp="1" noChangeArrowheads="1"/>
          </p:cNvSpPr>
          <p:nvPr>
            <p:ph type="sldNum" sz="quarter" idx="12"/>
          </p:nvPr>
        </p:nvSpPr>
        <p:spPr>
          <a:ln/>
        </p:spPr>
        <p:txBody>
          <a:bodyPr/>
          <a:lstStyle>
            <a:lvl1pPr>
              <a:defRPr/>
            </a:lvl1pPr>
          </a:lstStyle>
          <a:p>
            <a:pPr>
              <a:defRPr/>
            </a:pPr>
            <a:fld id="{D7EEEAFD-6644-4A0F-BDB5-95F3C6330089}" type="slidenum">
              <a:rPr lang="en-US" altLang="bg-BG"/>
              <a:pPr>
                <a:defRPr/>
              </a:pPr>
              <a:t>‹#›</a:t>
            </a:fld>
            <a:endParaRPr lang="en-US" altLang="bg-BG"/>
          </a:p>
        </p:txBody>
      </p:sp>
    </p:spTree>
    <p:extLst>
      <p:ext uri="{BB962C8B-B14F-4D97-AF65-F5344CB8AC3E}">
        <p14:creationId xmlns:p14="http://schemas.microsoft.com/office/powerpoint/2010/main" val="299876619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bg-BG"/>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bg-BG"/>
          </a:p>
        </p:txBody>
      </p:sp>
      <p:sp>
        <p:nvSpPr>
          <p:cNvPr id="6" name="Rectangle 7"/>
          <p:cNvSpPr>
            <a:spLocks noGrp="1" noChangeArrowheads="1"/>
          </p:cNvSpPr>
          <p:nvPr>
            <p:ph type="sldNum" sz="quarter" idx="12"/>
          </p:nvPr>
        </p:nvSpPr>
        <p:spPr>
          <a:ln/>
        </p:spPr>
        <p:txBody>
          <a:bodyPr/>
          <a:lstStyle>
            <a:lvl1pPr>
              <a:defRPr/>
            </a:lvl1pPr>
          </a:lstStyle>
          <a:p>
            <a:pPr>
              <a:defRPr/>
            </a:pPr>
            <a:fld id="{8D1E8CD7-D745-46CA-BC27-68677443B80B}" type="slidenum">
              <a:rPr lang="en-US" altLang="bg-BG"/>
              <a:pPr>
                <a:defRPr/>
              </a:pPr>
              <a:t>‹#›</a:t>
            </a:fld>
            <a:endParaRPr lang="en-US" altLang="bg-BG"/>
          </a:p>
        </p:txBody>
      </p:sp>
    </p:spTree>
    <p:extLst>
      <p:ext uri="{BB962C8B-B14F-4D97-AF65-F5344CB8AC3E}">
        <p14:creationId xmlns:p14="http://schemas.microsoft.com/office/powerpoint/2010/main" val="66103062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bg-BG"/>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endParaRPr lang="en-US" altLang="bg-BG"/>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ltLang="bg-BG"/>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pPr>
              <a:defRPr/>
            </a:pPr>
            <a:fld id="{501F5BEF-81BE-42F8-9F85-FB8EF8F1B4DE}" type="slidenum">
              <a:rPr lang="en-US" altLang="bg-BG"/>
              <a:pPr>
                <a:defRPr/>
              </a:pPr>
              <a:t>‹#›</a:t>
            </a:fld>
            <a:endParaRPr lang="en-US" altLang="bg-BG"/>
          </a:p>
        </p:txBody>
      </p:sp>
    </p:spTree>
    <p:extLst>
      <p:ext uri="{BB962C8B-B14F-4D97-AF65-F5344CB8AC3E}">
        <p14:creationId xmlns:p14="http://schemas.microsoft.com/office/powerpoint/2010/main" val="2266779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bg-BG"/>
          </a:p>
        </p:txBody>
      </p:sp>
      <p:sp>
        <p:nvSpPr>
          <p:cNvPr id="6" name="Rectangle 6"/>
          <p:cNvSpPr>
            <a:spLocks noGrp="1" noChangeArrowheads="1"/>
          </p:cNvSpPr>
          <p:nvPr>
            <p:ph type="sldNum" sz="quarter" idx="12"/>
          </p:nvPr>
        </p:nvSpPr>
        <p:spPr>
          <a:ln/>
        </p:spPr>
        <p:txBody>
          <a:bodyPr/>
          <a:lstStyle>
            <a:lvl1pPr>
              <a:defRPr/>
            </a:lvl1pPr>
          </a:lstStyle>
          <a:p>
            <a:pPr>
              <a:defRPr/>
            </a:pPr>
            <a:fld id="{C048AF83-6E16-4067-B2FC-4CC5F688BBE5}" type="slidenum">
              <a:rPr lang="en-US" altLang="bg-BG"/>
              <a:pPr>
                <a:defRPr/>
              </a:pPr>
              <a:t>‹#›</a:t>
            </a:fld>
            <a:endParaRPr lang="en-US" altLang="bg-BG"/>
          </a:p>
        </p:txBody>
      </p:sp>
    </p:spTree>
    <p:extLst>
      <p:ext uri="{BB962C8B-B14F-4D97-AF65-F5344CB8AC3E}">
        <p14:creationId xmlns:p14="http://schemas.microsoft.com/office/powerpoint/2010/main" val="345408537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bg-BG"/>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bg-BG"/>
          </a:p>
        </p:txBody>
      </p:sp>
      <p:sp>
        <p:nvSpPr>
          <p:cNvPr id="7" name="Rectangle 6"/>
          <p:cNvSpPr>
            <a:spLocks noGrp="1" noChangeArrowheads="1"/>
          </p:cNvSpPr>
          <p:nvPr>
            <p:ph type="sldNum" sz="quarter" idx="12"/>
          </p:nvPr>
        </p:nvSpPr>
        <p:spPr>
          <a:ln/>
        </p:spPr>
        <p:txBody>
          <a:bodyPr/>
          <a:lstStyle>
            <a:lvl1pPr>
              <a:defRPr/>
            </a:lvl1pPr>
          </a:lstStyle>
          <a:p>
            <a:pPr>
              <a:defRPr/>
            </a:pPr>
            <a:fld id="{646F3A4B-1AF3-45E7-8CA0-6B6BBB08BF48}" type="slidenum">
              <a:rPr lang="en-US" altLang="bg-BG"/>
              <a:pPr>
                <a:defRPr/>
              </a:pPr>
              <a:t>‹#›</a:t>
            </a:fld>
            <a:endParaRPr lang="en-US" altLang="bg-BG"/>
          </a:p>
        </p:txBody>
      </p:sp>
    </p:spTree>
    <p:extLst>
      <p:ext uri="{BB962C8B-B14F-4D97-AF65-F5344CB8AC3E}">
        <p14:creationId xmlns:p14="http://schemas.microsoft.com/office/powerpoint/2010/main" val="298712924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bg-BG"/>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bg-BG"/>
          </a:p>
        </p:txBody>
      </p:sp>
      <p:sp>
        <p:nvSpPr>
          <p:cNvPr id="9" name="Rectangle 6"/>
          <p:cNvSpPr>
            <a:spLocks noGrp="1" noChangeArrowheads="1"/>
          </p:cNvSpPr>
          <p:nvPr>
            <p:ph type="sldNum" sz="quarter" idx="12"/>
          </p:nvPr>
        </p:nvSpPr>
        <p:spPr>
          <a:ln/>
        </p:spPr>
        <p:txBody>
          <a:bodyPr/>
          <a:lstStyle>
            <a:lvl1pPr>
              <a:defRPr/>
            </a:lvl1pPr>
          </a:lstStyle>
          <a:p>
            <a:pPr>
              <a:defRPr/>
            </a:pPr>
            <a:fld id="{7D50D55B-B93F-4FE1-9435-654FE1EFA863}" type="slidenum">
              <a:rPr lang="en-US" altLang="bg-BG"/>
              <a:pPr>
                <a:defRPr/>
              </a:pPr>
              <a:t>‹#›</a:t>
            </a:fld>
            <a:endParaRPr lang="en-US" altLang="bg-BG"/>
          </a:p>
        </p:txBody>
      </p:sp>
    </p:spTree>
    <p:extLst>
      <p:ext uri="{BB962C8B-B14F-4D97-AF65-F5344CB8AC3E}">
        <p14:creationId xmlns:p14="http://schemas.microsoft.com/office/powerpoint/2010/main" val="62186443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bg-BG"/>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bg-BG"/>
          </a:p>
        </p:txBody>
      </p:sp>
      <p:sp>
        <p:nvSpPr>
          <p:cNvPr id="5" name="Rectangle 6"/>
          <p:cNvSpPr>
            <a:spLocks noGrp="1" noChangeArrowheads="1"/>
          </p:cNvSpPr>
          <p:nvPr>
            <p:ph type="sldNum" sz="quarter" idx="12"/>
          </p:nvPr>
        </p:nvSpPr>
        <p:spPr>
          <a:ln/>
        </p:spPr>
        <p:txBody>
          <a:bodyPr/>
          <a:lstStyle>
            <a:lvl1pPr>
              <a:defRPr/>
            </a:lvl1pPr>
          </a:lstStyle>
          <a:p>
            <a:pPr>
              <a:defRPr/>
            </a:pPr>
            <a:fld id="{D96168DD-39CB-44DE-AC6A-B0EDC4F7E020}" type="slidenum">
              <a:rPr lang="en-US" altLang="bg-BG"/>
              <a:pPr>
                <a:defRPr/>
              </a:pPr>
              <a:t>‹#›</a:t>
            </a:fld>
            <a:endParaRPr lang="en-US" altLang="bg-BG"/>
          </a:p>
        </p:txBody>
      </p:sp>
    </p:spTree>
    <p:extLst>
      <p:ext uri="{BB962C8B-B14F-4D97-AF65-F5344CB8AC3E}">
        <p14:creationId xmlns:p14="http://schemas.microsoft.com/office/powerpoint/2010/main" val="32863349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bg-BG"/>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bg-BG"/>
          </a:p>
        </p:txBody>
      </p:sp>
      <p:sp>
        <p:nvSpPr>
          <p:cNvPr id="4" name="Rectangle 6"/>
          <p:cNvSpPr>
            <a:spLocks noGrp="1" noChangeArrowheads="1"/>
          </p:cNvSpPr>
          <p:nvPr>
            <p:ph type="sldNum" sz="quarter" idx="12"/>
          </p:nvPr>
        </p:nvSpPr>
        <p:spPr>
          <a:ln/>
        </p:spPr>
        <p:txBody>
          <a:bodyPr/>
          <a:lstStyle>
            <a:lvl1pPr>
              <a:defRPr/>
            </a:lvl1pPr>
          </a:lstStyle>
          <a:p>
            <a:pPr>
              <a:defRPr/>
            </a:pPr>
            <a:fld id="{556F086C-E6D7-44F1-B9F7-E6566066827B}" type="slidenum">
              <a:rPr lang="en-US" altLang="bg-BG"/>
              <a:pPr>
                <a:defRPr/>
              </a:pPr>
              <a:t>‹#›</a:t>
            </a:fld>
            <a:endParaRPr lang="en-US" altLang="bg-BG"/>
          </a:p>
        </p:txBody>
      </p:sp>
    </p:spTree>
    <p:extLst>
      <p:ext uri="{BB962C8B-B14F-4D97-AF65-F5344CB8AC3E}">
        <p14:creationId xmlns:p14="http://schemas.microsoft.com/office/powerpoint/2010/main" val="149884666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bg-BG"/>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bg-BG"/>
          </a:p>
        </p:txBody>
      </p:sp>
      <p:sp>
        <p:nvSpPr>
          <p:cNvPr id="7" name="Rectangle 6"/>
          <p:cNvSpPr>
            <a:spLocks noGrp="1" noChangeArrowheads="1"/>
          </p:cNvSpPr>
          <p:nvPr>
            <p:ph type="sldNum" sz="quarter" idx="12"/>
          </p:nvPr>
        </p:nvSpPr>
        <p:spPr>
          <a:ln/>
        </p:spPr>
        <p:txBody>
          <a:bodyPr/>
          <a:lstStyle>
            <a:lvl1pPr>
              <a:defRPr/>
            </a:lvl1pPr>
          </a:lstStyle>
          <a:p>
            <a:pPr>
              <a:defRPr/>
            </a:pPr>
            <a:fld id="{6086C6C0-1F2A-4CE9-A197-7496CF020F06}" type="slidenum">
              <a:rPr lang="en-US" altLang="bg-BG"/>
              <a:pPr>
                <a:defRPr/>
              </a:pPr>
              <a:t>‹#›</a:t>
            </a:fld>
            <a:endParaRPr lang="en-US" altLang="bg-BG"/>
          </a:p>
        </p:txBody>
      </p:sp>
    </p:spTree>
    <p:extLst>
      <p:ext uri="{BB962C8B-B14F-4D97-AF65-F5344CB8AC3E}">
        <p14:creationId xmlns:p14="http://schemas.microsoft.com/office/powerpoint/2010/main" val="214950050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bg-BG"/>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bg-BG"/>
          </a:p>
        </p:txBody>
      </p:sp>
      <p:sp>
        <p:nvSpPr>
          <p:cNvPr id="7" name="Rectangle 6"/>
          <p:cNvSpPr>
            <a:spLocks noGrp="1" noChangeArrowheads="1"/>
          </p:cNvSpPr>
          <p:nvPr>
            <p:ph type="sldNum" sz="quarter" idx="12"/>
          </p:nvPr>
        </p:nvSpPr>
        <p:spPr>
          <a:ln/>
        </p:spPr>
        <p:txBody>
          <a:bodyPr/>
          <a:lstStyle>
            <a:lvl1pPr>
              <a:defRPr/>
            </a:lvl1pPr>
          </a:lstStyle>
          <a:p>
            <a:pPr>
              <a:defRPr/>
            </a:pPr>
            <a:fld id="{DA35CD04-D9BB-48A9-B101-02C4C5149A66}" type="slidenum">
              <a:rPr lang="en-US" altLang="bg-BG"/>
              <a:pPr>
                <a:defRPr/>
              </a:pPr>
              <a:t>‹#›</a:t>
            </a:fld>
            <a:endParaRPr lang="en-US" altLang="bg-BG"/>
          </a:p>
        </p:txBody>
      </p:sp>
    </p:spTree>
    <p:extLst>
      <p:ext uri="{BB962C8B-B14F-4D97-AF65-F5344CB8AC3E}">
        <p14:creationId xmlns:p14="http://schemas.microsoft.com/office/powerpoint/2010/main" val="241777943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4.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bg-BG"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bg-BG" smtClean="0"/>
              <a:t>Click to edit Master text styles</a:t>
            </a:r>
          </a:p>
          <a:p>
            <a:pPr lvl="1"/>
            <a:r>
              <a:rPr lang="en-US" altLang="bg-BG" smtClean="0"/>
              <a:t>Second level</a:t>
            </a:r>
          </a:p>
          <a:p>
            <a:pPr lvl="2"/>
            <a:r>
              <a:rPr lang="en-US" altLang="bg-BG" smtClean="0"/>
              <a:t>Third level</a:t>
            </a:r>
          </a:p>
          <a:p>
            <a:pPr lvl="3"/>
            <a:r>
              <a:rPr lang="en-US" altLang="bg-BG" smtClean="0"/>
              <a:t>Fourth level</a:t>
            </a:r>
          </a:p>
          <a:p>
            <a:pPr lvl="4"/>
            <a:r>
              <a:rPr lang="en-US" altLang="bg-BG"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bg-BG"/>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bg-BG"/>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7841BF6-1A0D-444D-B8E5-6514F9AE450F}" type="slidenum">
              <a:rPr lang="en-US" altLang="bg-BG"/>
              <a:pPr>
                <a:defRPr/>
              </a:pPr>
              <a:t>‹#›</a:t>
            </a:fld>
            <a:endParaRPr lang="en-US" altLang="bg-BG"/>
          </a:p>
        </p:txBody>
      </p:sp>
    </p:spTree>
  </p:cSld>
  <p:clrMap bg1="lt1" tx1="dk1" bg2="lt2" tx2="dk2" accent1="accent1" accent2="accent2" accent3="accent3" accent4="accent4" accent5="accent5" accent6="accent6" hlink="hlink" folHlink="folHlink"/>
  <p:sldLayoutIdLst>
    <p:sldLayoutId id="2147483954"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ransition/>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charset="0"/>
          <a:cs typeface="Arial" charset="0"/>
        </a:defRPr>
      </a:lvl2pPr>
      <a:lvl3pPr algn="l" rtl="0" eaLnBrk="0" fontAlgn="base" hangingPunct="0">
        <a:spcBef>
          <a:spcPct val="0"/>
        </a:spcBef>
        <a:spcAft>
          <a:spcPct val="0"/>
        </a:spcAft>
        <a:buClr>
          <a:schemeClr val="tx1"/>
        </a:buClr>
        <a:defRPr sz="3200">
          <a:solidFill>
            <a:schemeClr val="tx1"/>
          </a:solidFill>
          <a:latin typeface="Arial" charset="0"/>
          <a:cs typeface="Arial" charset="0"/>
        </a:defRPr>
      </a:lvl3pPr>
      <a:lvl4pPr algn="l" rtl="0" eaLnBrk="0" fontAlgn="base" hangingPunct="0">
        <a:spcBef>
          <a:spcPct val="0"/>
        </a:spcBef>
        <a:spcAft>
          <a:spcPct val="0"/>
        </a:spcAft>
        <a:buClr>
          <a:schemeClr val="tx1"/>
        </a:buClr>
        <a:defRPr sz="3200">
          <a:solidFill>
            <a:schemeClr val="tx1"/>
          </a:solidFill>
          <a:latin typeface="Arial" charset="0"/>
          <a:cs typeface="Arial" charset="0"/>
        </a:defRPr>
      </a:lvl4pPr>
      <a:lvl5pPr algn="l" rtl="0" eaLnBrk="0" fontAlgn="base" hangingPunct="0">
        <a:spcBef>
          <a:spcPct val="0"/>
        </a:spcBef>
        <a:spcAft>
          <a:spcPct val="0"/>
        </a:spcAft>
        <a:buClr>
          <a:schemeClr val="tx1"/>
        </a:buClr>
        <a:defRPr sz="3200">
          <a:solidFill>
            <a:schemeClr val="tx1"/>
          </a:solidFill>
          <a:latin typeface="Arial" charset="0"/>
          <a:cs typeface="Arial" charset="0"/>
        </a:defRPr>
      </a:lvl5pPr>
      <a:lvl6pPr marL="457200" algn="l" rtl="0" fontAlgn="base">
        <a:spcBef>
          <a:spcPct val="0"/>
        </a:spcBef>
        <a:spcAft>
          <a:spcPct val="0"/>
        </a:spcAft>
        <a:buClr>
          <a:schemeClr val="tx1"/>
        </a:buClr>
        <a:defRPr sz="3200">
          <a:solidFill>
            <a:schemeClr val="tx1"/>
          </a:solidFill>
          <a:latin typeface="Arial" charset="0"/>
          <a:cs typeface="Arial" charset="0"/>
        </a:defRPr>
      </a:lvl6pPr>
      <a:lvl7pPr marL="914400" algn="l" rtl="0" fontAlgn="base">
        <a:spcBef>
          <a:spcPct val="0"/>
        </a:spcBef>
        <a:spcAft>
          <a:spcPct val="0"/>
        </a:spcAft>
        <a:buClr>
          <a:schemeClr val="tx1"/>
        </a:buClr>
        <a:defRPr sz="3200">
          <a:solidFill>
            <a:schemeClr val="tx1"/>
          </a:solidFill>
          <a:latin typeface="Arial" charset="0"/>
          <a:cs typeface="Arial" charset="0"/>
        </a:defRPr>
      </a:lvl7pPr>
      <a:lvl8pPr marL="1371600" algn="l" rtl="0" fontAlgn="base">
        <a:spcBef>
          <a:spcPct val="0"/>
        </a:spcBef>
        <a:spcAft>
          <a:spcPct val="0"/>
        </a:spcAft>
        <a:buClr>
          <a:schemeClr val="tx1"/>
        </a:buClr>
        <a:defRPr sz="3200">
          <a:solidFill>
            <a:schemeClr val="tx1"/>
          </a:solidFill>
          <a:latin typeface="Arial" charset="0"/>
          <a:cs typeface="Arial" charset="0"/>
        </a:defRPr>
      </a:lvl8pPr>
      <a:lvl9pPr marL="1828800" algn="l" rtl="0" fontAlgn="base">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cs typeface="+mn-cs"/>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cs typeface="+mn-cs"/>
        </a:defRPr>
      </a:lvl5pPr>
      <a:lvl6pPr marL="2514600" indent="-228600" algn="l" rtl="0" fontAlgn="base">
        <a:spcBef>
          <a:spcPct val="20000"/>
        </a:spcBef>
        <a:spcAft>
          <a:spcPct val="0"/>
        </a:spcAft>
        <a:buClr>
          <a:schemeClr val="tx1"/>
        </a:buClr>
        <a:buChar char="•"/>
        <a:defRPr sz="2400">
          <a:solidFill>
            <a:schemeClr val="tx1"/>
          </a:solidFill>
          <a:latin typeface="+mn-lt"/>
          <a:cs typeface="+mn-cs"/>
        </a:defRPr>
      </a:lvl6pPr>
      <a:lvl7pPr marL="2971800" indent="-228600" algn="l" rtl="0" fontAlgn="base">
        <a:spcBef>
          <a:spcPct val="20000"/>
        </a:spcBef>
        <a:spcAft>
          <a:spcPct val="0"/>
        </a:spcAft>
        <a:buClr>
          <a:schemeClr val="tx1"/>
        </a:buClr>
        <a:buChar char="•"/>
        <a:defRPr sz="2400">
          <a:solidFill>
            <a:schemeClr val="tx1"/>
          </a:solidFill>
          <a:latin typeface="+mn-lt"/>
          <a:cs typeface="+mn-cs"/>
        </a:defRPr>
      </a:lvl7pPr>
      <a:lvl8pPr marL="3429000" indent="-228600" algn="l" rtl="0" fontAlgn="base">
        <a:spcBef>
          <a:spcPct val="20000"/>
        </a:spcBef>
        <a:spcAft>
          <a:spcPct val="0"/>
        </a:spcAft>
        <a:buClr>
          <a:schemeClr val="tx1"/>
        </a:buClr>
        <a:buChar char="•"/>
        <a:defRPr sz="2400">
          <a:solidFill>
            <a:schemeClr val="tx1"/>
          </a:solidFill>
          <a:latin typeface="+mn-lt"/>
          <a:cs typeface="+mn-cs"/>
        </a:defRPr>
      </a:lvl8pPr>
      <a:lvl9pPr marL="3886200" indent="-228600" algn="l" rtl="0" fontAlgn="base">
        <a:spcBef>
          <a:spcPct val="20000"/>
        </a:spcBef>
        <a:spcAft>
          <a:spcPct val="0"/>
        </a:spcAft>
        <a:buClr>
          <a:schemeClr val="tx1"/>
        </a:buClr>
        <a:buChar char="•"/>
        <a:defRPr sz="2400">
          <a:solidFill>
            <a:schemeClr val="tx1"/>
          </a:solidFill>
          <a:latin typeface="+mn-lt"/>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36525" y="136525"/>
            <a:ext cx="8866188" cy="658177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bg-BG" altLang="bg-BG" smtClean="0"/>
          </a:p>
        </p:txBody>
      </p:sp>
      <p:sp>
        <p:nvSpPr>
          <p:cNvPr id="2051" name="Rectangle 3"/>
          <p:cNvSpPr>
            <a:spLocks noGrp="1" noChangeArrowheads="1"/>
          </p:cNvSpPr>
          <p:nvPr>
            <p:ph type="title"/>
            <p:custDataLst>
              <p:tags r:id="rId14"/>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bg-BG" smtClean="0"/>
              <a:t>Click to edit Master title style</a:t>
            </a:r>
          </a:p>
        </p:txBody>
      </p:sp>
      <p:sp>
        <p:nvSpPr>
          <p:cNvPr id="2052" name="Rectangle 4"/>
          <p:cNvSpPr>
            <a:spLocks noGrp="1" noChangeArrowheads="1"/>
          </p:cNvSpPr>
          <p:nvPr>
            <p:ph type="body" idx="1"/>
            <p:custDataLst>
              <p:tags r:id="rId15"/>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bg-BG" smtClean="0"/>
              <a:t>Click to edit Master text styles</a:t>
            </a:r>
          </a:p>
          <a:p>
            <a:pPr lvl="1"/>
            <a:r>
              <a:rPr lang="en-US" altLang="bg-BG" smtClean="0"/>
              <a:t>Second level</a:t>
            </a:r>
          </a:p>
          <a:p>
            <a:pPr lvl="2"/>
            <a:r>
              <a:rPr lang="en-US" altLang="bg-BG" smtClean="0"/>
              <a:t>Third level</a:t>
            </a:r>
          </a:p>
          <a:p>
            <a:pPr lvl="3"/>
            <a:r>
              <a:rPr lang="en-US" altLang="bg-BG" smtClean="0"/>
              <a:t>Fourth level</a:t>
            </a:r>
          </a:p>
          <a:p>
            <a:pPr lvl="4"/>
            <a:r>
              <a:rPr lang="en-US" altLang="bg-BG" smtClean="0"/>
              <a:t>Fifth level</a:t>
            </a:r>
          </a:p>
        </p:txBody>
      </p:sp>
      <p:sp>
        <p:nvSpPr>
          <p:cNvPr id="28677"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bg-BG"/>
          </a:p>
        </p:txBody>
      </p:sp>
      <p:sp>
        <p:nvSpPr>
          <p:cNvPr id="28678"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bg-BG"/>
          </a:p>
        </p:txBody>
      </p:sp>
      <p:sp>
        <p:nvSpPr>
          <p:cNvPr id="28679"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95CC0AC-593A-4FF6-91FC-A9A83D70C943}" type="slidenum">
              <a:rPr lang="en-US" altLang="bg-BG"/>
              <a:pPr>
                <a:defRPr/>
              </a:pPr>
              <a:t>‹#›</a:t>
            </a:fld>
            <a:endParaRPr lang="en-US" altLang="bg-BG"/>
          </a:p>
        </p:txBody>
      </p:sp>
    </p:spTree>
  </p:cSld>
  <p:clrMap bg1="lt1" tx1="dk1" bg2="lt2" tx2="dk2" accent1="accent1" accent2="accent2" accent3="accent3" accent4="accent4" accent5="accent5" accent6="accent6" hlink="hlink" folHlink="folHlink"/>
  <p:sldLayoutIdLst>
    <p:sldLayoutId id="2147483955"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6" r:id="rId12"/>
  </p:sldLayoutIdLst>
  <p:transition/>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charset="0"/>
        </a:defRPr>
      </a:lvl2pPr>
      <a:lvl3pPr algn="l" rtl="0" eaLnBrk="0" fontAlgn="base" hangingPunct="0">
        <a:spcBef>
          <a:spcPct val="0"/>
        </a:spcBef>
        <a:spcAft>
          <a:spcPct val="0"/>
        </a:spcAft>
        <a:buClr>
          <a:schemeClr val="tx1"/>
        </a:buClr>
        <a:defRPr sz="3200">
          <a:solidFill>
            <a:schemeClr val="tx1"/>
          </a:solidFill>
          <a:latin typeface="Arial" charset="0"/>
        </a:defRPr>
      </a:lvl3pPr>
      <a:lvl4pPr algn="l" rtl="0" eaLnBrk="0" fontAlgn="base" hangingPunct="0">
        <a:spcBef>
          <a:spcPct val="0"/>
        </a:spcBef>
        <a:spcAft>
          <a:spcPct val="0"/>
        </a:spcAft>
        <a:buClr>
          <a:schemeClr val="tx1"/>
        </a:buClr>
        <a:defRPr sz="3200">
          <a:solidFill>
            <a:schemeClr val="tx1"/>
          </a:solidFill>
          <a:latin typeface="Arial" charset="0"/>
        </a:defRPr>
      </a:lvl4pPr>
      <a:lvl5pPr algn="l" rtl="0" eaLnBrk="0" fontAlgn="base" hangingPunct="0">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idx="4294967295"/>
          </p:nvPr>
        </p:nvSpPr>
        <p:spPr>
          <a:xfrm>
            <a:off x="685800" y="2590800"/>
            <a:ext cx="7772400" cy="1905000"/>
          </a:xfrm>
        </p:spPr>
        <p:txBody>
          <a:bodyPr anchor="ctr" anchorCtr="1"/>
          <a:lstStyle/>
          <a:p>
            <a:pPr algn="ctr" eaLnBrk="1" hangingPunct="1"/>
            <a:r>
              <a:rPr lang="bg-BG" altLang="bg-BG" dirty="0" smtClean="0"/>
              <a:t>Следоперативна болка</a:t>
            </a:r>
            <a:r>
              <a:rPr lang="bg-BG" altLang="bg-BG" dirty="0" smtClean="0">
                <a:solidFill>
                  <a:srgbClr val="FFFF00"/>
                </a:solidFill>
              </a:rPr>
              <a:t/>
            </a:r>
            <a:br>
              <a:rPr lang="bg-BG" altLang="bg-BG" dirty="0" smtClean="0">
                <a:solidFill>
                  <a:srgbClr val="FFFF00"/>
                </a:solidFill>
              </a:rPr>
            </a:br>
            <a:r>
              <a:rPr lang="bg-BG" altLang="bg-BG" sz="6300" dirty="0" smtClean="0">
                <a:solidFill>
                  <a:srgbClr val="FFFF00"/>
                </a:solidFill>
              </a:rPr>
              <a:t/>
            </a:r>
            <a:br>
              <a:rPr lang="bg-BG" altLang="bg-BG" sz="6300" dirty="0" smtClean="0">
                <a:solidFill>
                  <a:srgbClr val="FFFF00"/>
                </a:solidFill>
              </a:rPr>
            </a:br>
            <a:r>
              <a:rPr lang="bg-BG" altLang="bg-BG" sz="2400" dirty="0" smtClean="0">
                <a:solidFill>
                  <a:srgbClr val="FF0000"/>
                </a:solidFill>
              </a:rPr>
              <a:t>доцент д-р Господин ДИМОВ, дм</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chor="ctr"/>
          <a:lstStyle/>
          <a:p>
            <a:pPr eaLnBrk="1" hangingPunct="1"/>
            <a:r>
              <a:rPr lang="bg-BG" altLang="bg-BG" smtClean="0"/>
              <a:t>Физиология на болката</a:t>
            </a:r>
            <a:endParaRPr lang="en-US" altLang="bg-BG" smtClean="0"/>
          </a:p>
        </p:txBody>
      </p:sp>
      <p:sp>
        <p:nvSpPr>
          <p:cNvPr id="11267" name="Rectangle 3"/>
          <p:cNvSpPr>
            <a:spLocks noGrp="1" noChangeArrowheads="1"/>
          </p:cNvSpPr>
          <p:nvPr>
            <p:ph type="body" sz="half" idx="1"/>
          </p:nvPr>
        </p:nvSpPr>
        <p:spPr>
          <a:xfrm>
            <a:off x="423863" y="1636713"/>
            <a:ext cx="4038600" cy="4530725"/>
          </a:xfrm>
        </p:spPr>
        <p:txBody>
          <a:bodyPr/>
          <a:lstStyle/>
          <a:p>
            <a:r>
              <a:rPr lang="bg-BG" altLang="bg-BG" smtClean="0"/>
              <a:t>Ноцицептори</a:t>
            </a:r>
            <a:endParaRPr lang="en-US" altLang="bg-BG" smtClean="0"/>
          </a:p>
          <a:p>
            <a:r>
              <a:rPr lang="bg-BG" altLang="bg-BG" smtClean="0"/>
              <a:t>Стимули</a:t>
            </a:r>
          </a:p>
          <a:p>
            <a:r>
              <a:rPr lang="bg-BG" altLang="bg-BG" smtClean="0"/>
              <a:t>Предаване</a:t>
            </a:r>
          </a:p>
          <a:p>
            <a:r>
              <a:rPr lang="bg-BG" altLang="bg-BG" smtClean="0"/>
              <a:t>Завършване</a:t>
            </a:r>
          </a:p>
          <a:p>
            <a:r>
              <a:rPr lang="bg-BG" altLang="bg-BG" smtClean="0"/>
              <a:t>Модулация</a:t>
            </a:r>
            <a:endParaRPr lang="en-US" altLang="bg-BG" smtClean="0"/>
          </a:p>
        </p:txBody>
      </p:sp>
      <p:pic>
        <p:nvPicPr>
          <p:cNvPr id="11268" name="Picture 5"/>
          <p:cNvPicPr>
            <a:picLocks noChangeAspect="1" noChangeArrowheads="1"/>
          </p:cNvPicPr>
          <p:nvPr/>
        </p:nvPicPr>
        <p:blipFill>
          <a:blip r:embed="rId3">
            <a:extLst>
              <a:ext uri="{28A0092B-C50C-407E-A947-70E740481C1C}">
                <a14:useLocalDpi xmlns:a14="http://schemas.microsoft.com/office/drawing/2010/main" val="0"/>
              </a:ext>
            </a:extLst>
          </a:blip>
          <a:srcRect l="2499"/>
          <a:stretch>
            <a:fillRect/>
          </a:stretch>
        </p:blipFill>
        <p:spPr bwMode="auto">
          <a:xfrm>
            <a:off x="881063" y="4465638"/>
            <a:ext cx="2327275" cy="17700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5325" y="1443038"/>
            <a:ext cx="4164013" cy="47926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3"/>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16C397FC-D6D6-4323-8898-C0EA7F8D2114}" type="slidenum">
              <a:rPr lang="bg-BG" altLang="bg-BG" sz="1200">
                <a:latin typeface="Verdana" pitchFamily="34" charset="0"/>
              </a:rPr>
              <a:pPr algn="r" eaLnBrk="1" hangingPunct="1">
                <a:spcBef>
                  <a:spcPct val="0"/>
                </a:spcBef>
                <a:buClrTx/>
                <a:buFontTx/>
                <a:buNone/>
              </a:pPr>
              <a:t>10</a:t>
            </a:fld>
            <a:endParaRPr lang="bg-BG" altLang="bg-BG" sz="1200">
              <a:latin typeface="Verdana"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3"/>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B9175CBA-2A54-4C18-8763-EC1A3EC856F2}" type="slidenum">
              <a:rPr lang="bg-BG" altLang="bg-BG" sz="1200">
                <a:latin typeface="Verdana" pitchFamily="34" charset="0"/>
              </a:rPr>
              <a:pPr algn="r" eaLnBrk="1" hangingPunct="1">
                <a:spcBef>
                  <a:spcPct val="0"/>
                </a:spcBef>
                <a:buClrTx/>
                <a:buFontTx/>
                <a:buNone/>
              </a:pPr>
              <a:t>11</a:t>
            </a:fld>
            <a:endParaRPr lang="bg-BG" altLang="bg-BG" sz="1200">
              <a:latin typeface="Verdana" pitchFamily="34" charset="0"/>
            </a:endParaRPr>
          </a:p>
        </p:txBody>
      </p:sp>
      <p:sp>
        <p:nvSpPr>
          <p:cNvPr id="12292" name="Title 1"/>
          <p:cNvSpPr>
            <a:spLocks noGrp="1"/>
          </p:cNvSpPr>
          <p:nvPr>
            <p:ph type="title" idx="4294967295"/>
          </p:nvPr>
        </p:nvSpPr>
        <p:spPr/>
        <p:txBody>
          <a:bodyPr anchor="ctr"/>
          <a:lstStyle/>
          <a:p>
            <a:pPr eaLnBrk="1" hangingPunct="1"/>
            <a:r>
              <a:rPr lang="bg-BG" altLang="bg-BG" smtClean="0"/>
              <a:t>Ноцицептори</a:t>
            </a:r>
          </a:p>
        </p:txBody>
      </p:sp>
      <p:sp>
        <p:nvSpPr>
          <p:cNvPr id="12293" name="Content Placeholder 2"/>
          <p:cNvSpPr>
            <a:spLocks noGrp="1"/>
          </p:cNvSpPr>
          <p:nvPr>
            <p:ph idx="4294967295"/>
          </p:nvPr>
        </p:nvSpPr>
        <p:spPr/>
        <p:txBody>
          <a:bodyPr/>
          <a:lstStyle/>
          <a:p>
            <a:pPr marL="469900" indent="-469900" algn="just" eaLnBrk="1" hangingPunct="1"/>
            <a:r>
              <a:rPr lang="bg-BG" altLang="bg-BG" b="1" dirty="0" smtClean="0"/>
              <a:t>Механични</a:t>
            </a:r>
            <a:r>
              <a:rPr lang="bg-BG" altLang="bg-BG" dirty="0" smtClean="0"/>
              <a:t> – активират се от силни стимули като убождане, проникване през кожата – провеждат се по </a:t>
            </a:r>
            <a:r>
              <a:rPr lang="en-US" altLang="bg-BG" dirty="0" smtClean="0">
                <a:sym typeface="Wingdings" pitchFamily="2" charset="2"/>
              </a:rPr>
              <a:t>A-delta </a:t>
            </a:r>
            <a:r>
              <a:rPr lang="bg-BG" altLang="bg-BG" dirty="0" smtClean="0">
                <a:sym typeface="Wingdings" pitchFamily="2" charset="2"/>
              </a:rPr>
              <a:t>влакната</a:t>
            </a:r>
            <a:r>
              <a:rPr lang="en-US" altLang="bg-BG" dirty="0" smtClean="0">
                <a:sym typeface="Wingdings" pitchFamily="2" charset="2"/>
              </a:rPr>
              <a:t>.</a:t>
            </a:r>
            <a:endParaRPr lang="bg-BG" altLang="bg-BG" dirty="0" smtClean="0">
              <a:sym typeface="Wingdings" pitchFamily="2" charset="2"/>
            </a:endParaRPr>
          </a:p>
          <a:p>
            <a:pPr marL="469900" indent="-469900" algn="just" eaLnBrk="1" hangingPunct="1"/>
            <a:r>
              <a:rPr lang="bg-BG" altLang="bg-BG" b="1" dirty="0" smtClean="0">
                <a:sym typeface="Wingdings" pitchFamily="2" charset="2"/>
              </a:rPr>
              <a:t>Термични </a:t>
            </a:r>
            <a:r>
              <a:rPr lang="bg-BG" altLang="bg-BG" dirty="0" smtClean="0">
                <a:sym typeface="Wingdings" pitchFamily="2" charset="2"/>
              </a:rPr>
              <a:t>- активират се над </a:t>
            </a:r>
            <a:r>
              <a:rPr lang="en-US" altLang="bg-BG" dirty="0" smtClean="0"/>
              <a:t>45</a:t>
            </a:r>
            <a:r>
              <a:rPr lang="bg-BG" altLang="bg-BG" baseline="30000" dirty="0" smtClean="0"/>
              <a:t>0</a:t>
            </a:r>
            <a:r>
              <a:rPr lang="bg-BG" altLang="bg-BG" dirty="0" smtClean="0"/>
              <a:t>С</a:t>
            </a:r>
            <a:r>
              <a:rPr lang="bg-BG" altLang="bg-BG" baseline="30000" dirty="0" smtClean="0"/>
              <a:t> </a:t>
            </a:r>
            <a:r>
              <a:rPr lang="bg-BG" altLang="bg-BG" dirty="0" smtClean="0"/>
              <a:t>или под </a:t>
            </a:r>
            <a:r>
              <a:rPr lang="en-US" altLang="bg-BG" dirty="0" smtClean="0">
                <a:cs typeface="Times New Roman" pitchFamily="18" charset="0"/>
              </a:rPr>
              <a:t>5</a:t>
            </a:r>
            <a:r>
              <a:rPr lang="bg-BG" altLang="bg-BG" baseline="30000" dirty="0" smtClean="0">
                <a:cs typeface="Times New Roman" pitchFamily="18" charset="0"/>
              </a:rPr>
              <a:t>0</a:t>
            </a:r>
            <a:r>
              <a:rPr lang="en-US" altLang="bg-BG" dirty="0" smtClean="0">
                <a:cs typeface="Times New Roman" pitchFamily="18" charset="0"/>
              </a:rPr>
              <a:t>C</a:t>
            </a:r>
            <a:r>
              <a:rPr lang="bg-BG" altLang="bg-BG" dirty="0" smtClean="0">
                <a:cs typeface="Times New Roman" pitchFamily="18" charset="0"/>
              </a:rPr>
              <a:t> -</a:t>
            </a:r>
            <a:r>
              <a:rPr lang="en-US" altLang="bg-BG" dirty="0" smtClean="0">
                <a:cs typeface="Times New Roman" pitchFamily="18" charset="0"/>
              </a:rPr>
              <a:t> </a:t>
            </a:r>
            <a:r>
              <a:rPr lang="bg-BG" altLang="bg-BG" dirty="0" smtClean="0"/>
              <a:t>провеждат се по </a:t>
            </a:r>
            <a:r>
              <a:rPr lang="en-US" altLang="bg-BG" dirty="0" smtClean="0">
                <a:sym typeface="Wingdings" pitchFamily="2" charset="2"/>
              </a:rPr>
              <a:t>A-delta </a:t>
            </a:r>
            <a:r>
              <a:rPr lang="bg-BG" altLang="bg-BG" dirty="0" smtClean="0">
                <a:sym typeface="Wingdings" pitchFamily="2" charset="2"/>
              </a:rPr>
              <a:t>влакната</a:t>
            </a:r>
            <a:r>
              <a:rPr lang="en-US" altLang="bg-BG" dirty="0" smtClean="0">
                <a:sym typeface="Wingdings" pitchFamily="2" charset="2"/>
              </a:rPr>
              <a:t>.</a:t>
            </a:r>
            <a:endParaRPr lang="bg-BG" altLang="bg-BG" dirty="0" smtClean="0">
              <a:sym typeface="Wingdings" pitchFamily="2" charset="2"/>
            </a:endParaRPr>
          </a:p>
          <a:p>
            <a:pPr marL="469900" indent="-469900" algn="just" eaLnBrk="1" hangingPunct="1"/>
            <a:r>
              <a:rPr lang="bg-BG" altLang="bg-BG" b="1" dirty="0" smtClean="0"/>
              <a:t>Полимодални</a:t>
            </a:r>
            <a:r>
              <a:rPr lang="bg-BG" altLang="bg-BG" dirty="0" smtClean="0"/>
              <a:t> – активират се от различни стимули. Провеждат се по немиелизирани С</a:t>
            </a:r>
            <a:r>
              <a:rPr lang="en-US" altLang="bg-BG" dirty="0" smtClean="0">
                <a:sym typeface="Wingdings" pitchFamily="2" charset="2"/>
              </a:rPr>
              <a:t> </a:t>
            </a:r>
            <a:r>
              <a:rPr lang="bg-BG" altLang="bg-BG" dirty="0" smtClean="0">
                <a:sym typeface="Wingdings" pitchFamily="2" charset="2"/>
              </a:rPr>
              <a:t>влакна</a:t>
            </a:r>
            <a:r>
              <a:rPr lang="en-US" altLang="bg-BG" dirty="0" smtClean="0">
                <a:sym typeface="Wingdings" pitchFamily="2" charset="2"/>
              </a:rPr>
              <a:t>.</a:t>
            </a:r>
            <a:r>
              <a:rPr lang="bg-BG" altLang="bg-BG" dirty="0" smtClean="0">
                <a:sym typeface="Wingdings" pitchFamily="2" charset="2"/>
              </a:rPr>
              <a:t> Болката може да продължава дори и след прекъсване на действието на стимула.</a:t>
            </a:r>
            <a:endParaRPr lang="bg-BG" altLang="bg-BG"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3"/>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B08AEE05-6396-49CF-9E37-529154470A57}" type="slidenum">
              <a:rPr lang="bg-BG" altLang="bg-BG" sz="1200">
                <a:latin typeface="Verdana" pitchFamily="34" charset="0"/>
              </a:rPr>
              <a:pPr algn="r" eaLnBrk="1" hangingPunct="1">
                <a:spcBef>
                  <a:spcPct val="0"/>
                </a:spcBef>
                <a:buClrTx/>
                <a:buFontTx/>
                <a:buNone/>
              </a:pPr>
              <a:t>12</a:t>
            </a:fld>
            <a:endParaRPr lang="bg-BG" altLang="bg-BG" sz="1200">
              <a:latin typeface="Verdana" pitchFamily="34" charset="0"/>
            </a:endParaRPr>
          </a:p>
        </p:txBody>
      </p:sp>
      <p:sp>
        <p:nvSpPr>
          <p:cNvPr id="14340" name="Title 1"/>
          <p:cNvSpPr>
            <a:spLocks/>
          </p:cNvSpPr>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Clr>
                <a:schemeClr val="tx1"/>
              </a:buClr>
              <a:defRPr/>
            </a:pPr>
            <a:r>
              <a:rPr lang="bg-BG" altLang="bg-BG" sz="3200" dirty="0">
                <a:latin typeface="+mj-lt"/>
                <a:ea typeface="+mj-ea"/>
                <a:cs typeface="+mj-cs"/>
              </a:rPr>
              <a:t>Разположение на рецепторите в кожата</a:t>
            </a:r>
          </a:p>
        </p:txBody>
      </p:sp>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b="1991"/>
          <a:stretch>
            <a:fillRect/>
          </a:stretch>
        </p:blipFill>
        <p:spPr bwMode="auto">
          <a:xfrm>
            <a:off x="457200" y="1417638"/>
            <a:ext cx="8183563" cy="4622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3"/>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CBFBC98F-6C20-4A79-BBE3-45F40D721F7F}" type="slidenum">
              <a:rPr lang="bg-BG" altLang="bg-BG" sz="1200">
                <a:latin typeface="Verdana" pitchFamily="34" charset="0"/>
              </a:rPr>
              <a:pPr algn="r" eaLnBrk="1" hangingPunct="1">
                <a:spcBef>
                  <a:spcPct val="0"/>
                </a:spcBef>
                <a:buClrTx/>
                <a:buFontTx/>
                <a:buNone/>
              </a:pPr>
              <a:t>13</a:t>
            </a:fld>
            <a:endParaRPr lang="bg-BG" altLang="bg-BG" sz="1200">
              <a:latin typeface="Verdana" pitchFamily="34" charset="0"/>
            </a:endParaRPr>
          </a:p>
        </p:txBody>
      </p:sp>
      <p:sp>
        <p:nvSpPr>
          <p:cNvPr id="14340" name="Text Box 4"/>
          <p:cNvSpPr txBox="1">
            <a:spLocks noChangeArrowheads="1"/>
          </p:cNvSpPr>
          <p:nvPr/>
        </p:nvSpPr>
        <p:spPr bwMode="auto">
          <a:xfrm>
            <a:off x="685800" y="115888"/>
            <a:ext cx="7848600" cy="1077912"/>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eaLnBrk="1" hangingPunct="1">
              <a:spcBef>
                <a:spcPct val="0"/>
              </a:spcBef>
              <a:buFontTx/>
              <a:buNone/>
            </a:pPr>
            <a:r>
              <a:rPr lang="bg-BG" altLang="bg-BG" sz="3200" dirty="0"/>
              <a:t>Механизми на периферното усещане за болка</a:t>
            </a:r>
            <a:endParaRPr lang="en-US" altLang="bg-BG" sz="3200" dirty="0"/>
          </a:p>
        </p:txBody>
      </p:sp>
      <p:pic>
        <p:nvPicPr>
          <p:cNvPr id="1434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28775"/>
            <a:ext cx="8077200" cy="44227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bg-BG" altLang="bg-BG" smtClean="0"/>
              <a:t>Физиология на болката</a:t>
            </a:r>
            <a:endParaRPr lang="en-US" altLang="bg-BG" smtClean="0"/>
          </a:p>
        </p:txBody>
      </p:sp>
      <p:sp>
        <p:nvSpPr>
          <p:cNvPr id="15363" name="Rectangle 3"/>
          <p:cNvSpPr>
            <a:spLocks noGrp="1" noChangeArrowheads="1"/>
          </p:cNvSpPr>
          <p:nvPr>
            <p:ph type="body" sz="half" idx="1"/>
          </p:nvPr>
        </p:nvSpPr>
        <p:spPr>
          <a:xfrm>
            <a:off x="457200" y="1600200"/>
            <a:ext cx="8077200" cy="4530725"/>
          </a:xfrm>
        </p:spPr>
        <p:txBody>
          <a:bodyPr/>
          <a:lstStyle/>
          <a:p>
            <a:r>
              <a:rPr lang="bg-BG" altLang="bg-BG" dirty="0" smtClean="0"/>
              <a:t>Множественост </a:t>
            </a:r>
            <a:r>
              <a:rPr lang="bg-BG" altLang="bg-BG" dirty="0"/>
              <a:t>– включени са множество системи.</a:t>
            </a:r>
          </a:p>
          <a:p>
            <a:r>
              <a:rPr lang="bg-BG" altLang="bg-BG" dirty="0"/>
              <a:t>Системите са на различни нива – пластове.</a:t>
            </a:r>
          </a:p>
          <a:p>
            <a:pPr algn="just"/>
            <a:r>
              <a:rPr lang="bg-BG" altLang="bg-BG" dirty="0"/>
              <a:t>Реципрочност – всички системи са реципрочно повлияни, от това какво се случва.</a:t>
            </a:r>
          </a:p>
          <a:p>
            <a:r>
              <a:rPr lang="bg-BG" altLang="bg-BG" dirty="0"/>
              <a:t>Отговорът е комплексен</a:t>
            </a:r>
            <a:r>
              <a:rPr lang="bg-BG" altLang="bg-BG" dirty="0" smtClean="0"/>
              <a:t>.</a:t>
            </a:r>
            <a:endParaRPr lang="bg-BG" altLang="bg-BG" dirty="0"/>
          </a:p>
        </p:txBody>
      </p:sp>
      <p:pic>
        <p:nvPicPr>
          <p:cNvPr id="15364" name="Picture 7" descr="pain pathway"/>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782938" y="3049853"/>
            <a:ext cx="2061026" cy="305408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15366" name="AutoShape 12"/>
          <p:cNvCxnSpPr>
            <a:cxnSpLocks noChangeShapeType="1"/>
            <a:stCxn id="15364" idx="0"/>
            <a:endCxn id="15364" idx="0"/>
          </p:cNvCxnSpPr>
          <p:nvPr/>
        </p:nvCxnSpPr>
        <p:spPr bwMode="auto">
          <a:xfrm>
            <a:off x="7813451" y="3049853"/>
            <a:ext cx="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Slide Number Placeholder 3"/>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16C397FC-D6D6-4323-8898-C0EA7F8D2114}" type="slidenum">
              <a:rPr lang="bg-BG" altLang="bg-BG" sz="1200">
                <a:latin typeface="Verdana" pitchFamily="34" charset="0"/>
              </a:rPr>
              <a:pPr algn="r" eaLnBrk="1" hangingPunct="1">
                <a:spcBef>
                  <a:spcPct val="0"/>
                </a:spcBef>
                <a:buClrTx/>
                <a:buFontTx/>
                <a:buNone/>
              </a:pPr>
              <a:t>14</a:t>
            </a:fld>
            <a:endParaRPr lang="bg-BG" altLang="bg-BG" sz="1200">
              <a:latin typeface="Verdana"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908175" y="471488"/>
            <a:ext cx="5327650" cy="654050"/>
          </a:xfrm>
          <a:prstGeom prst="rect">
            <a:avLst/>
          </a:prstGeom>
          <a:solidFill>
            <a:srgbClr val="3366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ctr" eaLnBrk="1" hangingPunct="1">
              <a:spcBef>
                <a:spcPct val="0"/>
              </a:spcBef>
              <a:buClrTx/>
              <a:buFontTx/>
              <a:buNone/>
            </a:pPr>
            <a:r>
              <a:rPr lang="bg-BG" altLang="bg-BG" sz="3600" b="1" dirty="0">
                <a:solidFill>
                  <a:schemeClr val="bg1"/>
                </a:solidFill>
              </a:rPr>
              <a:t>Етиологични фактори</a:t>
            </a:r>
          </a:p>
        </p:txBody>
      </p:sp>
      <p:sp>
        <p:nvSpPr>
          <p:cNvPr id="16387" name="Text Box 3"/>
          <p:cNvSpPr txBox="1">
            <a:spLocks noChangeArrowheads="1"/>
          </p:cNvSpPr>
          <p:nvPr/>
        </p:nvSpPr>
        <p:spPr bwMode="auto">
          <a:xfrm>
            <a:off x="2967038" y="2133600"/>
            <a:ext cx="3405187" cy="1203325"/>
          </a:xfrm>
          <a:prstGeom prst="rect">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ctr" eaLnBrk="1" hangingPunct="1">
              <a:spcBef>
                <a:spcPct val="0"/>
              </a:spcBef>
              <a:buClrTx/>
              <a:buFontTx/>
              <a:buNone/>
            </a:pPr>
            <a:r>
              <a:rPr lang="bg-BG" altLang="bg-BG" sz="3600" b="1">
                <a:solidFill>
                  <a:srgbClr val="0000FF"/>
                </a:solidFill>
              </a:rPr>
              <a:t>Механизъм на болката</a:t>
            </a:r>
          </a:p>
        </p:txBody>
      </p:sp>
      <p:sp>
        <p:nvSpPr>
          <p:cNvPr id="16388" name="Text Box 4"/>
          <p:cNvSpPr txBox="1">
            <a:spLocks noChangeArrowheads="1"/>
          </p:cNvSpPr>
          <p:nvPr/>
        </p:nvSpPr>
        <p:spPr bwMode="auto">
          <a:xfrm>
            <a:off x="1377950" y="4846638"/>
            <a:ext cx="7156450" cy="646112"/>
          </a:xfrm>
          <a:prstGeom prst="rect">
            <a:avLst/>
          </a:prstGeom>
          <a:solidFill>
            <a:srgbClr val="FF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ctr" eaLnBrk="1" hangingPunct="1">
              <a:spcBef>
                <a:spcPct val="0"/>
              </a:spcBef>
              <a:buClrTx/>
              <a:buFontTx/>
              <a:buNone/>
            </a:pPr>
            <a:r>
              <a:rPr lang="bg-BG" altLang="bg-BG" sz="3600" b="1" dirty="0">
                <a:solidFill>
                  <a:schemeClr val="bg1"/>
                </a:solidFill>
              </a:rPr>
              <a:t>Болкови синдроми и ефекти</a:t>
            </a:r>
          </a:p>
        </p:txBody>
      </p:sp>
      <p:sp>
        <p:nvSpPr>
          <p:cNvPr id="16389" name="AutoShape 5"/>
          <p:cNvSpPr>
            <a:spLocks noChangeArrowheads="1"/>
          </p:cNvSpPr>
          <p:nvPr/>
        </p:nvSpPr>
        <p:spPr bwMode="auto">
          <a:xfrm rot="5400000">
            <a:off x="4160838" y="3448050"/>
            <a:ext cx="1016000" cy="13684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bg-BG"/>
          </a:p>
        </p:txBody>
      </p:sp>
      <p:sp>
        <p:nvSpPr>
          <p:cNvPr id="16390" name="AutoShape 6"/>
          <p:cNvSpPr>
            <a:spLocks noChangeArrowheads="1"/>
          </p:cNvSpPr>
          <p:nvPr/>
        </p:nvSpPr>
        <p:spPr bwMode="auto">
          <a:xfrm rot="5400000">
            <a:off x="4284663" y="944563"/>
            <a:ext cx="574675" cy="13684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00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bg-BG"/>
          </a:p>
        </p:txBody>
      </p:sp>
      <p:sp>
        <p:nvSpPr>
          <p:cNvPr id="16391" name="Slide Number Placeholder 3"/>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E98A7A79-9954-45C9-BAEC-EC785A3FCA0C}" type="slidenum">
              <a:rPr lang="bg-BG" altLang="bg-BG" sz="1200">
                <a:latin typeface="Verdana" pitchFamily="34" charset="0"/>
              </a:rPr>
              <a:pPr algn="r" eaLnBrk="1" hangingPunct="1">
                <a:spcBef>
                  <a:spcPct val="0"/>
                </a:spcBef>
                <a:buClrTx/>
                <a:buFontTx/>
                <a:buNone/>
              </a:pPr>
              <a:t>15</a:t>
            </a:fld>
            <a:endParaRPr lang="bg-BG" altLang="bg-BG" sz="1200">
              <a:latin typeface="Verdan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chor="ctr"/>
          <a:lstStyle/>
          <a:p>
            <a:pPr eaLnBrk="1" hangingPunct="1"/>
            <a:r>
              <a:rPr lang="bg-BG" altLang="bg-BG" dirty="0" smtClean="0"/>
              <a:t>Съществуват вариации в индивидуалния отговор на болка, които се определят от:</a:t>
            </a:r>
          </a:p>
        </p:txBody>
      </p:sp>
      <p:sp>
        <p:nvSpPr>
          <p:cNvPr id="3" name="Content Placeholder 2"/>
          <p:cNvSpPr>
            <a:spLocks noGrp="1"/>
          </p:cNvSpPr>
          <p:nvPr>
            <p:ph idx="1"/>
          </p:nvPr>
        </p:nvSpPr>
        <p:spPr/>
        <p:txBody>
          <a:bodyPr/>
          <a:lstStyle/>
          <a:p>
            <a:pPr>
              <a:defRPr/>
            </a:pPr>
            <a:r>
              <a:rPr lang="bg-BG" dirty="0" smtClean="0"/>
              <a:t>Генетични особености на пациента</a:t>
            </a:r>
          </a:p>
          <a:p>
            <a:pPr>
              <a:defRPr/>
            </a:pPr>
            <a:r>
              <a:rPr lang="bg-BG" dirty="0" smtClean="0"/>
              <a:t>Интелектуално ниво и културни особености</a:t>
            </a:r>
          </a:p>
          <a:p>
            <a:pPr>
              <a:defRPr/>
            </a:pPr>
            <a:r>
              <a:rPr lang="bg-BG" dirty="0" smtClean="0"/>
              <a:t>Възраст и пол</a:t>
            </a:r>
          </a:p>
          <a:p>
            <a:pPr marL="0" indent="0" algn="just">
              <a:buFontTx/>
              <a:buNone/>
              <a:defRPr/>
            </a:pPr>
            <a:r>
              <a:rPr lang="bg-BG" dirty="0" smtClean="0"/>
              <a:t>Някои групи пациенти са рискови за неадекватен контрол или изискват особено поведение:</a:t>
            </a:r>
          </a:p>
          <a:p>
            <a:pPr>
              <a:defRPr/>
            </a:pPr>
            <a:r>
              <a:rPr lang="bg-BG" dirty="0" smtClean="0"/>
              <a:t>Детска възраст</a:t>
            </a:r>
          </a:p>
          <a:p>
            <a:pPr>
              <a:defRPr/>
            </a:pPr>
            <a:r>
              <a:rPr lang="bg-BG" dirty="0" smtClean="0"/>
              <a:t>Напреднала възраст</a:t>
            </a:r>
          </a:p>
          <a:p>
            <a:pPr algn="just">
              <a:defRPr/>
            </a:pPr>
            <a:r>
              <a:rPr lang="bg-BG" dirty="0" smtClean="0"/>
              <a:t>Пациенти със затруднена комуникация – в критично състояние, когнитивни нарушения или при езикова бариера.</a:t>
            </a:r>
            <a:endParaRPr lang="bg-BG" dirty="0"/>
          </a:p>
        </p:txBody>
      </p:sp>
      <p:sp>
        <p:nvSpPr>
          <p:cNvPr id="4" name="Slide Number Placeholder 3"/>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16C397FC-D6D6-4323-8898-C0EA7F8D2114}" type="slidenum">
              <a:rPr lang="bg-BG" altLang="bg-BG" sz="1200">
                <a:latin typeface="Verdana" pitchFamily="34" charset="0"/>
              </a:rPr>
              <a:pPr algn="r" eaLnBrk="1" hangingPunct="1">
                <a:spcBef>
                  <a:spcPct val="0"/>
                </a:spcBef>
                <a:buClrTx/>
                <a:buFontTx/>
                <a:buNone/>
              </a:pPr>
              <a:t>16</a:t>
            </a:fld>
            <a:endParaRPr lang="bg-BG" altLang="bg-BG" sz="1200">
              <a:latin typeface="Verdana"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Placeholder 2"/>
          <p:cNvSpPr>
            <a:spLocks noGrp="1"/>
          </p:cNvSpPr>
          <p:nvPr>
            <p:ph type="body" idx="1"/>
          </p:nvPr>
        </p:nvSpPr>
        <p:spPr>
          <a:xfrm>
            <a:off x="831850" y="1535113"/>
            <a:ext cx="3665538" cy="639762"/>
          </a:xfrm>
        </p:spPr>
        <p:txBody>
          <a:bodyPr/>
          <a:lstStyle/>
          <a:p>
            <a:r>
              <a:rPr lang="bg-BG" altLang="bg-BG" smtClean="0"/>
              <a:t>Остра болка</a:t>
            </a:r>
          </a:p>
        </p:txBody>
      </p:sp>
      <p:sp>
        <p:nvSpPr>
          <p:cNvPr id="18435" name="Content Placeholder 3"/>
          <p:cNvSpPr>
            <a:spLocks noGrp="1"/>
          </p:cNvSpPr>
          <p:nvPr>
            <p:ph sz="half" idx="2"/>
          </p:nvPr>
        </p:nvSpPr>
        <p:spPr/>
        <p:txBody>
          <a:bodyPr/>
          <a:lstStyle/>
          <a:p>
            <a:r>
              <a:rPr lang="bg-BG" altLang="bg-BG" smtClean="0"/>
              <a:t>Следоперативна</a:t>
            </a:r>
          </a:p>
          <a:p>
            <a:r>
              <a:rPr lang="bg-BG" altLang="bg-BG" smtClean="0"/>
              <a:t>След травма</a:t>
            </a:r>
          </a:p>
          <a:p>
            <a:r>
              <a:rPr lang="bg-BG" altLang="bg-BG" smtClean="0"/>
              <a:t>Болка при раждане</a:t>
            </a:r>
            <a:endParaRPr lang="en-US" altLang="bg-BG" smtClean="0"/>
          </a:p>
          <a:p>
            <a:r>
              <a:rPr lang="bg-BG" altLang="bg-BG" smtClean="0"/>
              <a:t>Специфична болка</a:t>
            </a:r>
          </a:p>
          <a:p>
            <a:r>
              <a:rPr lang="bg-BG" altLang="bg-BG" smtClean="0"/>
              <a:t>Болка в гърба</a:t>
            </a:r>
          </a:p>
          <a:p>
            <a:r>
              <a:rPr lang="bg-BG" altLang="bg-BG" smtClean="0"/>
              <a:t>Главоболие</a:t>
            </a:r>
          </a:p>
        </p:txBody>
      </p:sp>
      <p:sp>
        <p:nvSpPr>
          <p:cNvPr id="18436" name="Text Placeholder 4"/>
          <p:cNvSpPr>
            <a:spLocks noGrp="1"/>
          </p:cNvSpPr>
          <p:nvPr>
            <p:ph type="body" sz="quarter" idx="3"/>
          </p:nvPr>
        </p:nvSpPr>
        <p:spPr/>
        <p:txBody>
          <a:bodyPr/>
          <a:lstStyle/>
          <a:p>
            <a:r>
              <a:rPr lang="bg-BG" altLang="bg-BG" smtClean="0"/>
              <a:t>Хронична болка</a:t>
            </a:r>
          </a:p>
        </p:txBody>
      </p:sp>
      <p:sp>
        <p:nvSpPr>
          <p:cNvPr id="18437" name="Content Placeholder 5"/>
          <p:cNvSpPr>
            <a:spLocks noGrp="1"/>
          </p:cNvSpPr>
          <p:nvPr>
            <p:ph sz="quarter" idx="4"/>
          </p:nvPr>
        </p:nvSpPr>
        <p:spPr>
          <a:xfrm>
            <a:off x="4322763" y="2159000"/>
            <a:ext cx="4613275" cy="3951288"/>
          </a:xfrm>
        </p:spPr>
        <p:txBody>
          <a:bodyPr/>
          <a:lstStyle/>
          <a:p>
            <a:r>
              <a:rPr lang="bg-BG" altLang="bg-BG" smtClean="0"/>
              <a:t>Мускулоскелетна</a:t>
            </a:r>
          </a:p>
          <a:p>
            <a:r>
              <a:rPr lang="bg-BG" altLang="bg-BG" smtClean="0"/>
              <a:t>Злокачествени заболявания</a:t>
            </a:r>
          </a:p>
          <a:p>
            <a:r>
              <a:rPr lang="bg-BG" altLang="bg-BG" smtClean="0"/>
              <a:t>Остеоартрит</a:t>
            </a:r>
          </a:p>
          <a:p>
            <a:r>
              <a:rPr lang="bg-BG" altLang="bg-BG" smtClean="0"/>
              <a:t>Ревматоиден артрит</a:t>
            </a:r>
          </a:p>
          <a:p>
            <a:r>
              <a:rPr lang="bg-BG" altLang="bg-BG" smtClean="0"/>
              <a:t>Болка в гърба</a:t>
            </a:r>
          </a:p>
          <a:p>
            <a:r>
              <a:rPr lang="bg-BG" altLang="bg-BG" smtClean="0"/>
              <a:t>Главоболие</a:t>
            </a:r>
          </a:p>
        </p:txBody>
      </p:sp>
      <p:sp>
        <p:nvSpPr>
          <p:cNvPr id="18438" name="Title 1"/>
          <p:cNvSpPr>
            <a:spLocks noGrp="1"/>
          </p:cNvSpPr>
          <p:nvPr>
            <p:ph type="title"/>
          </p:nvPr>
        </p:nvSpPr>
        <p:spPr/>
        <p:txBody>
          <a:bodyPr anchor="ctr"/>
          <a:lstStyle/>
          <a:p>
            <a:pPr eaLnBrk="1" hangingPunct="1"/>
            <a:r>
              <a:rPr lang="bg-BG" altLang="bg-BG" smtClean="0"/>
              <a:t>Видове болка</a:t>
            </a:r>
          </a:p>
        </p:txBody>
      </p:sp>
      <p:sp>
        <p:nvSpPr>
          <p:cNvPr id="7" name="Slide Number Placeholder 3"/>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16C397FC-D6D6-4323-8898-C0EA7F8D2114}" type="slidenum">
              <a:rPr lang="bg-BG" altLang="bg-BG" sz="1200">
                <a:latin typeface="Verdana" pitchFamily="34" charset="0"/>
              </a:rPr>
              <a:pPr algn="r" eaLnBrk="1" hangingPunct="1">
                <a:spcBef>
                  <a:spcPct val="0"/>
                </a:spcBef>
                <a:buClrTx/>
                <a:buFontTx/>
                <a:buNone/>
              </a:pPr>
              <a:t>17</a:t>
            </a:fld>
            <a:endParaRPr lang="bg-BG" altLang="bg-BG" sz="1200">
              <a:latin typeface="Verdana"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chor="ctr"/>
          <a:lstStyle/>
          <a:p>
            <a:pPr eaLnBrk="1" hangingPunct="1"/>
            <a:r>
              <a:rPr lang="bg-BG" altLang="bg-BG" dirty="0" smtClean="0"/>
              <a:t>Следоперативна болка</a:t>
            </a:r>
          </a:p>
        </p:txBody>
      </p:sp>
      <p:sp>
        <p:nvSpPr>
          <p:cNvPr id="19459" name="Content Placeholder 2"/>
          <p:cNvSpPr>
            <a:spLocks noGrp="1"/>
          </p:cNvSpPr>
          <p:nvPr>
            <p:ph idx="1"/>
          </p:nvPr>
        </p:nvSpPr>
        <p:spPr/>
        <p:txBody>
          <a:bodyPr/>
          <a:lstStyle/>
          <a:p>
            <a:pPr algn="just"/>
            <a:r>
              <a:rPr lang="bg-BG" altLang="bg-BG" dirty="0" smtClean="0"/>
              <a:t>Остра следоперативна болка – до 7 ден след оперативната интервенция.</a:t>
            </a:r>
          </a:p>
          <a:p>
            <a:pPr algn="just"/>
            <a:r>
              <a:rPr lang="bg-BG" altLang="bg-BG" dirty="0" smtClean="0"/>
              <a:t>Хронична следоперативна болка – продължаваща повече от 3 месеца след оперативната интервенция.</a:t>
            </a:r>
          </a:p>
        </p:txBody>
      </p:sp>
      <p:sp>
        <p:nvSpPr>
          <p:cNvPr id="4" name="Slide Number Placeholder 3"/>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16C397FC-D6D6-4323-8898-C0EA7F8D2114}" type="slidenum">
              <a:rPr lang="bg-BG" altLang="bg-BG" sz="1200">
                <a:latin typeface="Verdana" pitchFamily="34" charset="0"/>
              </a:rPr>
              <a:pPr algn="r" eaLnBrk="1" hangingPunct="1">
                <a:spcBef>
                  <a:spcPct val="0"/>
                </a:spcBef>
                <a:buClrTx/>
                <a:buFontTx/>
                <a:buNone/>
              </a:pPr>
              <a:t>18</a:t>
            </a:fld>
            <a:endParaRPr lang="bg-BG" altLang="bg-BG" sz="1200">
              <a:latin typeface="Verdana"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Характеристика на</a:t>
            </a:r>
            <a:br>
              <a:rPr lang="bg-BG" dirty="0" smtClean="0"/>
            </a:br>
            <a:r>
              <a:rPr lang="bg-BG" dirty="0" smtClean="0"/>
              <a:t>острата следоперативна болка</a:t>
            </a:r>
            <a:endParaRPr lang="bg-BG" dirty="0"/>
          </a:p>
        </p:txBody>
      </p:sp>
      <p:sp>
        <p:nvSpPr>
          <p:cNvPr id="3" name="Content Placeholder 2"/>
          <p:cNvSpPr>
            <a:spLocks noGrp="1"/>
          </p:cNvSpPr>
          <p:nvPr>
            <p:ph idx="1"/>
          </p:nvPr>
        </p:nvSpPr>
        <p:spPr/>
        <p:txBody>
          <a:bodyPr/>
          <a:lstStyle/>
          <a:p>
            <a:pPr lvl="0" algn="just"/>
            <a:r>
              <a:rPr lang="bg-BG" dirty="0" smtClean="0"/>
              <a:t>Интензивна, </a:t>
            </a:r>
            <a:r>
              <a:rPr lang="bg-BG" dirty="0"/>
              <a:t>като се влияе и от принудителното </a:t>
            </a:r>
            <a:r>
              <a:rPr lang="bg-BG" dirty="0" smtClean="0"/>
              <a:t>обездвижване.</a:t>
            </a:r>
            <a:endParaRPr lang="bg-BG" dirty="0"/>
          </a:p>
          <a:p>
            <a:pPr lvl="0" algn="just"/>
            <a:r>
              <a:rPr lang="bg-BG" dirty="0"/>
              <a:t>Продължителност до 72 часа с пик на 3 – 6 </a:t>
            </a:r>
            <a:r>
              <a:rPr lang="bg-BG" dirty="0" smtClean="0"/>
              <a:t>час.</a:t>
            </a:r>
            <a:endParaRPr lang="bg-BG" dirty="0"/>
          </a:p>
          <a:p>
            <a:pPr lvl="0" algn="just"/>
            <a:r>
              <a:rPr lang="bg-BG" dirty="0"/>
              <a:t>При повечето пациенти има болка и </a:t>
            </a:r>
            <a:r>
              <a:rPr lang="bg-BG" dirty="0" smtClean="0"/>
              <a:t>предоперативно.</a:t>
            </a:r>
            <a:endParaRPr lang="bg-BG" dirty="0"/>
          </a:p>
          <a:p>
            <a:pPr lvl="0" algn="just"/>
            <a:r>
              <a:rPr lang="bg-BG" dirty="0"/>
              <a:t>Засилва се през втората половина на </a:t>
            </a:r>
            <a:r>
              <a:rPr lang="bg-BG" dirty="0" smtClean="0"/>
              <a:t>нощта.</a:t>
            </a:r>
            <a:endParaRPr lang="bg-BG" dirty="0"/>
          </a:p>
          <a:p>
            <a:pPr lvl="0" algn="just"/>
            <a:r>
              <a:rPr lang="bg-BG" dirty="0"/>
              <a:t>Полиморфна е и трудно се оценя чрез прости скали базирани на субективни данни</a:t>
            </a:r>
            <a:r>
              <a:rPr lang="bg-BG" dirty="0" smtClean="0"/>
              <a:t>.</a:t>
            </a:r>
            <a:endParaRPr lang="bg-BG" dirty="0"/>
          </a:p>
        </p:txBody>
      </p:sp>
    </p:spTree>
    <p:extLst>
      <p:ext uri="{BB962C8B-B14F-4D97-AF65-F5344CB8AC3E}">
        <p14:creationId xmlns:p14="http://schemas.microsoft.com/office/powerpoint/2010/main" val="249730834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3"/>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6C7BA587-F203-4892-889E-D01E88507DA2}" type="slidenum">
              <a:rPr lang="bg-BG" altLang="bg-BG" sz="1200">
                <a:latin typeface="Verdana" pitchFamily="34" charset="0"/>
              </a:rPr>
              <a:pPr algn="r" eaLnBrk="1" hangingPunct="1">
                <a:spcBef>
                  <a:spcPct val="0"/>
                </a:spcBef>
                <a:buClrTx/>
                <a:buFontTx/>
                <a:buNone/>
              </a:pPr>
              <a:t>2</a:t>
            </a:fld>
            <a:endParaRPr lang="bg-BG" altLang="bg-BG" sz="1200">
              <a:latin typeface="Verdana" pitchFamily="34" charset="0"/>
            </a:endParaRPr>
          </a:p>
        </p:txBody>
      </p:sp>
      <p:sp>
        <p:nvSpPr>
          <p:cNvPr id="7172" name="Rectangle 2"/>
          <p:cNvSpPr>
            <a:spLocks noGrp="1" noChangeArrowheads="1"/>
          </p:cNvSpPr>
          <p:nvPr>
            <p:ph type="title" idx="4294967295"/>
          </p:nvPr>
        </p:nvSpPr>
        <p:spPr/>
        <p:txBody>
          <a:bodyPr anchor="ctr"/>
          <a:lstStyle/>
          <a:p>
            <a:pPr eaLnBrk="1" hangingPunct="1"/>
            <a:r>
              <a:rPr lang="bg-BG" altLang="bg-BG" dirty="0" smtClean="0"/>
              <a:t>Целите на нашата лекция днес са</a:t>
            </a:r>
          </a:p>
        </p:txBody>
      </p:sp>
      <p:sp>
        <p:nvSpPr>
          <p:cNvPr id="7173" name="Rectangle 3"/>
          <p:cNvSpPr>
            <a:spLocks noGrp="1" noChangeArrowheads="1"/>
          </p:cNvSpPr>
          <p:nvPr>
            <p:ph type="body" idx="4294967295"/>
          </p:nvPr>
        </p:nvSpPr>
        <p:spPr>
          <a:xfrm>
            <a:off x="455613" y="1647825"/>
            <a:ext cx="8115300" cy="4478338"/>
          </a:xfrm>
        </p:spPr>
        <p:txBody>
          <a:bodyPr/>
          <a:lstStyle/>
          <a:p>
            <a:pPr algn="just" eaLnBrk="1" hangingPunct="1"/>
            <a:r>
              <a:rPr lang="bg-BG" altLang="bg-BG" dirty="0" smtClean="0"/>
              <a:t>Изясняване на механизма на възникване на болката в периоп</a:t>
            </a:r>
            <a:r>
              <a:rPr lang="en-US" altLang="bg-BG" dirty="0" smtClean="0"/>
              <a:t>e</a:t>
            </a:r>
            <a:r>
              <a:rPr lang="bg-BG" altLang="bg-BG" dirty="0" smtClean="0"/>
              <a:t>р</a:t>
            </a:r>
            <a:r>
              <a:rPr lang="en-US" altLang="bg-BG" dirty="0" smtClean="0"/>
              <a:t>a</a:t>
            </a:r>
            <a:r>
              <a:rPr lang="bg-BG" altLang="bg-BG" dirty="0" smtClean="0"/>
              <a:t>тивния период.</a:t>
            </a:r>
          </a:p>
          <a:p>
            <a:pPr algn="just" eaLnBrk="1" hangingPunct="1"/>
            <a:r>
              <a:rPr lang="bg-BG" altLang="bg-BG" dirty="0" smtClean="0"/>
              <a:t>Характеристика и видове болката.</a:t>
            </a:r>
          </a:p>
          <a:p>
            <a:pPr algn="just" eaLnBrk="1" hangingPunct="1"/>
            <a:r>
              <a:rPr lang="bg-BG" altLang="bg-BG" dirty="0" smtClean="0"/>
              <a:t>Нежелани ефекти на болката.</a:t>
            </a:r>
          </a:p>
          <a:p>
            <a:pPr algn="just" eaLnBrk="1" hangingPunct="1"/>
            <a:r>
              <a:rPr lang="bg-BG" altLang="bg-BG" dirty="0" smtClean="0"/>
              <a:t>Методи за оценка на болката.</a:t>
            </a:r>
          </a:p>
          <a:p>
            <a:pPr algn="just" eaLnBrk="1" hangingPunct="1"/>
            <a:r>
              <a:rPr lang="bg-BG" altLang="bg-BG" dirty="0" smtClean="0"/>
              <a:t>Поведение при остра болка в периоперативния период.</a:t>
            </a:r>
          </a:p>
          <a:p>
            <a:pPr algn="just" eaLnBrk="1" hangingPunct="1"/>
            <a:endParaRPr lang="bg-BG" altLang="bg-BG"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3"/>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C376E850-F2E5-483E-8CBC-880D614E1B3F}" type="slidenum">
              <a:rPr lang="bg-BG" altLang="bg-BG" sz="1200">
                <a:latin typeface="Verdana" pitchFamily="34" charset="0"/>
              </a:rPr>
              <a:pPr algn="r" eaLnBrk="1" hangingPunct="1">
                <a:spcBef>
                  <a:spcPct val="0"/>
                </a:spcBef>
                <a:buClrTx/>
                <a:buFontTx/>
                <a:buNone/>
              </a:pPr>
              <a:t>20</a:t>
            </a:fld>
            <a:endParaRPr lang="bg-BG" altLang="bg-BG" sz="1200">
              <a:latin typeface="Verdana" pitchFamily="34" charset="0"/>
            </a:endParaRPr>
          </a:p>
        </p:txBody>
      </p:sp>
      <p:sp>
        <p:nvSpPr>
          <p:cNvPr id="20484" name="Rectangle 2"/>
          <p:cNvSpPr>
            <a:spLocks noGrp="1" noChangeArrowheads="1"/>
          </p:cNvSpPr>
          <p:nvPr>
            <p:ph type="title" idx="4294967295"/>
          </p:nvPr>
        </p:nvSpPr>
        <p:spPr/>
        <p:txBody>
          <a:bodyPr anchor="ctr"/>
          <a:lstStyle/>
          <a:p>
            <a:pPr eaLnBrk="1" hangingPunct="1"/>
            <a:r>
              <a:rPr lang="bg-BG" altLang="bg-BG" smtClean="0"/>
              <a:t>Остра болка</a:t>
            </a:r>
          </a:p>
        </p:txBody>
      </p:sp>
      <p:sp>
        <p:nvSpPr>
          <p:cNvPr id="20485" name="Rectangle 3"/>
          <p:cNvSpPr>
            <a:spLocks noGrp="1" noChangeArrowheads="1"/>
          </p:cNvSpPr>
          <p:nvPr>
            <p:ph type="body" idx="4294967295"/>
          </p:nvPr>
        </p:nvSpPr>
        <p:spPr>
          <a:xfrm>
            <a:off x="566738" y="1752600"/>
            <a:ext cx="8181975" cy="4267200"/>
          </a:xfrm>
        </p:spPr>
        <p:txBody>
          <a:bodyPr/>
          <a:lstStyle/>
          <a:p>
            <a:pPr marL="0" indent="361950" algn="just" eaLnBrk="1" hangingPunct="1">
              <a:buFontTx/>
              <a:buNone/>
            </a:pPr>
            <a:r>
              <a:rPr lang="bg-BG" altLang="bg-BG" smtClean="0"/>
              <a:t>Това е предупреждение за внезапно настъпваща опасност с крайна цел съхранение целостта и хомеостазата на индивида (тяло, организъм и психика/личност).</a:t>
            </a:r>
          </a:p>
        </p:txBody>
      </p:sp>
      <p:pic>
        <p:nvPicPr>
          <p:cNvPr id="204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6775" y="3692525"/>
            <a:ext cx="2619375" cy="1743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4138" y="3683000"/>
            <a:ext cx="2143125" cy="2143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E7FAF63A-7505-4F1E-BC87-D49BAD1D2967}" type="slidenum">
              <a:rPr lang="bg-BG" altLang="bg-BG" sz="1200">
                <a:latin typeface="Verdana" pitchFamily="34" charset="0"/>
              </a:rPr>
              <a:pPr algn="r" eaLnBrk="1" hangingPunct="1">
                <a:spcBef>
                  <a:spcPct val="0"/>
                </a:spcBef>
                <a:buClrTx/>
                <a:buFontTx/>
                <a:buNone/>
              </a:pPr>
              <a:t>21</a:t>
            </a:fld>
            <a:endParaRPr lang="bg-BG" altLang="bg-BG" sz="1200">
              <a:latin typeface="Verdana" pitchFamily="34" charset="0"/>
            </a:endParaRPr>
          </a:p>
        </p:txBody>
      </p:sp>
      <p:sp>
        <p:nvSpPr>
          <p:cNvPr id="21508" name="Rectangle 2"/>
          <p:cNvSpPr>
            <a:spLocks noGrp="1" noChangeArrowheads="1"/>
          </p:cNvSpPr>
          <p:nvPr>
            <p:ph type="title" idx="4294967295"/>
          </p:nvPr>
        </p:nvSpPr>
        <p:spPr/>
        <p:txBody>
          <a:bodyPr anchor="ctr"/>
          <a:lstStyle/>
          <a:p>
            <a:pPr eaLnBrk="1" hangingPunct="1"/>
            <a:r>
              <a:rPr lang="bg-BG" altLang="bg-BG" dirty="0" smtClean="0"/>
              <a:t>Остра болка</a:t>
            </a:r>
          </a:p>
        </p:txBody>
      </p:sp>
      <p:sp>
        <p:nvSpPr>
          <p:cNvPr id="21509" name="Rectangle 3"/>
          <p:cNvSpPr>
            <a:spLocks noGrp="1" noChangeArrowheads="1"/>
          </p:cNvSpPr>
          <p:nvPr>
            <p:ph type="body" idx="4294967295"/>
          </p:nvPr>
        </p:nvSpPr>
        <p:spPr/>
        <p:txBody>
          <a:bodyPr/>
          <a:lstStyle/>
          <a:p>
            <a:pPr marL="469900" indent="-469900" algn="just" eaLnBrk="1" hangingPunct="1"/>
            <a:r>
              <a:rPr lang="bg-BG" altLang="bg-BG" dirty="0" smtClean="0"/>
              <a:t>Острата болка най-често е външна, много по-рядко вътрешна, като разкъсване на съд </a:t>
            </a:r>
            <a:r>
              <a:rPr lang="en-US" altLang="bg-BG" dirty="0"/>
              <a:t> </a:t>
            </a:r>
            <a:r>
              <a:rPr lang="bg-BG" altLang="bg-BG" dirty="0" smtClean="0"/>
              <a:t>или орган, или емболично съдово запушване.</a:t>
            </a:r>
          </a:p>
          <a:p>
            <a:pPr marL="469900" indent="-469900" algn="just" eaLnBrk="1" hangingPunct="1"/>
            <a:r>
              <a:rPr lang="bg-BG" altLang="bg-BG" dirty="0" smtClean="0"/>
              <a:t>Във всички случаи тя е сетивен сигнал за настъпващо събитие, което предизвиква стрес и се възприема болезнено. </a:t>
            </a:r>
          </a:p>
        </p:txBody>
      </p:sp>
      <p:pic>
        <p:nvPicPr>
          <p:cNvPr id="215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200" y="3908425"/>
            <a:ext cx="3308350" cy="2238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E7C4AB50-1A7F-454A-8A67-F11163E87A71}" type="slidenum">
              <a:rPr lang="bg-BG" altLang="bg-BG" sz="1200">
                <a:latin typeface="Verdana" pitchFamily="34" charset="0"/>
              </a:rPr>
              <a:pPr algn="r" eaLnBrk="1" hangingPunct="1">
                <a:spcBef>
                  <a:spcPct val="0"/>
                </a:spcBef>
                <a:buClrTx/>
                <a:buFontTx/>
                <a:buNone/>
              </a:pPr>
              <a:t>22</a:t>
            </a:fld>
            <a:endParaRPr lang="bg-BG" altLang="bg-BG" sz="1200">
              <a:latin typeface="Verdana" pitchFamily="34" charset="0"/>
            </a:endParaRPr>
          </a:p>
        </p:txBody>
      </p:sp>
      <p:sp>
        <p:nvSpPr>
          <p:cNvPr id="22532" name="Rectangle 2"/>
          <p:cNvSpPr>
            <a:spLocks noGrp="1" noChangeArrowheads="1"/>
          </p:cNvSpPr>
          <p:nvPr>
            <p:ph type="title" idx="4294967295"/>
          </p:nvPr>
        </p:nvSpPr>
        <p:spPr/>
        <p:txBody>
          <a:bodyPr anchor="ctr"/>
          <a:lstStyle/>
          <a:p>
            <a:pPr eaLnBrk="1" hangingPunct="1"/>
            <a:r>
              <a:rPr lang="bg-BG" altLang="bg-BG" smtClean="0"/>
              <a:t>Характеристика на острата болка</a:t>
            </a:r>
          </a:p>
        </p:txBody>
      </p:sp>
      <p:pic>
        <p:nvPicPr>
          <p:cNvPr id="225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988" y="1246188"/>
            <a:ext cx="7566025" cy="4765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chor="ctr"/>
          <a:lstStyle/>
          <a:p>
            <a:pPr eaLnBrk="1" hangingPunct="1"/>
            <a:r>
              <a:rPr lang="bg-BG" altLang="bg-BG" smtClean="0"/>
              <a:t>Правила за оценка на болката</a:t>
            </a:r>
          </a:p>
        </p:txBody>
      </p:sp>
      <p:sp>
        <p:nvSpPr>
          <p:cNvPr id="23555" name="Content Placeholder 2"/>
          <p:cNvSpPr>
            <a:spLocks noGrp="1"/>
          </p:cNvSpPr>
          <p:nvPr>
            <p:ph idx="1"/>
          </p:nvPr>
        </p:nvSpPr>
        <p:spPr>
          <a:xfrm>
            <a:off x="455613" y="1600200"/>
            <a:ext cx="8356600" cy="4525963"/>
          </a:xfrm>
        </p:spPr>
        <p:txBody>
          <a:bodyPr/>
          <a:lstStyle/>
          <a:p>
            <a:pPr algn="just"/>
            <a:r>
              <a:rPr lang="bg-BG" altLang="bg-BG" dirty="0" smtClean="0"/>
              <a:t>Оценяване на болката при покой и движение за правилно определяне на функционалния статус.</a:t>
            </a:r>
          </a:p>
          <a:p>
            <a:r>
              <a:rPr lang="bg-BG" altLang="bg-BG" dirty="0" smtClean="0"/>
              <a:t>Оценка на болката преди и след всяка манипулация.</a:t>
            </a:r>
          </a:p>
          <a:p>
            <a:pPr algn="just"/>
            <a:r>
              <a:rPr lang="bg-BG" altLang="bg-BG" dirty="0" smtClean="0"/>
              <a:t>В ИО болката се оценява отначало на 10-15 </a:t>
            </a:r>
            <a:r>
              <a:rPr lang="en-US" altLang="bg-BG" dirty="0" smtClean="0"/>
              <a:t>min</a:t>
            </a:r>
            <a:r>
              <a:rPr lang="bg-BG" altLang="bg-BG" dirty="0" smtClean="0"/>
              <a:t>, а след намаляването й на </a:t>
            </a:r>
            <a:r>
              <a:rPr lang="en-US" altLang="bg-BG" dirty="0" smtClean="0"/>
              <a:t>1-2 h</a:t>
            </a:r>
            <a:r>
              <a:rPr lang="bg-BG" altLang="bg-BG" dirty="0" smtClean="0"/>
              <a:t>.</a:t>
            </a:r>
          </a:p>
          <a:p>
            <a:pPr algn="just"/>
            <a:r>
              <a:rPr lang="bg-BG" altLang="bg-BG" dirty="0" smtClean="0"/>
              <a:t>В ХО преоценката е на 4-8 </a:t>
            </a:r>
            <a:r>
              <a:rPr lang="en-US" altLang="bg-BG" dirty="0" smtClean="0"/>
              <a:t>h</a:t>
            </a:r>
            <a:r>
              <a:rPr lang="bg-BG" altLang="bg-BG" dirty="0" smtClean="0"/>
              <a:t>.</a:t>
            </a:r>
          </a:p>
          <a:p>
            <a:pPr algn="just"/>
            <a:r>
              <a:rPr lang="bg-BG" altLang="bg-BG" dirty="0" smtClean="0"/>
              <a:t>Правилното документиране улеснява лечението, добрата комуникация и контрол на качеството.</a:t>
            </a:r>
          </a:p>
          <a:p>
            <a:pPr algn="just"/>
            <a:r>
              <a:rPr lang="bg-BG" altLang="bg-BG" dirty="0" smtClean="0"/>
              <a:t>Обръща се особено внимание на рисковите пациенти.</a:t>
            </a:r>
          </a:p>
        </p:txBody>
      </p:sp>
      <p:sp>
        <p:nvSpPr>
          <p:cNvPr id="4" name="Slide Number Placeholder 3"/>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16C397FC-D6D6-4323-8898-C0EA7F8D2114}" type="slidenum">
              <a:rPr lang="bg-BG" altLang="bg-BG" sz="1200">
                <a:latin typeface="Verdana" pitchFamily="34" charset="0"/>
              </a:rPr>
              <a:pPr algn="r" eaLnBrk="1" hangingPunct="1">
                <a:spcBef>
                  <a:spcPct val="0"/>
                </a:spcBef>
                <a:buClrTx/>
                <a:buFontTx/>
                <a:buNone/>
              </a:pPr>
              <a:t>23</a:t>
            </a:fld>
            <a:endParaRPr lang="bg-BG" altLang="bg-BG" sz="1200">
              <a:latin typeface="Verdana"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chor="ctr"/>
          <a:lstStyle/>
          <a:p>
            <a:pPr eaLnBrk="1" hangingPunct="1"/>
            <a:r>
              <a:rPr lang="bg-BG" altLang="bg-BG" smtClean="0"/>
              <a:t>Правила за оценка на болката</a:t>
            </a:r>
          </a:p>
        </p:txBody>
      </p:sp>
      <p:sp>
        <p:nvSpPr>
          <p:cNvPr id="24579" name="Content Placeholder 2"/>
          <p:cNvSpPr>
            <a:spLocks noGrp="1"/>
          </p:cNvSpPr>
          <p:nvPr>
            <p:ph idx="1"/>
          </p:nvPr>
        </p:nvSpPr>
        <p:spPr>
          <a:xfrm>
            <a:off x="455613" y="1600200"/>
            <a:ext cx="8356600" cy="4525963"/>
          </a:xfrm>
        </p:spPr>
        <p:txBody>
          <a:bodyPr/>
          <a:lstStyle/>
          <a:p>
            <a:pPr algn="just"/>
            <a:r>
              <a:rPr lang="bg-BG" altLang="bg-BG" dirty="0" smtClean="0"/>
              <a:t>Неочакваната силна болка, съчетана с нарушения в жизнените показатели (хипо/хипертония, тахикардия, повишена температура) трябва да бъде незабавно уточнена.</a:t>
            </a:r>
            <a:endParaRPr lang="en-US" altLang="bg-BG" dirty="0" smtClean="0"/>
          </a:p>
          <a:p>
            <a:pPr algn="just"/>
            <a:r>
              <a:rPr lang="bg-BG" altLang="bg-BG" dirty="0" smtClean="0"/>
              <a:t>Проследява се за дехисценция на раната</a:t>
            </a:r>
            <a:r>
              <a:rPr lang="en-US" altLang="bg-BG" dirty="0" smtClean="0"/>
              <a:t>,</a:t>
            </a:r>
            <a:r>
              <a:rPr lang="bg-BG" altLang="bg-BG" dirty="0" smtClean="0"/>
              <a:t> инфекция или дълбока венозна тромбоза.</a:t>
            </a:r>
          </a:p>
          <a:p>
            <a:pPr algn="just"/>
            <a:r>
              <a:rPr lang="bg-BG" altLang="bg-BG" dirty="0" smtClean="0"/>
              <a:t>При много силна болка се пристъпва направо към обезболяване, без да се прибягва до начална оценка.</a:t>
            </a:r>
          </a:p>
          <a:p>
            <a:pPr algn="just"/>
            <a:r>
              <a:rPr lang="bg-BG" altLang="bg-BG" dirty="0" smtClean="0"/>
              <a:t>Други членове на семейството могат да бъдат включени при необходимост.</a:t>
            </a:r>
          </a:p>
        </p:txBody>
      </p:sp>
      <p:sp>
        <p:nvSpPr>
          <p:cNvPr id="4" name="Slide Number Placeholder 3"/>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16C397FC-D6D6-4323-8898-C0EA7F8D2114}" type="slidenum">
              <a:rPr lang="bg-BG" altLang="bg-BG" sz="1200">
                <a:latin typeface="Verdana" pitchFamily="34" charset="0"/>
              </a:rPr>
              <a:pPr algn="r" eaLnBrk="1" hangingPunct="1">
                <a:spcBef>
                  <a:spcPct val="0"/>
                </a:spcBef>
                <a:buClrTx/>
                <a:buFontTx/>
                <a:buNone/>
              </a:pPr>
              <a:t>24</a:t>
            </a:fld>
            <a:endParaRPr lang="bg-BG" altLang="bg-BG" sz="1200">
              <a:latin typeface="Verdana"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3"/>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8195704F-C807-4122-82FD-ADEC9EA8EEBA}" type="slidenum">
              <a:rPr lang="bg-BG" altLang="bg-BG" sz="1200">
                <a:latin typeface="Verdana" pitchFamily="34" charset="0"/>
              </a:rPr>
              <a:pPr algn="r" eaLnBrk="1" hangingPunct="1">
                <a:spcBef>
                  <a:spcPct val="0"/>
                </a:spcBef>
                <a:buClrTx/>
                <a:buFontTx/>
                <a:buNone/>
              </a:pPr>
              <a:t>25</a:t>
            </a:fld>
            <a:endParaRPr lang="bg-BG" altLang="bg-BG" sz="1200">
              <a:latin typeface="Verdana" pitchFamily="34" charset="0"/>
            </a:endParaRPr>
          </a:p>
        </p:txBody>
      </p:sp>
      <p:sp>
        <p:nvSpPr>
          <p:cNvPr id="25604" name="Rectangle 4098"/>
          <p:cNvSpPr>
            <a:spLocks noGrp="1" noChangeArrowheads="1"/>
          </p:cNvSpPr>
          <p:nvPr>
            <p:ph type="title" idx="4294967295"/>
          </p:nvPr>
        </p:nvSpPr>
        <p:spPr>
          <a:xfrm>
            <a:off x="685800" y="436563"/>
            <a:ext cx="7724775" cy="763587"/>
          </a:xfrm>
        </p:spPr>
        <p:txBody>
          <a:bodyPr anchor="ctr"/>
          <a:lstStyle/>
          <a:p>
            <a:pPr eaLnBrk="1" hangingPunct="1"/>
            <a:r>
              <a:rPr lang="bg-BG" altLang="en-US" smtClean="0"/>
              <a:t>Оценка на болката</a:t>
            </a:r>
            <a:endParaRPr lang="en-US" altLang="en-US" smtClean="0"/>
          </a:p>
        </p:txBody>
      </p:sp>
      <p:sp>
        <p:nvSpPr>
          <p:cNvPr id="25606" name="Text Box 4100"/>
          <p:cNvSpPr txBox="1">
            <a:spLocks noChangeArrowheads="1"/>
          </p:cNvSpPr>
          <p:nvPr/>
        </p:nvSpPr>
        <p:spPr bwMode="auto">
          <a:xfrm>
            <a:off x="685800" y="1676400"/>
            <a:ext cx="80422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indent="365125"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just" eaLnBrk="1" hangingPunct="1">
              <a:spcBef>
                <a:spcPct val="50000"/>
              </a:spcBef>
              <a:buClrTx/>
              <a:buFontTx/>
              <a:buNone/>
            </a:pPr>
            <a:r>
              <a:rPr lang="bg-BG" altLang="bg-BG"/>
              <a:t>Използват се специално изработени скали за количествена оценка на болката. По този начин се осигурява възможността всеки от лекуващия екип „да говори на същия език“ относно интензитета на болката. Сведенията се събират при възможност от самия болен.</a:t>
            </a:r>
            <a:r>
              <a:rPr lang="en-US" altLang="bg-BG"/>
              <a:t> </a:t>
            </a:r>
          </a:p>
        </p:txBody>
      </p:sp>
      <p:sp>
        <p:nvSpPr>
          <p:cNvPr id="25607" name="Text Box 4102"/>
          <p:cNvSpPr txBox="1">
            <a:spLocks noChangeArrowheads="1"/>
          </p:cNvSpPr>
          <p:nvPr/>
        </p:nvSpPr>
        <p:spPr bwMode="auto">
          <a:xfrm>
            <a:off x="990600" y="2971800"/>
            <a:ext cx="723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eaLnBrk="1" hangingPunct="1">
              <a:spcBef>
                <a:spcPct val="50000"/>
              </a:spcBef>
              <a:buClrTx/>
              <a:buFontTx/>
              <a:buNone/>
            </a:pPr>
            <a:endParaRPr lang="bg-BG" altLang="bg-BG">
              <a:latin typeface="Times New Roman" pitchFamily="18" charset="0"/>
            </a:endParaRPr>
          </a:p>
        </p:txBody>
      </p:sp>
      <p:sp>
        <p:nvSpPr>
          <p:cNvPr id="25608" name="Text Box 4103"/>
          <p:cNvSpPr txBox="1">
            <a:spLocks noChangeArrowheads="1"/>
          </p:cNvSpPr>
          <p:nvPr/>
        </p:nvSpPr>
        <p:spPr bwMode="auto">
          <a:xfrm>
            <a:off x="2667000" y="29718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eaLnBrk="1" hangingPunct="1">
              <a:spcBef>
                <a:spcPct val="0"/>
              </a:spcBef>
              <a:buClrTx/>
              <a:buFontTx/>
              <a:buNone/>
            </a:pPr>
            <a:endParaRPr lang="bg-BG" altLang="bg-BG">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lide Number Placeholder 3"/>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54F74234-ED9C-476F-BA16-C7A3D7C488C4}" type="slidenum">
              <a:rPr lang="bg-BG" altLang="bg-BG" sz="1200">
                <a:latin typeface="Verdana" pitchFamily="34" charset="0"/>
              </a:rPr>
              <a:pPr algn="r" eaLnBrk="1" hangingPunct="1">
                <a:spcBef>
                  <a:spcPct val="0"/>
                </a:spcBef>
                <a:buClrTx/>
                <a:buFontTx/>
                <a:buNone/>
              </a:pPr>
              <a:t>26</a:t>
            </a:fld>
            <a:endParaRPr lang="bg-BG" altLang="bg-BG" sz="1200">
              <a:latin typeface="Verdana" pitchFamily="34" charset="0"/>
            </a:endParaRPr>
          </a:p>
        </p:txBody>
      </p:sp>
      <p:sp>
        <p:nvSpPr>
          <p:cNvPr id="26628" name="Rectangle 4098"/>
          <p:cNvSpPr>
            <a:spLocks noGrp="1" noChangeArrowheads="1"/>
          </p:cNvSpPr>
          <p:nvPr>
            <p:ph type="title" idx="4294967295"/>
          </p:nvPr>
        </p:nvSpPr>
        <p:spPr>
          <a:xfrm>
            <a:off x="1158875" y="436563"/>
            <a:ext cx="7251700" cy="763587"/>
          </a:xfrm>
        </p:spPr>
        <p:txBody>
          <a:bodyPr anchor="ctr"/>
          <a:lstStyle/>
          <a:p>
            <a:pPr eaLnBrk="1" hangingPunct="1"/>
            <a:r>
              <a:rPr lang="bg-BG" altLang="en-US" smtClean="0"/>
              <a:t>Скали за оценка на болката</a:t>
            </a:r>
            <a:endParaRPr lang="en-US" altLang="en-US" smtClean="0"/>
          </a:p>
        </p:txBody>
      </p:sp>
      <p:sp>
        <p:nvSpPr>
          <p:cNvPr id="26630" name="Text Box 4100"/>
          <p:cNvSpPr txBox="1">
            <a:spLocks noChangeArrowheads="1"/>
          </p:cNvSpPr>
          <p:nvPr/>
        </p:nvSpPr>
        <p:spPr bwMode="auto">
          <a:xfrm>
            <a:off x="465138" y="1676400"/>
            <a:ext cx="833913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just" eaLnBrk="1" hangingPunct="1">
              <a:spcBef>
                <a:spcPct val="50000"/>
              </a:spcBef>
              <a:buClrTx/>
            </a:pPr>
            <a:r>
              <a:rPr lang="bg-BG" altLang="bg-BG" dirty="0"/>
              <a:t>Скала на </a:t>
            </a:r>
            <a:r>
              <a:rPr lang="en-US" altLang="bg-BG" dirty="0"/>
              <a:t>Wrong-Baker. </a:t>
            </a:r>
            <a:r>
              <a:rPr lang="bg-BG" altLang="bg-BG" dirty="0"/>
              <a:t>Според изражението на лицето – пиктограма с шест различни изражения от усмивка до плач. Тя е подходяща за пациенти с комуникационни проблеми – деца, възрастни, такива с езикови проблеми.</a:t>
            </a:r>
            <a:endParaRPr lang="en-US" altLang="bg-BG" dirty="0"/>
          </a:p>
        </p:txBody>
      </p:sp>
      <p:sp>
        <p:nvSpPr>
          <p:cNvPr id="26631" name="Text Box 4102"/>
          <p:cNvSpPr txBox="1">
            <a:spLocks noChangeArrowheads="1"/>
          </p:cNvSpPr>
          <p:nvPr/>
        </p:nvSpPr>
        <p:spPr bwMode="auto">
          <a:xfrm>
            <a:off x="990600" y="2971800"/>
            <a:ext cx="723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eaLnBrk="1" hangingPunct="1">
              <a:spcBef>
                <a:spcPct val="50000"/>
              </a:spcBef>
              <a:buClrTx/>
              <a:buFontTx/>
              <a:buNone/>
            </a:pPr>
            <a:endParaRPr lang="bg-BG" altLang="bg-BG">
              <a:latin typeface="Times New Roman" pitchFamily="18" charset="0"/>
            </a:endParaRPr>
          </a:p>
        </p:txBody>
      </p:sp>
      <p:sp>
        <p:nvSpPr>
          <p:cNvPr id="26632" name="Text Box 4103"/>
          <p:cNvSpPr txBox="1">
            <a:spLocks noChangeArrowheads="1"/>
          </p:cNvSpPr>
          <p:nvPr/>
        </p:nvSpPr>
        <p:spPr bwMode="auto">
          <a:xfrm>
            <a:off x="2667000" y="29718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eaLnBrk="1" hangingPunct="1">
              <a:spcBef>
                <a:spcPct val="0"/>
              </a:spcBef>
              <a:buClrTx/>
              <a:buFontTx/>
              <a:buNone/>
            </a:pPr>
            <a:endParaRPr lang="bg-BG" altLang="bg-BG">
              <a:latin typeface="Times New Roman" pitchFamily="18" charset="0"/>
            </a:endParaRPr>
          </a:p>
        </p:txBody>
      </p:sp>
      <p:pic>
        <p:nvPicPr>
          <p:cNvPr id="26633" name="Picture 2"/>
          <p:cNvPicPr>
            <a:picLocks noChangeAspect="1" noChangeArrowheads="1"/>
          </p:cNvPicPr>
          <p:nvPr/>
        </p:nvPicPr>
        <p:blipFill>
          <a:blip r:embed="rId3">
            <a:extLst>
              <a:ext uri="{28A0092B-C50C-407E-A947-70E740481C1C}">
                <a14:useLocalDpi xmlns:a14="http://schemas.microsoft.com/office/drawing/2010/main" val="0"/>
              </a:ext>
            </a:extLst>
          </a:blip>
          <a:srcRect l="4146" t="7230" r="4544" b="10606"/>
          <a:stretch>
            <a:fillRect/>
          </a:stretch>
        </p:blipFill>
        <p:spPr bwMode="auto">
          <a:xfrm>
            <a:off x="465138" y="3806825"/>
            <a:ext cx="8339137" cy="19388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descr="File:Sadface va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468" y="3919941"/>
            <a:ext cx="8088313" cy="8360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3"/>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4E65D439-4558-413A-A8A4-D6B2E9922611}" type="slidenum">
              <a:rPr lang="bg-BG" altLang="bg-BG" sz="1200">
                <a:latin typeface="Verdana" pitchFamily="34" charset="0"/>
              </a:rPr>
              <a:pPr algn="r" eaLnBrk="1" hangingPunct="1">
                <a:spcBef>
                  <a:spcPct val="0"/>
                </a:spcBef>
                <a:buClrTx/>
                <a:buFontTx/>
                <a:buNone/>
              </a:pPr>
              <a:t>27</a:t>
            </a:fld>
            <a:endParaRPr lang="bg-BG" altLang="bg-BG" sz="1200">
              <a:latin typeface="Verdana" pitchFamily="34" charset="0"/>
            </a:endParaRPr>
          </a:p>
        </p:txBody>
      </p:sp>
      <p:sp>
        <p:nvSpPr>
          <p:cNvPr id="27652" name="Rectangle 4098"/>
          <p:cNvSpPr>
            <a:spLocks noGrp="1" noChangeArrowheads="1"/>
          </p:cNvSpPr>
          <p:nvPr>
            <p:ph type="title" idx="4294967295"/>
          </p:nvPr>
        </p:nvSpPr>
        <p:spPr>
          <a:xfrm>
            <a:off x="1158875" y="436563"/>
            <a:ext cx="7251700" cy="763587"/>
          </a:xfrm>
        </p:spPr>
        <p:txBody>
          <a:bodyPr anchor="ctr"/>
          <a:lstStyle/>
          <a:p>
            <a:pPr eaLnBrk="1" hangingPunct="1"/>
            <a:r>
              <a:rPr lang="bg-BG" altLang="en-US" smtClean="0"/>
              <a:t>Скали за оценка на болката</a:t>
            </a:r>
            <a:endParaRPr lang="en-US" altLang="en-US" smtClean="0"/>
          </a:p>
        </p:txBody>
      </p:sp>
      <p:sp>
        <p:nvSpPr>
          <p:cNvPr id="27654" name="Text Box 4103"/>
          <p:cNvSpPr txBox="1">
            <a:spLocks noChangeArrowheads="1"/>
          </p:cNvSpPr>
          <p:nvPr/>
        </p:nvSpPr>
        <p:spPr bwMode="auto">
          <a:xfrm>
            <a:off x="2667000" y="29718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eaLnBrk="1" hangingPunct="1">
              <a:spcBef>
                <a:spcPct val="0"/>
              </a:spcBef>
              <a:buClrTx/>
              <a:buFontTx/>
              <a:buNone/>
            </a:pPr>
            <a:endParaRPr lang="bg-BG" altLang="bg-BG">
              <a:latin typeface="Times New Roman" pitchFamily="18" charset="0"/>
            </a:endParaRPr>
          </a:p>
        </p:txBody>
      </p:sp>
      <p:pic>
        <p:nvPicPr>
          <p:cNvPr id="276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25" y="1684338"/>
            <a:ext cx="8299450" cy="17494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41325" y="3733799"/>
            <a:ext cx="8299450" cy="20097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1409700" y="5174218"/>
            <a:ext cx="312906" cy="369332"/>
          </a:xfrm>
          <a:prstGeom prst="rect">
            <a:avLst/>
          </a:prstGeom>
          <a:noFill/>
        </p:spPr>
        <p:txBody>
          <a:bodyPr wrap="none" rtlCol="0">
            <a:spAutoFit/>
          </a:bodyPr>
          <a:lstStyle/>
          <a:p>
            <a:r>
              <a:rPr lang="en-US" dirty="0" smtClean="0"/>
              <a:t>0</a:t>
            </a:r>
            <a:endParaRPr lang="bg-BG" dirty="0"/>
          </a:p>
        </p:txBody>
      </p:sp>
      <p:sp>
        <p:nvSpPr>
          <p:cNvPr id="11" name="TextBox 10"/>
          <p:cNvSpPr txBox="1"/>
          <p:nvPr/>
        </p:nvSpPr>
        <p:spPr>
          <a:xfrm>
            <a:off x="2598569" y="5250418"/>
            <a:ext cx="312906" cy="369332"/>
          </a:xfrm>
          <a:prstGeom prst="rect">
            <a:avLst/>
          </a:prstGeom>
          <a:noFill/>
        </p:spPr>
        <p:txBody>
          <a:bodyPr wrap="none" rtlCol="0">
            <a:spAutoFit/>
          </a:bodyPr>
          <a:lstStyle/>
          <a:p>
            <a:r>
              <a:rPr lang="en-US" dirty="0" smtClean="0"/>
              <a:t>2</a:t>
            </a:r>
            <a:endParaRPr lang="bg-BG" dirty="0"/>
          </a:p>
        </p:txBody>
      </p:sp>
      <p:sp>
        <p:nvSpPr>
          <p:cNvPr id="12" name="TextBox 11"/>
          <p:cNvSpPr txBox="1"/>
          <p:nvPr/>
        </p:nvSpPr>
        <p:spPr>
          <a:xfrm>
            <a:off x="3810000" y="5250418"/>
            <a:ext cx="312906" cy="369332"/>
          </a:xfrm>
          <a:prstGeom prst="rect">
            <a:avLst/>
          </a:prstGeom>
          <a:noFill/>
        </p:spPr>
        <p:txBody>
          <a:bodyPr wrap="none" rtlCol="0">
            <a:spAutoFit/>
          </a:bodyPr>
          <a:lstStyle/>
          <a:p>
            <a:r>
              <a:rPr lang="en-US" dirty="0"/>
              <a:t>4</a:t>
            </a:r>
            <a:endParaRPr lang="bg-BG" dirty="0"/>
          </a:p>
        </p:txBody>
      </p:sp>
      <p:sp>
        <p:nvSpPr>
          <p:cNvPr id="13" name="TextBox 12"/>
          <p:cNvSpPr txBox="1"/>
          <p:nvPr/>
        </p:nvSpPr>
        <p:spPr>
          <a:xfrm>
            <a:off x="4991100" y="5250418"/>
            <a:ext cx="312906" cy="369332"/>
          </a:xfrm>
          <a:prstGeom prst="rect">
            <a:avLst/>
          </a:prstGeom>
          <a:noFill/>
        </p:spPr>
        <p:txBody>
          <a:bodyPr wrap="none" rtlCol="0">
            <a:spAutoFit/>
          </a:bodyPr>
          <a:lstStyle/>
          <a:p>
            <a:r>
              <a:rPr lang="en-US" dirty="0" smtClean="0"/>
              <a:t>6</a:t>
            </a:r>
            <a:endParaRPr lang="bg-BG" dirty="0"/>
          </a:p>
        </p:txBody>
      </p:sp>
      <p:sp>
        <p:nvSpPr>
          <p:cNvPr id="14" name="TextBox 13"/>
          <p:cNvSpPr txBox="1"/>
          <p:nvPr/>
        </p:nvSpPr>
        <p:spPr>
          <a:xfrm>
            <a:off x="6229350" y="5248870"/>
            <a:ext cx="312906" cy="369332"/>
          </a:xfrm>
          <a:prstGeom prst="rect">
            <a:avLst/>
          </a:prstGeom>
          <a:noFill/>
        </p:spPr>
        <p:txBody>
          <a:bodyPr wrap="none" rtlCol="0">
            <a:spAutoFit/>
          </a:bodyPr>
          <a:lstStyle/>
          <a:p>
            <a:r>
              <a:rPr lang="en-US" dirty="0"/>
              <a:t>8</a:t>
            </a:r>
            <a:endParaRPr lang="bg-BG" dirty="0"/>
          </a:p>
        </p:txBody>
      </p:sp>
      <p:sp>
        <p:nvSpPr>
          <p:cNvPr id="15" name="TextBox 14"/>
          <p:cNvSpPr txBox="1"/>
          <p:nvPr/>
        </p:nvSpPr>
        <p:spPr>
          <a:xfrm>
            <a:off x="7387347" y="5288518"/>
            <a:ext cx="441146" cy="369332"/>
          </a:xfrm>
          <a:prstGeom prst="rect">
            <a:avLst/>
          </a:prstGeom>
          <a:noFill/>
        </p:spPr>
        <p:txBody>
          <a:bodyPr wrap="none" rtlCol="0">
            <a:spAutoFit/>
          </a:bodyPr>
          <a:lstStyle/>
          <a:p>
            <a:r>
              <a:rPr lang="en-US" dirty="0" smtClean="0"/>
              <a:t>10</a:t>
            </a:r>
            <a:endParaRPr lang="bg-BG"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3"/>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C58E80DE-D18A-4D92-96AF-AE73FA7707CF}" type="slidenum">
              <a:rPr lang="bg-BG" altLang="bg-BG" sz="1200">
                <a:latin typeface="Verdana" pitchFamily="34" charset="0"/>
              </a:rPr>
              <a:pPr algn="r" eaLnBrk="1" hangingPunct="1">
                <a:spcBef>
                  <a:spcPct val="0"/>
                </a:spcBef>
                <a:buClrTx/>
                <a:buFontTx/>
                <a:buNone/>
              </a:pPr>
              <a:t>28</a:t>
            </a:fld>
            <a:endParaRPr lang="bg-BG" altLang="bg-BG" sz="1200">
              <a:latin typeface="Verdana" pitchFamily="34" charset="0"/>
            </a:endParaRPr>
          </a:p>
        </p:txBody>
      </p:sp>
      <p:sp>
        <p:nvSpPr>
          <p:cNvPr id="28676" name="Rectangle 4098"/>
          <p:cNvSpPr>
            <a:spLocks noGrp="1" noChangeArrowheads="1"/>
          </p:cNvSpPr>
          <p:nvPr>
            <p:ph type="title" idx="4294967295"/>
          </p:nvPr>
        </p:nvSpPr>
        <p:spPr>
          <a:xfrm>
            <a:off x="1158875" y="436563"/>
            <a:ext cx="7251700" cy="763587"/>
          </a:xfrm>
        </p:spPr>
        <p:txBody>
          <a:bodyPr anchor="ctr"/>
          <a:lstStyle/>
          <a:p>
            <a:pPr eaLnBrk="1" hangingPunct="1"/>
            <a:r>
              <a:rPr lang="bg-BG" altLang="en-US" smtClean="0"/>
              <a:t>Скали за оценка на болката</a:t>
            </a:r>
            <a:endParaRPr lang="en-US" altLang="en-US" smtClean="0"/>
          </a:p>
        </p:txBody>
      </p:sp>
      <p:sp>
        <p:nvSpPr>
          <p:cNvPr id="28678" name="Text Box 4100"/>
          <p:cNvSpPr txBox="1">
            <a:spLocks noChangeArrowheads="1"/>
          </p:cNvSpPr>
          <p:nvPr/>
        </p:nvSpPr>
        <p:spPr bwMode="auto">
          <a:xfrm>
            <a:off x="465138" y="1676400"/>
            <a:ext cx="83391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just" eaLnBrk="1" hangingPunct="1">
              <a:spcBef>
                <a:spcPct val="50000"/>
              </a:spcBef>
              <a:buClrTx/>
            </a:pPr>
            <a:r>
              <a:rPr lang="bg-BG" altLang="bg-BG" dirty="0"/>
              <a:t>Вербална оценъчна скала (ВОС). Пациентът оценява болката си по 5 степенна скала – липсваща, слаба, средна, силна и много силна/тежка.</a:t>
            </a:r>
            <a:endParaRPr lang="en-US" altLang="bg-BG" dirty="0"/>
          </a:p>
        </p:txBody>
      </p:sp>
      <p:sp>
        <p:nvSpPr>
          <p:cNvPr id="28679" name="Text Box 4102"/>
          <p:cNvSpPr txBox="1">
            <a:spLocks noChangeArrowheads="1"/>
          </p:cNvSpPr>
          <p:nvPr/>
        </p:nvSpPr>
        <p:spPr bwMode="auto">
          <a:xfrm>
            <a:off x="990600" y="2971800"/>
            <a:ext cx="723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eaLnBrk="1" hangingPunct="1">
              <a:spcBef>
                <a:spcPct val="50000"/>
              </a:spcBef>
              <a:buClrTx/>
              <a:buFontTx/>
              <a:buNone/>
            </a:pPr>
            <a:endParaRPr lang="bg-BG" altLang="bg-BG">
              <a:latin typeface="Times New Roman" pitchFamily="18" charset="0"/>
            </a:endParaRPr>
          </a:p>
        </p:txBody>
      </p:sp>
      <p:sp>
        <p:nvSpPr>
          <p:cNvPr id="28680" name="Text Box 4103"/>
          <p:cNvSpPr txBox="1">
            <a:spLocks noChangeArrowheads="1"/>
          </p:cNvSpPr>
          <p:nvPr/>
        </p:nvSpPr>
        <p:spPr bwMode="auto">
          <a:xfrm>
            <a:off x="2667000" y="29718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eaLnBrk="1" hangingPunct="1">
              <a:spcBef>
                <a:spcPct val="0"/>
              </a:spcBef>
              <a:buClrTx/>
              <a:buFontTx/>
              <a:buNone/>
            </a:pPr>
            <a:endParaRPr lang="bg-BG" altLang="bg-BG">
              <a:latin typeface="Times New Roman" pitchFamily="18" charset="0"/>
            </a:endParaRPr>
          </a:p>
        </p:txBody>
      </p:sp>
      <p:pic>
        <p:nvPicPr>
          <p:cNvPr id="286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8" y="3433763"/>
            <a:ext cx="8337550" cy="18907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3"/>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88787766-6C60-478E-8DCF-E86BDAE7BBA9}" type="slidenum">
              <a:rPr lang="bg-BG" altLang="bg-BG" sz="1200">
                <a:latin typeface="Verdana" pitchFamily="34" charset="0"/>
              </a:rPr>
              <a:pPr algn="r" eaLnBrk="1" hangingPunct="1">
                <a:spcBef>
                  <a:spcPct val="0"/>
                </a:spcBef>
                <a:buClrTx/>
                <a:buFontTx/>
                <a:buNone/>
              </a:pPr>
              <a:t>29</a:t>
            </a:fld>
            <a:endParaRPr lang="bg-BG" altLang="bg-BG" sz="1200">
              <a:latin typeface="Verdana" pitchFamily="34" charset="0"/>
            </a:endParaRPr>
          </a:p>
        </p:txBody>
      </p:sp>
      <p:sp>
        <p:nvSpPr>
          <p:cNvPr id="29700" name="Rectangle 4098"/>
          <p:cNvSpPr>
            <a:spLocks noGrp="1" noChangeArrowheads="1"/>
          </p:cNvSpPr>
          <p:nvPr>
            <p:ph type="title" idx="4294967295"/>
          </p:nvPr>
        </p:nvSpPr>
        <p:spPr>
          <a:xfrm>
            <a:off x="1158875" y="436563"/>
            <a:ext cx="7251700" cy="763587"/>
          </a:xfrm>
        </p:spPr>
        <p:txBody>
          <a:bodyPr anchor="ctr"/>
          <a:lstStyle/>
          <a:p>
            <a:pPr eaLnBrk="1" hangingPunct="1"/>
            <a:r>
              <a:rPr lang="bg-BG" altLang="en-US" smtClean="0"/>
              <a:t>Скали за оценка на болката</a:t>
            </a:r>
            <a:endParaRPr lang="en-US" altLang="en-US" smtClean="0"/>
          </a:p>
        </p:txBody>
      </p:sp>
      <p:sp>
        <p:nvSpPr>
          <p:cNvPr id="29702" name="Text Box 4100"/>
          <p:cNvSpPr txBox="1">
            <a:spLocks noChangeArrowheads="1"/>
          </p:cNvSpPr>
          <p:nvPr/>
        </p:nvSpPr>
        <p:spPr bwMode="auto">
          <a:xfrm>
            <a:off x="465138" y="1676400"/>
            <a:ext cx="83391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just" eaLnBrk="1" hangingPunct="1">
              <a:spcBef>
                <a:spcPct val="50000"/>
              </a:spcBef>
              <a:buClrTx/>
            </a:pPr>
            <a:r>
              <a:rPr lang="bg-BG" altLang="bg-BG"/>
              <a:t>Цифрова оценъчна скала (ЦОС). Пациентът оценява болката си по 5/10 степенна цифрова скала – от 0 (липсваща) до 5/10 (много силна/тежка).</a:t>
            </a:r>
            <a:endParaRPr lang="en-US" altLang="bg-BG"/>
          </a:p>
        </p:txBody>
      </p:sp>
      <p:sp>
        <p:nvSpPr>
          <p:cNvPr id="29703" name="Text Box 4103"/>
          <p:cNvSpPr txBox="1">
            <a:spLocks noChangeArrowheads="1"/>
          </p:cNvSpPr>
          <p:nvPr/>
        </p:nvSpPr>
        <p:spPr bwMode="auto">
          <a:xfrm>
            <a:off x="2667000" y="29718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eaLnBrk="1" hangingPunct="1">
              <a:spcBef>
                <a:spcPct val="0"/>
              </a:spcBef>
              <a:buClrTx/>
              <a:buFontTx/>
              <a:buNone/>
            </a:pPr>
            <a:endParaRPr lang="bg-BG" altLang="bg-BG">
              <a:latin typeface="Times New Roman" pitchFamily="18" charset="0"/>
            </a:endParaRPr>
          </a:p>
        </p:txBody>
      </p:sp>
      <p:pic>
        <p:nvPicPr>
          <p:cNvPr id="29704" name="Picture 2"/>
          <p:cNvPicPr>
            <a:picLocks noChangeAspect="1" noChangeArrowheads="1"/>
          </p:cNvPicPr>
          <p:nvPr/>
        </p:nvPicPr>
        <p:blipFill>
          <a:blip r:embed="rId3">
            <a:extLst>
              <a:ext uri="{28A0092B-C50C-407E-A947-70E740481C1C}">
                <a14:useLocalDpi xmlns:a14="http://schemas.microsoft.com/office/drawing/2010/main" val="0"/>
              </a:ext>
            </a:extLst>
          </a:blip>
          <a:srcRect b="37971"/>
          <a:stretch>
            <a:fillRect/>
          </a:stretch>
        </p:blipFill>
        <p:spPr bwMode="auto">
          <a:xfrm>
            <a:off x="465138" y="3724275"/>
            <a:ext cx="8393112" cy="17954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3"/>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91DCF3D7-64DC-479F-9755-AAE7B90239F9}" type="slidenum">
              <a:rPr lang="bg-BG" altLang="bg-BG" sz="1200">
                <a:latin typeface="Verdana" pitchFamily="34" charset="0"/>
              </a:rPr>
              <a:pPr algn="r" eaLnBrk="1" hangingPunct="1">
                <a:spcBef>
                  <a:spcPct val="0"/>
                </a:spcBef>
                <a:buClrTx/>
                <a:buFontTx/>
                <a:buNone/>
              </a:pPr>
              <a:t>3</a:t>
            </a:fld>
            <a:endParaRPr lang="bg-BG" altLang="bg-BG" sz="1200">
              <a:latin typeface="Verdana" pitchFamily="34" charset="0"/>
            </a:endParaRPr>
          </a:p>
        </p:txBody>
      </p:sp>
      <p:sp>
        <p:nvSpPr>
          <p:cNvPr id="8196" name="Rectangle 2"/>
          <p:cNvSpPr>
            <a:spLocks noGrp="1" noChangeArrowheads="1"/>
          </p:cNvSpPr>
          <p:nvPr>
            <p:ph type="title" idx="4294967295"/>
          </p:nvPr>
        </p:nvSpPr>
        <p:spPr/>
        <p:txBody>
          <a:bodyPr anchor="ctr"/>
          <a:lstStyle/>
          <a:p>
            <a:pPr eaLnBrk="1" hangingPunct="1"/>
            <a:r>
              <a:rPr lang="bg-BG" altLang="bg-BG" smtClean="0"/>
              <a:t>Определение</a:t>
            </a:r>
          </a:p>
        </p:txBody>
      </p:sp>
      <p:sp>
        <p:nvSpPr>
          <p:cNvPr id="8197" name="Rectangle 3"/>
          <p:cNvSpPr>
            <a:spLocks noGrp="1" noChangeArrowheads="1"/>
          </p:cNvSpPr>
          <p:nvPr>
            <p:ph type="body" idx="4294967295"/>
          </p:nvPr>
        </p:nvSpPr>
        <p:spPr>
          <a:xfrm>
            <a:off x="455613" y="1647825"/>
            <a:ext cx="8315408" cy="4478338"/>
          </a:xfrm>
        </p:spPr>
        <p:txBody>
          <a:bodyPr/>
          <a:lstStyle/>
          <a:p>
            <a:pPr marL="0" indent="450850" algn="just" eaLnBrk="1" hangingPunct="1">
              <a:buFontTx/>
              <a:buNone/>
            </a:pPr>
            <a:r>
              <a:rPr lang="ru-RU" altLang="bg-BG" dirty="0" smtClean="0"/>
              <a:t>Неприятно </a:t>
            </a:r>
            <a:r>
              <a:rPr lang="ru-RU" altLang="bg-BG" dirty="0"/>
              <a:t>сетивно и емоционално изживяване, свързано </a:t>
            </a:r>
            <a:r>
              <a:rPr lang="ru-RU" altLang="bg-BG" dirty="0" smtClean="0"/>
              <a:t>с</a:t>
            </a:r>
            <a:r>
              <a:rPr lang="en-US" altLang="bg-BG" dirty="0" smtClean="0"/>
              <a:t> </a:t>
            </a:r>
            <a:r>
              <a:rPr lang="ru-RU" altLang="bg-BG" dirty="0" smtClean="0"/>
              <a:t>действително </a:t>
            </a:r>
            <a:r>
              <a:rPr lang="ru-RU" altLang="bg-BG" dirty="0"/>
              <a:t>или потенциално увреждане на </a:t>
            </a:r>
            <a:r>
              <a:rPr lang="ru-RU" altLang="bg-BG" dirty="0" smtClean="0"/>
              <a:t>тъканите, или</a:t>
            </a:r>
            <a:r>
              <a:rPr lang="en-US" altLang="bg-BG" dirty="0" smtClean="0"/>
              <a:t> </a:t>
            </a:r>
            <a:r>
              <a:rPr lang="ru-RU" altLang="bg-BG" dirty="0" smtClean="0"/>
              <a:t>наподобяващи това</a:t>
            </a:r>
            <a:r>
              <a:rPr lang="en-US" altLang="bg-BG" dirty="0" smtClean="0"/>
              <a:t> </a:t>
            </a:r>
            <a:r>
              <a:rPr lang="bg-BG" altLang="bg-BG" dirty="0" smtClean="0"/>
              <a:t>моменти.</a:t>
            </a:r>
            <a:endParaRPr lang="en-US" altLang="bg-BG" dirty="0" smtClean="0"/>
          </a:p>
          <a:p>
            <a:pPr marL="0" indent="450850" algn="just" eaLnBrk="1" hangingPunct="1">
              <a:buFontTx/>
              <a:buNone/>
            </a:pPr>
            <a:r>
              <a:rPr lang="bg-BG" altLang="bg-BG" dirty="0" smtClean="0"/>
              <a:t>Наличието на съзнание може да определи стимула като неприятен.</a:t>
            </a:r>
            <a:r>
              <a:rPr lang="en-US" altLang="bg-BG" dirty="0" smtClean="0"/>
              <a:t>*</a:t>
            </a:r>
            <a:endParaRPr lang="bg-BG" altLang="bg-BG" dirty="0" smtClean="0"/>
          </a:p>
          <a:p>
            <a:pPr marL="0" indent="450850" algn="r" eaLnBrk="1" hangingPunct="1">
              <a:buFontTx/>
              <a:buNone/>
            </a:pPr>
            <a:r>
              <a:rPr lang="en-US" altLang="bg-BG" sz="2000" i="1" dirty="0" smtClean="0"/>
              <a:t>*International Association for the Study of the Pain </a:t>
            </a:r>
            <a:r>
              <a:rPr lang="bg-BG" altLang="bg-BG" sz="2000" i="1" dirty="0" smtClean="0"/>
              <a:t>2020</a:t>
            </a:r>
          </a:p>
        </p:txBody>
      </p:sp>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7087" y="4255293"/>
            <a:ext cx="2627313" cy="18907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3"/>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922FE379-934E-45A5-9A10-54B6A5AE413B}" type="slidenum">
              <a:rPr lang="bg-BG" altLang="bg-BG" sz="1200">
                <a:latin typeface="Verdana" pitchFamily="34" charset="0"/>
              </a:rPr>
              <a:pPr algn="r" eaLnBrk="1" hangingPunct="1">
                <a:spcBef>
                  <a:spcPct val="0"/>
                </a:spcBef>
                <a:buClrTx/>
                <a:buFontTx/>
                <a:buNone/>
              </a:pPr>
              <a:t>30</a:t>
            </a:fld>
            <a:endParaRPr lang="bg-BG" altLang="bg-BG" sz="1200">
              <a:latin typeface="Verdana" pitchFamily="34" charset="0"/>
            </a:endParaRPr>
          </a:p>
        </p:txBody>
      </p:sp>
      <p:sp>
        <p:nvSpPr>
          <p:cNvPr id="30724" name="Rectangle 4098"/>
          <p:cNvSpPr>
            <a:spLocks noGrp="1" noChangeArrowheads="1"/>
          </p:cNvSpPr>
          <p:nvPr>
            <p:ph type="title" idx="4294967295"/>
          </p:nvPr>
        </p:nvSpPr>
        <p:spPr>
          <a:xfrm>
            <a:off x="1158875" y="436563"/>
            <a:ext cx="7251700" cy="763587"/>
          </a:xfrm>
        </p:spPr>
        <p:txBody>
          <a:bodyPr anchor="ctr"/>
          <a:lstStyle/>
          <a:p>
            <a:pPr eaLnBrk="1" hangingPunct="1"/>
            <a:r>
              <a:rPr lang="bg-BG" altLang="en-US" smtClean="0"/>
              <a:t>Скали за оценка на болката</a:t>
            </a:r>
            <a:endParaRPr lang="en-US" altLang="en-US" smtClean="0"/>
          </a:p>
        </p:txBody>
      </p:sp>
      <p:sp>
        <p:nvSpPr>
          <p:cNvPr id="30726" name="Text Box 4100"/>
          <p:cNvSpPr txBox="1">
            <a:spLocks noChangeArrowheads="1"/>
          </p:cNvSpPr>
          <p:nvPr/>
        </p:nvSpPr>
        <p:spPr bwMode="auto">
          <a:xfrm>
            <a:off x="465138" y="1676400"/>
            <a:ext cx="83391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just" eaLnBrk="1" hangingPunct="1">
              <a:spcBef>
                <a:spcPct val="50000"/>
              </a:spcBef>
              <a:buClrTx/>
            </a:pPr>
            <a:r>
              <a:rPr lang="bg-BG" altLang="bg-BG"/>
              <a:t>Визуално аналогова скала (ВАС). Пациентът оценява болката си от липсваща до много силна/тежка.</a:t>
            </a:r>
            <a:endParaRPr lang="en-US" altLang="bg-BG"/>
          </a:p>
        </p:txBody>
      </p:sp>
      <p:sp>
        <p:nvSpPr>
          <p:cNvPr id="30727" name="Text Box 4103"/>
          <p:cNvSpPr txBox="1">
            <a:spLocks noChangeArrowheads="1"/>
          </p:cNvSpPr>
          <p:nvPr/>
        </p:nvSpPr>
        <p:spPr bwMode="auto">
          <a:xfrm>
            <a:off x="2667000" y="29718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eaLnBrk="1" hangingPunct="1">
              <a:spcBef>
                <a:spcPct val="0"/>
              </a:spcBef>
              <a:buClrTx/>
              <a:buFontTx/>
              <a:buNone/>
            </a:pPr>
            <a:endParaRPr lang="bg-BG" altLang="bg-BG">
              <a:latin typeface="Times New Roman" pitchFamily="18" charset="0"/>
            </a:endParaRPr>
          </a:p>
        </p:txBody>
      </p:sp>
      <p:pic>
        <p:nvPicPr>
          <p:cNvPr id="307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249" y="2618408"/>
            <a:ext cx="6174913" cy="19619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125" y="4696509"/>
            <a:ext cx="4498975" cy="1799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chor="ctr"/>
          <a:lstStyle/>
          <a:p>
            <a:pPr eaLnBrk="1" hangingPunct="1"/>
            <a:r>
              <a:rPr lang="bg-BG" altLang="bg-BG" smtClean="0"/>
              <a:t>Положителни ефекти на болката</a:t>
            </a:r>
          </a:p>
        </p:txBody>
      </p:sp>
      <p:sp>
        <p:nvSpPr>
          <p:cNvPr id="31747" name="Content Placeholder 2"/>
          <p:cNvSpPr>
            <a:spLocks noGrp="1"/>
          </p:cNvSpPr>
          <p:nvPr>
            <p:ph idx="1"/>
          </p:nvPr>
        </p:nvSpPr>
        <p:spPr/>
        <p:txBody>
          <a:bodyPr/>
          <a:lstStyle/>
          <a:p>
            <a:r>
              <a:rPr lang="bg-BG" altLang="bg-BG" dirty="0" smtClean="0"/>
              <a:t>Сигнализира за тъканно увреждане.</a:t>
            </a:r>
          </a:p>
          <a:p>
            <a:pPr algn="just"/>
            <a:r>
              <a:rPr lang="bg-BG" altLang="bg-BG" dirty="0" smtClean="0"/>
              <a:t>Води до нарушена подвижност</a:t>
            </a:r>
            <a:r>
              <a:rPr lang="en-US" altLang="bg-BG" dirty="0" smtClean="0"/>
              <a:t> </a:t>
            </a:r>
            <a:r>
              <a:rPr lang="bg-BG" altLang="bg-BG" dirty="0" smtClean="0"/>
              <a:t>на засегнатата структура и нейната имобилизация.</a:t>
            </a:r>
          </a:p>
          <a:p>
            <a:pPr algn="just"/>
            <a:r>
              <a:rPr lang="bg-BG" altLang="bg-BG" dirty="0" smtClean="0"/>
              <a:t>Това осигурява възможности за подобрено възстановяване на тъканите и органите.</a:t>
            </a:r>
          </a:p>
        </p:txBody>
      </p:sp>
      <p:sp>
        <p:nvSpPr>
          <p:cNvPr id="4" name="Slide Number Placeholder 3"/>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16C397FC-D6D6-4323-8898-C0EA7F8D2114}" type="slidenum">
              <a:rPr lang="bg-BG" altLang="bg-BG" sz="1200">
                <a:latin typeface="Verdana" pitchFamily="34" charset="0"/>
              </a:rPr>
              <a:pPr algn="r" eaLnBrk="1" hangingPunct="1">
                <a:spcBef>
                  <a:spcPct val="0"/>
                </a:spcBef>
                <a:buClrTx/>
                <a:buFontTx/>
                <a:buNone/>
              </a:pPr>
              <a:t>31</a:t>
            </a:fld>
            <a:endParaRPr lang="bg-BG" altLang="bg-BG" sz="1200">
              <a:latin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chor="ctr"/>
          <a:lstStyle/>
          <a:p>
            <a:pPr eaLnBrk="1" hangingPunct="1"/>
            <a:r>
              <a:rPr lang="bg-BG" altLang="bg-BG" smtClean="0"/>
              <a:t>Нежелани ефекти на болката</a:t>
            </a:r>
          </a:p>
        </p:txBody>
      </p:sp>
      <p:sp>
        <p:nvSpPr>
          <p:cNvPr id="32771" name="Rectangle 3"/>
          <p:cNvSpPr>
            <a:spLocks noGrp="1" noChangeArrowheads="1"/>
          </p:cNvSpPr>
          <p:nvPr>
            <p:ph type="body" idx="1"/>
          </p:nvPr>
        </p:nvSpPr>
        <p:spPr/>
        <p:txBody>
          <a:bodyPr/>
          <a:lstStyle/>
          <a:p>
            <a:pPr eaLnBrk="1" hangingPunct="1"/>
            <a:r>
              <a:rPr lang="bg-BG" altLang="bg-BG" smtClean="0"/>
              <a:t>Централна нервна система:</a:t>
            </a:r>
          </a:p>
          <a:p>
            <a:pPr lvl="1" eaLnBrk="1" hangingPunct="1">
              <a:buFont typeface="Arial" charset="0"/>
              <a:buChar char="−"/>
            </a:pPr>
            <a:r>
              <a:rPr lang="bg-BG" altLang="bg-BG" smtClean="0"/>
              <a:t>Страдание</a:t>
            </a:r>
          </a:p>
          <a:p>
            <a:pPr lvl="1" eaLnBrk="1" hangingPunct="1">
              <a:buFont typeface="Arial" charset="0"/>
              <a:buChar char="−"/>
            </a:pPr>
            <a:r>
              <a:rPr lang="bg-BG" altLang="bg-BG" smtClean="0"/>
              <a:t>Лоши спомени за периоперативния период</a:t>
            </a:r>
          </a:p>
          <a:p>
            <a:pPr lvl="1" eaLnBrk="1" hangingPunct="1">
              <a:buFont typeface="Arial" charset="0"/>
              <a:buChar char="−"/>
            </a:pPr>
            <a:r>
              <a:rPr lang="bg-BG" altLang="bg-BG" smtClean="0"/>
              <a:t>Нарушаване на нормалния сън</a:t>
            </a:r>
          </a:p>
          <a:p>
            <a:pPr lvl="1" eaLnBrk="1" hangingPunct="1">
              <a:buFont typeface="Arial" charset="0"/>
              <a:buChar char="−"/>
            </a:pPr>
            <a:r>
              <a:rPr lang="bg-BG" altLang="bg-BG" smtClean="0"/>
              <a:t>Възможност за хронифициране</a:t>
            </a:r>
          </a:p>
          <a:p>
            <a:pPr lvl="1" algn="just" eaLnBrk="1" hangingPunct="1">
              <a:buFont typeface="Arial" charset="0"/>
              <a:buChar char="−"/>
            </a:pPr>
            <a:r>
              <a:rPr lang="bg-BG" altLang="bg-BG" smtClean="0"/>
              <a:t>Налице е риск от поведенчески нарушения при деца за дълъг период след операцията - до 1 година.</a:t>
            </a:r>
          </a:p>
        </p:txBody>
      </p:sp>
      <p:sp>
        <p:nvSpPr>
          <p:cNvPr id="32772" name="Slide Number Placeholder 3"/>
          <p:cNvSpPr txBox="1">
            <a:spLocks noGrp="1"/>
          </p:cNvSpPr>
          <p:nvPr/>
        </p:nvSpPr>
        <p:spPr bwMode="auto">
          <a:xfrm>
            <a:off x="6729663" y="612457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18EC1D7F-6A47-4F03-B5BD-3F457E4CEA26}" type="slidenum">
              <a:rPr lang="bg-BG" altLang="bg-BG" sz="1200">
                <a:latin typeface="Verdana" pitchFamily="34" charset="0"/>
              </a:rPr>
              <a:pPr algn="r" eaLnBrk="1" hangingPunct="1">
                <a:spcBef>
                  <a:spcPct val="0"/>
                </a:spcBef>
                <a:buClrTx/>
                <a:buFontTx/>
                <a:buNone/>
              </a:pPr>
              <a:t>32</a:t>
            </a:fld>
            <a:endParaRPr lang="bg-BG" altLang="bg-BG" sz="1200">
              <a:latin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chor="ctr"/>
          <a:lstStyle/>
          <a:p>
            <a:pPr eaLnBrk="1" hangingPunct="1"/>
            <a:r>
              <a:rPr lang="bg-BG" altLang="bg-BG" smtClean="0"/>
              <a:t>Нежелани ефекти на болката</a:t>
            </a:r>
          </a:p>
        </p:txBody>
      </p:sp>
      <p:sp>
        <p:nvSpPr>
          <p:cNvPr id="33795" name="Rectangle 3"/>
          <p:cNvSpPr>
            <a:spLocks noGrp="1" noChangeArrowheads="1"/>
          </p:cNvSpPr>
          <p:nvPr>
            <p:ph type="body" idx="1"/>
          </p:nvPr>
        </p:nvSpPr>
        <p:spPr/>
        <p:txBody>
          <a:bodyPr/>
          <a:lstStyle/>
          <a:p>
            <a:pPr eaLnBrk="1" hangingPunct="1"/>
            <a:r>
              <a:rPr lang="bg-BG" altLang="bg-BG" smtClean="0"/>
              <a:t>Дихателна система:</a:t>
            </a:r>
          </a:p>
          <a:p>
            <a:pPr lvl="1" eaLnBrk="1" hangingPunct="1">
              <a:buFont typeface="Arial" charset="0"/>
              <a:buChar char="−"/>
            </a:pPr>
            <a:r>
              <a:rPr lang="bg-BG" altLang="bg-BG" smtClean="0"/>
              <a:t>Намален дихателен капацитет</a:t>
            </a:r>
          </a:p>
          <a:p>
            <a:pPr lvl="1" eaLnBrk="1" hangingPunct="1">
              <a:buFont typeface="Arial" charset="0"/>
              <a:buChar char="−"/>
            </a:pPr>
            <a:r>
              <a:rPr lang="bg-BG" altLang="bg-BG" smtClean="0"/>
              <a:t>Намалена алвеоларна вентилация</a:t>
            </a:r>
          </a:p>
          <a:p>
            <a:pPr lvl="1" eaLnBrk="1" hangingPunct="1">
              <a:buFont typeface="Arial" charset="0"/>
              <a:buChar char="−"/>
            </a:pPr>
            <a:r>
              <a:rPr lang="bg-BG" altLang="bg-BG" smtClean="0"/>
              <a:t>Намален функционален остатъчен капацитет</a:t>
            </a:r>
          </a:p>
          <a:p>
            <a:pPr lvl="1" algn="just" eaLnBrk="1" hangingPunct="1">
              <a:buFont typeface="Arial" charset="0"/>
              <a:buChar char="−"/>
            </a:pPr>
            <a:r>
              <a:rPr lang="bg-BG" altLang="bg-BG" smtClean="0"/>
              <a:t>Белодробна хиповентилация, задръжка на секрети  и ателектази, създаващи условия за белодробни инфекции</a:t>
            </a:r>
          </a:p>
          <a:p>
            <a:pPr lvl="1" algn="just" eaLnBrk="1" hangingPunct="1">
              <a:buFont typeface="Arial" charset="0"/>
              <a:buChar char="−"/>
            </a:pPr>
            <a:r>
              <a:rPr lang="bg-BG" altLang="bg-BG" smtClean="0"/>
              <a:t>Артериална хипоксемия</a:t>
            </a:r>
          </a:p>
          <a:p>
            <a:pPr lvl="1" algn="just" eaLnBrk="1" hangingPunct="1">
              <a:buFont typeface="Arial" charset="0"/>
              <a:buChar char="−"/>
            </a:pPr>
            <a:endParaRPr lang="bg-BG" altLang="bg-BG" smtClean="0"/>
          </a:p>
        </p:txBody>
      </p:sp>
      <p:pic>
        <p:nvPicPr>
          <p:cNvPr id="33796" name="Picture 4" descr="wound0006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8738" y="4371975"/>
            <a:ext cx="2363787" cy="1908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3797" name="Slide Number Placeholder 3"/>
          <p:cNvSpPr txBox="1">
            <a:spLocks noGrp="1"/>
          </p:cNvSpPr>
          <p:nvPr/>
        </p:nvSpPr>
        <p:spPr bwMode="auto">
          <a:xfrm>
            <a:off x="7162800" y="6381750"/>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F2C96296-A9AD-4FF0-A14F-7CF815C69D3F}" type="slidenum">
              <a:rPr lang="bg-BG" altLang="bg-BG" sz="1200">
                <a:latin typeface="Verdana" pitchFamily="34" charset="0"/>
              </a:rPr>
              <a:pPr algn="r" eaLnBrk="1" hangingPunct="1">
                <a:spcBef>
                  <a:spcPct val="0"/>
                </a:spcBef>
                <a:buClrTx/>
                <a:buFontTx/>
                <a:buNone/>
              </a:pPr>
              <a:t>33</a:t>
            </a:fld>
            <a:endParaRPr lang="bg-BG" altLang="bg-BG" sz="1200">
              <a:latin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455613" y="1600200"/>
            <a:ext cx="7893050" cy="4525963"/>
          </a:xfrm>
        </p:spPr>
        <p:txBody>
          <a:bodyPr/>
          <a:lstStyle/>
          <a:p>
            <a:pPr eaLnBrk="1" hangingPunct="1"/>
            <a:r>
              <a:rPr lang="bg-BG" altLang="bg-BG" dirty="0" smtClean="0"/>
              <a:t>Сърдечно съдова система</a:t>
            </a:r>
          </a:p>
          <a:p>
            <a:pPr lvl="1" eaLnBrk="1" hangingPunct="1">
              <a:buFont typeface="Arial" charset="0"/>
              <a:buChar char="−"/>
            </a:pPr>
            <a:r>
              <a:rPr lang="bg-BG" altLang="bg-BG" dirty="0" smtClean="0"/>
              <a:t>Адренергична стимулация - катехоламини</a:t>
            </a:r>
          </a:p>
          <a:p>
            <a:pPr lvl="1" eaLnBrk="1" hangingPunct="1">
              <a:buFont typeface="Arial" charset="0"/>
              <a:buChar char="−"/>
            </a:pPr>
            <a:r>
              <a:rPr lang="bg-BG" altLang="bg-BG" dirty="0" smtClean="0"/>
              <a:t>Холинергична стимулация – вагус ефекти</a:t>
            </a:r>
          </a:p>
          <a:p>
            <a:pPr lvl="1" eaLnBrk="1" hangingPunct="1">
              <a:buFont typeface="Arial" charset="0"/>
              <a:buChar char="−"/>
            </a:pPr>
            <a:r>
              <a:rPr lang="bg-BG" altLang="bg-BG" dirty="0" smtClean="0"/>
              <a:t>Повишена СЧ</a:t>
            </a:r>
          </a:p>
          <a:p>
            <a:pPr lvl="1" eaLnBrk="1" hangingPunct="1">
              <a:buFont typeface="Arial" charset="0"/>
              <a:buChar char="−"/>
            </a:pPr>
            <a:r>
              <a:rPr lang="bg-BG" altLang="bg-BG" dirty="0" smtClean="0"/>
              <a:t>Повишен МОС</a:t>
            </a:r>
          </a:p>
          <a:p>
            <a:pPr lvl="1" eaLnBrk="1" hangingPunct="1">
              <a:buFont typeface="Arial" charset="0"/>
              <a:buChar char="−"/>
            </a:pPr>
            <a:r>
              <a:rPr lang="bg-BG" altLang="bg-BG" dirty="0" smtClean="0"/>
              <a:t>Повишено АКН</a:t>
            </a:r>
          </a:p>
          <a:p>
            <a:pPr lvl="1" algn="just" eaLnBrk="1" hangingPunct="1">
              <a:buFont typeface="Arial" charset="0"/>
              <a:buChar char="−"/>
            </a:pPr>
            <a:r>
              <a:rPr lang="bg-BG" altLang="bg-BG" dirty="0" smtClean="0"/>
              <a:t>Повишена кислородна консумация на миокарда</a:t>
            </a:r>
          </a:p>
          <a:p>
            <a:pPr lvl="1" algn="just" eaLnBrk="1" hangingPunct="1">
              <a:buFont typeface="Arial" charset="0"/>
              <a:buChar char="−"/>
            </a:pPr>
            <a:r>
              <a:rPr lang="bg-BG" altLang="bg-BG" dirty="0" smtClean="0"/>
              <a:t>Повишена енергийна консумация</a:t>
            </a:r>
          </a:p>
          <a:p>
            <a:pPr lvl="1" eaLnBrk="1" hangingPunct="1"/>
            <a:endParaRPr lang="bg-BG" altLang="bg-BG" dirty="0" smtClean="0"/>
          </a:p>
        </p:txBody>
      </p:sp>
      <p:sp>
        <p:nvSpPr>
          <p:cNvPr id="34819" name="Slide Number Placeholder 3"/>
          <p:cNvSpPr txBox="1">
            <a:spLocks noGrp="1"/>
          </p:cNvSpPr>
          <p:nvPr/>
        </p:nvSpPr>
        <p:spPr bwMode="auto">
          <a:xfrm>
            <a:off x="6777789" y="61436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A6404C75-E30D-49A3-929F-8ECABAFF1373}" type="slidenum">
              <a:rPr lang="bg-BG" altLang="bg-BG" sz="1200">
                <a:latin typeface="Verdana" pitchFamily="34" charset="0"/>
              </a:rPr>
              <a:pPr algn="r" eaLnBrk="1" hangingPunct="1">
                <a:spcBef>
                  <a:spcPct val="0"/>
                </a:spcBef>
                <a:buClrTx/>
                <a:buFontTx/>
                <a:buNone/>
              </a:pPr>
              <a:t>34</a:t>
            </a:fld>
            <a:endParaRPr lang="bg-BG" altLang="bg-BG" sz="1200" dirty="0">
              <a:latin typeface="Verdana" pitchFamily="34" charset="0"/>
            </a:endParaRPr>
          </a:p>
        </p:txBody>
      </p:sp>
      <p:sp>
        <p:nvSpPr>
          <p:cNvPr id="34820" name="Rectangle 2"/>
          <p:cNvSpPr>
            <a:spLocks noGrp="1" noChangeArrowheads="1"/>
          </p:cNvSpPr>
          <p:nvPr>
            <p:ph type="title"/>
          </p:nvPr>
        </p:nvSpPr>
        <p:spPr/>
        <p:txBody>
          <a:bodyPr anchor="ctr"/>
          <a:lstStyle/>
          <a:p>
            <a:pPr eaLnBrk="1" hangingPunct="1"/>
            <a:r>
              <a:rPr lang="bg-BG" altLang="bg-BG" smtClean="0"/>
              <a:t>Нежелани ефекти на болката</a:t>
            </a:r>
          </a:p>
        </p:txBody>
      </p:sp>
      <p:pic>
        <p:nvPicPr>
          <p:cNvPr id="34821" name="Picture 7" descr="&amp;Rcy;&amp;iecy;&amp;zcy;&amp;ucy;&amp;lcy;&amp;tcy;&amp;acy;&amp;tcy; &amp;scy; &amp;icy;&amp;zcy;&amp;ocy;&amp;bcy;&amp;rcy;&amp;acy;&amp;zhcy;&amp;iecy;&amp;ncy;&amp;icy;&amp;iecy; &amp;zcy;&amp;acy; myocard ischem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925" y="5181600"/>
            <a:ext cx="3800475" cy="1200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566738" y="1752600"/>
            <a:ext cx="8326437" cy="4267200"/>
          </a:xfrm>
        </p:spPr>
        <p:txBody>
          <a:bodyPr/>
          <a:lstStyle/>
          <a:p>
            <a:pPr eaLnBrk="1" hangingPunct="1"/>
            <a:r>
              <a:rPr lang="bg-BG" altLang="bg-BG" smtClean="0"/>
              <a:t>Нарушен пасаж на гастроинтестиналния тракт:</a:t>
            </a:r>
          </a:p>
          <a:p>
            <a:pPr lvl="1" eaLnBrk="1" hangingPunct="1">
              <a:buFont typeface="Arial" charset="0"/>
              <a:buChar char="−"/>
            </a:pPr>
            <a:r>
              <a:rPr lang="bg-BG" altLang="bg-BG" smtClean="0"/>
              <a:t>Следоперативно гадене и повръщане</a:t>
            </a:r>
          </a:p>
          <a:p>
            <a:pPr lvl="1" eaLnBrk="1" hangingPunct="1">
              <a:buFont typeface="Arial" charset="0"/>
              <a:buChar char="−"/>
            </a:pPr>
            <a:r>
              <a:rPr lang="bg-BG" altLang="bg-BG" smtClean="0"/>
              <a:t>Следоперативна чревна непроходимост</a:t>
            </a:r>
          </a:p>
          <a:p>
            <a:pPr eaLnBrk="1" hangingPunct="1"/>
            <a:r>
              <a:rPr lang="bg-BG" altLang="bg-BG" smtClean="0"/>
              <a:t>Трудно и нарушено зарастване на раните</a:t>
            </a:r>
          </a:p>
          <a:p>
            <a:pPr eaLnBrk="1" hangingPunct="1"/>
            <a:r>
              <a:rPr lang="bg-BG" altLang="bg-BG" smtClean="0"/>
              <a:t>Нарушена и затруднена диуреза</a:t>
            </a:r>
          </a:p>
        </p:txBody>
      </p:sp>
      <p:sp>
        <p:nvSpPr>
          <p:cNvPr id="35843" name="Slide Number Placeholder 3"/>
          <p:cNvSpPr txBox="1">
            <a:spLocks noGrp="1"/>
          </p:cNvSpPr>
          <p:nvPr/>
        </p:nvSpPr>
        <p:spPr bwMode="auto">
          <a:xfrm>
            <a:off x="6726572" y="60674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4FD6E06D-8BBA-4ABA-88B4-765A8470395C}" type="slidenum">
              <a:rPr lang="bg-BG" altLang="bg-BG" sz="1200">
                <a:latin typeface="Verdana" pitchFamily="34" charset="0"/>
              </a:rPr>
              <a:pPr algn="r" eaLnBrk="1" hangingPunct="1">
                <a:spcBef>
                  <a:spcPct val="0"/>
                </a:spcBef>
                <a:buClrTx/>
                <a:buFontTx/>
                <a:buNone/>
              </a:pPr>
              <a:t>35</a:t>
            </a:fld>
            <a:endParaRPr lang="bg-BG" altLang="bg-BG" sz="1200">
              <a:latin typeface="Verdana" pitchFamily="34" charset="0"/>
            </a:endParaRPr>
          </a:p>
        </p:txBody>
      </p:sp>
      <p:pic>
        <p:nvPicPr>
          <p:cNvPr id="35844" name="Picture 5"/>
          <p:cNvPicPr>
            <a:picLocks noChangeAspect="1" noChangeArrowheads="1"/>
          </p:cNvPicPr>
          <p:nvPr/>
        </p:nvPicPr>
        <p:blipFill>
          <a:blip r:embed="rId2">
            <a:extLst>
              <a:ext uri="{28A0092B-C50C-407E-A947-70E740481C1C}">
                <a14:useLocalDpi xmlns:a14="http://schemas.microsoft.com/office/drawing/2010/main" val="0"/>
              </a:ext>
            </a:extLst>
          </a:blip>
          <a:srcRect r="4816"/>
          <a:stretch>
            <a:fillRect/>
          </a:stretch>
        </p:blipFill>
        <p:spPr bwMode="auto">
          <a:xfrm>
            <a:off x="5783263" y="3889375"/>
            <a:ext cx="2728912" cy="2178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5" name="Rectangle 2"/>
          <p:cNvSpPr>
            <a:spLocks noGrp="1" noChangeArrowheads="1"/>
          </p:cNvSpPr>
          <p:nvPr>
            <p:ph type="title"/>
          </p:nvPr>
        </p:nvSpPr>
        <p:spPr/>
        <p:txBody>
          <a:bodyPr anchor="ctr"/>
          <a:lstStyle/>
          <a:p>
            <a:pPr eaLnBrk="1" hangingPunct="1"/>
            <a:r>
              <a:rPr lang="bg-BG" altLang="bg-BG" smtClean="0"/>
              <a:t>Нежелани ефекти на болката</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566738" y="1752600"/>
            <a:ext cx="7799387" cy="4267200"/>
          </a:xfrm>
        </p:spPr>
        <p:txBody>
          <a:bodyPr/>
          <a:lstStyle/>
          <a:p>
            <a:pPr eaLnBrk="1" hangingPunct="1"/>
            <a:r>
              <a:rPr lang="bg-BG" altLang="bg-BG" dirty="0" smtClean="0"/>
              <a:t>Нарушения в кръвосъсирването:</a:t>
            </a:r>
          </a:p>
          <a:p>
            <a:pPr lvl="1" eaLnBrk="1" hangingPunct="1">
              <a:buFont typeface="Arial" charset="0"/>
              <a:buChar char="−"/>
            </a:pPr>
            <a:r>
              <a:rPr lang="bg-BG" altLang="bg-BG" dirty="0" smtClean="0"/>
              <a:t>Повишена съсирваемост на кръвта</a:t>
            </a:r>
          </a:p>
          <a:p>
            <a:pPr lvl="1" eaLnBrk="1" hangingPunct="1">
              <a:buFont typeface="Arial" charset="0"/>
              <a:buChar char="−"/>
            </a:pPr>
            <a:r>
              <a:rPr lang="bg-BG" altLang="bg-BG" dirty="0" smtClean="0"/>
              <a:t>Ограничена подвижност</a:t>
            </a:r>
          </a:p>
          <a:p>
            <a:pPr lvl="1" eaLnBrk="1" hangingPunct="1">
              <a:buFont typeface="Arial" charset="0"/>
              <a:buChar char="−"/>
            </a:pPr>
            <a:r>
              <a:rPr lang="bg-BG" altLang="bg-BG" dirty="0" smtClean="0"/>
              <a:t>Емболии на венозните и артериални съдове</a:t>
            </a:r>
          </a:p>
          <a:p>
            <a:pPr algn="just" eaLnBrk="1" hangingPunct="1"/>
            <a:r>
              <a:rPr lang="bg-BG" altLang="bg-BG" dirty="0" smtClean="0">
                <a:sym typeface="Symbol" pitchFamily="18" charset="2"/>
              </a:rPr>
              <a:t>Потискане на имунитета и предразположеност към инфекции и септични усложнения.</a:t>
            </a:r>
            <a:endParaRPr lang="bg-BG" altLang="bg-BG" dirty="0" smtClean="0"/>
          </a:p>
        </p:txBody>
      </p:sp>
      <p:sp>
        <p:nvSpPr>
          <p:cNvPr id="36867" name="Slide Number Placeholder 3"/>
          <p:cNvSpPr txBox="1">
            <a:spLocks noGrp="1"/>
          </p:cNvSpPr>
          <p:nvPr/>
        </p:nvSpPr>
        <p:spPr bwMode="auto">
          <a:xfrm>
            <a:off x="6690477" y="6201946"/>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EEC261A1-B812-47D6-BF04-00FF0F457706}" type="slidenum">
              <a:rPr lang="bg-BG" altLang="bg-BG" sz="1200">
                <a:latin typeface="Verdana" pitchFamily="34" charset="0"/>
              </a:rPr>
              <a:pPr algn="r" eaLnBrk="1" hangingPunct="1">
                <a:spcBef>
                  <a:spcPct val="0"/>
                </a:spcBef>
                <a:buClrTx/>
                <a:buFontTx/>
                <a:buNone/>
              </a:pPr>
              <a:t>36</a:t>
            </a:fld>
            <a:endParaRPr lang="bg-BG" altLang="bg-BG" sz="1200">
              <a:latin typeface="Verdana" pitchFamily="34" charset="0"/>
            </a:endParaRPr>
          </a:p>
        </p:txBody>
      </p:sp>
      <p:sp>
        <p:nvSpPr>
          <p:cNvPr id="36868" name="Rectangle 2"/>
          <p:cNvSpPr>
            <a:spLocks noGrp="1" noChangeArrowheads="1"/>
          </p:cNvSpPr>
          <p:nvPr>
            <p:ph type="title"/>
          </p:nvPr>
        </p:nvSpPr>
        <p:spPr/>
        <p:txBody>
          <a:bodyPr anchor="ctr"/>
          <a:lstStyle/>
          <a:p>
            <a:pPr eaLnBrk="1" hangingPunct="1"/>
            <a:r>
              <a:rPr lang="bg-BG" altLang="bg-BG" smtClean="0"/>
              <a:t>Нежелани ефекти на болката</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3"/>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72ACDB44-EB86-400C-B96F-6CE53243A296}" type="slidenum">
              <a:rPr lang="bg-BG" altLang="bg-BG" sz="1200">
                <a:latin typeface="Verdana" pitchFamily="34" charset="0"/>
              </a:rPr>
              <a:pPr algn="r" eaLnBrk="1" hangingPunct="1">
                <a:spcBef>
                  <a:spcPct val="0"/>
                </a:spcBef>
                <a:buClrTx/>
                <a:buFontTx/>
                <a:buNone/>
              </a:pPr>
              <a:t>37</a:t>
            </a:fld>
            <a:endParaRPr lang="bg-BG" altLang="bg-BG" sz="1200">
              <a:latin typeface="Verdana" pitchFamily="34" charset="0"/>
            </a:endParaRPr>
          </a:p>
        </p:txBody>
      </p:sp>
      <p:sp>
        <p:nvSpPr>
          <p:cNvPr id="37892" name="Rectangle 2"/>
          <p:cNvSpPr>
            <a:spLocks noGrp="1" noChangeArrowheads="1"/>
          </p:cNvSpPr>
          <p:nvPr>
            <p:ph type="title" idx="4294967295"/>
          </p:nvPr>
        </p:nvSpPr>
        <p:spPr/>
        <p:txBody>
          <a:bodyPr anchor="ctr"/>
          <a:lstStyle/>
          <a:p>
            <a:pPr eaLnBrk="1" hangingPunct="1"/>
            <a:r>
              <a:rPr lang="bg-BG" altLang="bg-BG" smtClean="0"/>
              <a:t>Борба с острата болка</a:t>
            </a:r>
          </a:p>
        </p:txBody>
      </p:sp>
      <p:sp>
        <p:nvSpPr>
          <p:cNvPr id="37893" name="Rectangle 3"/>
          <p:cNvSpPr>
            <a:spLocks noGrp="1" noChangeArrowheads="1"/>
          </p:cNvSpPr>
          <p:nvPr>
            <p:ph type="body" idx="4294967295"/>
          </p:nvPr>
        </p:nvSpPr>
        <p:spPr>
          <a:xfrm>
            <a:off x="468313" y="1773238"/>
            <a:ext cx="8229600" cy="4530725"/>
          </a:xfrm>
        </p:spPr>
        <p:txBody>
          <a:bodyPr/>
          <a:lstStyle/>
          <a:p>
            <a:pPr marL="469900" indent="-469900" algn="just" eaLnBrk="1" hangingPunct="1"/>
            <a:r>
              <a:rPr lang="bg-BG" altLang="bg-BG" dirty="0" smtClean="0"/>
              <a:t>Следователно нашите цели са да се премахне стреса и да се преведе индивида до адаптация. </a:t>
            </a:r>
          </a:p>
          <a:p>
            <a:pPr marL="469900" indent="-469900" algn="just" eaLnBrk="1" hangingPunct="1"/>
            <a:r>
              <a:rPr lang="bg-BG" altLang="bg-BG" dirty="0" smtClean="0"/>
              <a:t>Това може да стане с контролирано отнемане на съзнанието, регионален (спинален, епидурален) анестетичен блок или седативна медикация. </a:t>
            </a:r>
          </a:p>
        </p:txBody>
      </p:sp>
      <p:pic>
        <p:nvPicPr>
          <p:cNvPr id="378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197350"/>
            <a:ext cx="2641600" cy="1989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chor="ctr"/>
          <a:lstStyle/>
          <a:p>
            <a:pPr eaLnBrk="1" hangingPunct="1"/>
            <a:r>
              <a:rPr lang="bg-BG" altLang="bg-BG" smtClean="0"/>
              <a:t>Борба със следоперативната болка</a:t>
            </a:r>
          </a:p>
        </p:txBody>
      </p:sp>
      <p:sp>
        <p:nvSpPr>
          <p:cNvPr id="3" name="Content Placeholder 2"/>
          <p:cNvSpPr>
            <a:spLocks noGrp="1"/>
          </p:cNvSpPr>
          <p:nvPr>
            <p:ph sz="half" idx="1"/>
          </p:nvPr>
        </p:nvSpPr>
        <p:spPr/>
        <p:txBody>
          <a:bodyPr/>
          <a:lstStyle/>
          <a:p>
            <a:pPr marL="0" indent="0">
              <a:buFontTx/>
              <a:buNone/>
              <a:defRPr/>
            </a:pPr>
            <a:r>
              <a:rPr lang="bg-BG" sz="2400" b="1" dirty="0" smtClean="0"/>
              <a:t>Традиционна:</a:t>
            </a:r>
          </a:p>
          <a:p>
            <a:pPr>
              <a:defRPr/>
            </a:pPr>
            <a:r>
              <a:rPr lang="bg-BG" sz="2400" dirty="0" smtClean="0"/>
              <a:t>Успокояване</a:t>
            </a:r>
          </a:p>
          <a:p>
            <a:pPr>
              <a:defRPr/>
            </a:pPr>
            <a:r>
              <a:rPr lang="bg-BG" sz="2400" dirty="0" smtClean="0"/>
              <a:t>Минимални дози</a:t>
            </a:r>
            <a:r>
              <a:rPr lang="en-US" sz="2400" dirty="0" smtClean="0"/>
              <a:t> </a:t>
            </a:r>
            <a:r>
              <a:rPr lang="bg-BG" sz="2400" dirty="0" smtClean="0"/>
              <a:t>на опиодни аналгетици</a:t>
            </a:r>
          </a:p>
          <a:p>
            <a:pPr>
              <a:defRPr/>
            </a:pPr>
            <a:r>
              <a:rPr lang="bg-BG" sz="2400" dirty="0" smtClean="0"/>
              <a:t>Един медикамент</a:t>
            </a:r>
          </a:p>
          <a:p>
            <a:pPr>
              <a:defRPr/>
            </a:pPr>
            <a:r>
              <a:rPr lang="bg-BG" sz="2400" dirty="0" smtClean="0"/>
              <a:t>При нужда</a:t>
            </a:r>
            <a:endParaRPr lang="bg-BG" sz="2400" dirty="0"/>
          </a:p>
        </p:txBody>
      </p:sp>
      <p:sp>
        <p:nvSpPr>
          <p:cNvPr id="4" name="Content Placeholder 3"/>
          <p:cNvSpPr>
            <a:spLocks noGrp="1"/>
          </p:cNvSpPr>
          <p:nvPr>
            <p:ph sz="half" idx="2"/>
          </p:nvPr>
        </p:nvSpPr>
        <p:spPr>
          <a:xfrm>
            <a:off x="4312694" y="1600200"/>
            <a:ext cx="4831306" cy="4525963"/>
          </a:xfrm>
        </p:spPr>
        <p:txBody>
          <a:bodyPr/>
          <a:lstStyle/>
          <a:p>
            <a:pPr marL="0" indent="0">
              <a:buFontTx/>
              <a:buNone/>
              <a:defRPr/>
            </a:pPr>
            <a:r>
              <a:rPr lang="bg-BG" sz="2400" b="1" dirty="0" smtClean="0"/>
              <a:t>Съвременна:</a:t>
            </a:r>
          </a:p>
          <a:p>
            <a:pPr>
              <a:defRPr/>
            </a:pPr>
            <a:r>
              <a:rPr lang="bg-BG" sz="2400" dirty="0" smtClean="0"/>
              <a:t>Предотвратяване</a:t>
            </a:r>
          </a:p>
          <a:p>
            <a:pPr>
              <a:defRPr/>
            </a:pPr>
            <a:r>
              <a:rPr lang="bg-BG" sz="2400" dirty="0" smtClean="0"/>
              <a:t>Индивидуализирани дози опиоди</a:t>
            </a:r>
          </a:p>
          <a:p>
            <a:pPr>
              <a:defRPr/>
            </a:pPr>
            <a:r>
              <a:rPr lang="bg-BG" sz="2400" dirty="0" smtClean="0"/>
              <a:t>Комбинация от мвдикаменти</a:t>
            </a:r>
          </a:p>
          <a:p>
            <a:pPr>
              <a:defRPr/>
            </a:pPr>
            <a:r>
              <a:rPr lang="bg-BG" sz="2400" dirty="0" smtClean="0"/>
              <a:t>Планирано или КПА</a:t>
            </a:r>
          </a:p>
          <a:p>
            <a:pPr>
              <a:defRPr/>
            </a:pPr>
            <a:r>
              <a:rPr lang="bg-BG" sz="2400" dirty="0" smtClean="0"/>
              <a:t>Регионални техники</a:t>
            </a:r>
            <a:endParaRPr lang="bg-BG" sz="2400" dirty="0"/>
          </a:p>
        </p:txBody>
      </p:sp>
      <p:sp>
        <p:nvSpPr>
          <p:cNvPr id="5" name="Slide Number Placeholder 3"/>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16C397FC-D6D6-4323-8898-C0EA7F8D2114}" type="slidenum">
              <a:rPr lang="bg-BG" altLang="bg-BG" sz="1200">
                <a:latin typeface="Verdana" pitchFamily="34" charset="0"/>
              </a:rPr>
              <a:pPr algn="r" eaLnBrk="1" hangingPunct="1">
                <a:spcBef>
                  <a:spcPct val="0"/>
                </a:spcBef>
                <a:buClrTx/>
                <a:buFontTx/>
                <a:buNone/>
              </a:pPr>
              <a:t>38</a:t>
            </a:fld>
            <a:endParaRPr lang="bg-BG" altLang="bg-BG" sz="1200">
              <a:latin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3"/>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45C7A9A3-CA35-4D59-8F68-6722A1BB3CBE}" type="slidenum">
              <a:rPr lang="bg-BG" altLang="bg-BG" sz="1200">
                <a:latin typeface="Verdana" pitchFamily="34" charset="0"/>
              </a:rPr>
              <a:pPr algn="r" eaLnBrk="1" hangingPunct="1">
                <a:spcBef>
                  <a:spcPct val="0"/>
                </a:spcBef>
                <a:buClrTx/>
                <a:buFontTx/>
                <a:buNone/>
              </a:pPr>
              <a:t>39</a:t>
            </a:fld>
            <a:endParaRPr lang="bg-BG" altLang="bg-BG" sz="1200">
              <a:latin typeface="Verdana" pitchFamily="34" charset="0"/>
            </a:endParaRPr>
          </a:p>
        </p:txBody>
      </p:sp>
      <p:sp>
        <p:nvSpPr>
          <p:cNvPr id="39940" name="Rectangle 2"/>
          <p:cNvSpPr>
            <a:spLocks noGrp="1" noChangeArrowheads="1"/>
          </p:cNvSpPr>
          <p:nvPr>
            <p:ph type="title" idx="4294967295"/>
          </p:nvPr>
        </p:nvSpPr>
        <p:spPr/>
        <p:txBody>
          <a:bodyPr anchor="ctr"/>
          <a:lstStyle/>
          <a:p>
            <a:pPr eaLnBrk="1" hangingPunct="1"/>
            <a:r>
              <a:rPr lang="bg-BG" altLang="bg-BG" smtClean="0"/>
              <a:t>Борба с острата болка</a:t>
            </a:r>
          </a:p>
        </p:txBody>
      </p:sp>
      <p:sp>
        <p:nvSpPr>
          <p:cNvPr id="39941" name="Rectangle 3"/>
          <p:cNvSpPr>
            <a:spLocks noGrp="1" noChangeArrowheads="1"/>
          </p:cNvSpPr>
          <p:nvPr>
            <p:ph type="body" idx="4294967295"/>
          </p:nvPr>
        </p:nvSpPr>
        <p:spPr>
          <a:xfrm>
            <a:off x="468313" y="1773238"/>
            <a:ext cx="8229600" cy="4530725"/>
          </a:xfrm>
        </p:spPr>
        <p:txBody>
          <a:bodyPr/>
          <a:lstStyle/>
          <a:p>
            <a:pPr marL="365125" indent="-365125" algn="just"/>
            <a:r>
              <a:rPr lang="bg-BG" altLang="bg-BG" smtClean="0"/>
              <a:t>Съвременното следоперативно обезболяване трябва да бъде </a:t>
            </a:r>
            <a:r>
              <a:rPr lang="bg-BG" altLang="bg-BG" b="1" smtClean="0"/>
              <a:t>стъпаловидно приложение </a:t>
            </a:r>
            <a:r>
              <a:rPr lang="bg-BG" altLang="bg-BG" smtClean="0"/>
              <a:t>на </a:t>
            </a:r>
            <a:r>
              <a:rPr lang="bg-BG" altLang="bg-BG" b="1" smtClean="0"/>
              <a:t>балансирана (мултимодална) </a:t>
            </a:r>
            <a:r>
              <a:rPr lang="bg-BG" altLang="bg-BG" smtClean="0"/>
              <a:t>аналгезия за осигуряване на адекватно обезболяване с прилагането на оптимални техники и комбинация от медикаменти в минималните ефективни дози.</a:t>
            </a:r>
          </a:p>
          <a:p>
            <a:pPr marL="365125" indent="-365125" algn="just"/>
            <a:r>
              <a:rPr lang="bg-BG" altLang="bg-BG" smtClean="0"/>
              <a:t>Използване на два или повече медикамента/техники дава възможност за постигане на търсения оптимален ефект, без увеличаване на рисковете от нежеланите действия на нарастващите дози при монотерапията.</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3"/>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F514DC15-D29F-454A-806F-6D5CA10D2725}" type="slidenum">
              <a:rPr lang="bg-BG" altLang="bg-BG" sz="1200">
                <a:latin typeface="Verdana" pitchFamily="34" charset="0"/>
              </a:rPr>
              <a:pPr algn="r" eaLnBrk="1" hangingPunct="1">
                <a:spcBef>
                  <a:spcPct val="0"/>
                </a:spcBef>
                <a:buClrTx/>
                <a:buFontTx/>
                <a:buNone/>
              </a:pPr>
              <a:t>4</a:t>
            </a:fld>
            <a:endParaRPr lang="bg-BG" altLang="bg-BG" sz="1200">
              <a:latin typeface="Verdana" pitchFamily="34" charset="0"/>
            </a:endParaRPr>
          </a:p>
        </p:txBody>
      </p:sp>
      <p:sp>
        <p:nvSpPr>
          <p:cNvPr id="9220" name="Rectangle 2"/>
          <p:cNvSpPr>
            <a:spLocks noGrp="1" noChangeArrowheads="1"/>
          </p:cNvSpPr>
          <p:nvPr>
            <p:ph type="title" idx="4294967295"/>
          </p:nvPr>
        </p:nvSpPr>
        <p:spPr/>
        <p:txBody>
          <a:bodyPr anchor="ctr"/>
          <a:lstStyle/>
          <a:p>
            <a:pPr eaLnBrk="1" hangingPunct="1"/>
            <a:r>
              <a:rPr lang="bg-BG" altLang="bg-BG" smtClean="0"/>
              <a:t>За болката</a:t>
            </a:r>
          </a:p>
        </p:txBody>
      </p:sp>
      <p:sp>
        <p:nvSpPr>
          <p:cNvPr id="6" name="Rectangle 3"/>
          <p:cNvSpPr txBox="1">
            <a:spLocks noChangeArrowheads="1"/>
          </p:cNvSpPr>
          <p:nvPr/>
        </p:nvSpPr>
        <p:spPr bwMode="auto">
          <a:xfrm>
            <a:off x="455613" y="1362075"/>
            <a:ext cx="8315408" cy="4478338"/>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a:lstStyle>
          <a:p>
            <a:pPr algn="just" eaLnBrk="1" hangingPunct="1"/>
            <a:r>
              <a:rPr lang="ru-RU" altLang="bg-BG" kern="0" dirty="0"/>
              <a:t>Болката винаги е лично преживяване, което се влияе </a:t>
            </a:r>
            <a:r>
              <a:rPr lang="ru-RU" altLang="bg-BG" kern="0" dirty="0" smtClean="0"/>
              <a:t>в различна степен от биологични</a:t>
            </a:r>
            <a:r>
              <a:rPr lang="ru-RU" altLang="bg-BG" kern="0" dirty="0"/>
              <a:t>, психологически и социални фактори</a:t>
            </a:r>
            <a:r>
              <a:rPr lang="ru-RU" altLang="bg-BG" kern="0" dirty="0" smtClean="0"/>
              <a:t>.</a:t>
            </a:r>
          </a:p>
          <a:p>
            <a:pPr algn="just" eaLnBrk="1" hangingPunct="1"/>
            <a:r>
              <a:rPr lang="ru-RU" altLang="bg-BG" kern="0" dirty="0" smtClean="0"/>
              <a:t>Болката </a:t>
            </a:r>
            <a:r>
              <a:rPr lang="ru-RU" altLang="bg-BG" kern="0" dirty="0"/>
              <a:t>и ноцицепцията са различни явления. Болката не може да </a:t>
            </a:r>
            <a:r>
              <a:rPr lang="ru-RU" altLang="bg-BG" kern="0" dirty="0" smtClean="0"/>
              <a:t>възникне единствено </a:t>
            </a:r>
            <a:r>
              <a:rPr lang="ru-RU" altLang="bg-BG" kern="0" dirty="0"/>
              <a:t>от активност в сетивните </a:t>
            </a:r>
            <a:r>
              <a:rPr lang="ru-RU" altLang="bg-BG" kern="0" dirty="0" smtClean="0"/>
              <a:t>неврони.</a:t>
            </a:r>
          </a:p>
          <a:p>
            <a:pPr algn="just" eaLnBrk="1" hangingPunct="1"/>
            <a:r>
              <a:rPr lang="ru-RU" altLang="bg-BG" kern="0" dirty="0" smtClean="0"/>
              <a:t>Чрез </a:t>
            </a:r>
            <a:r>
              <a:rPr lang="ru-RU" altLang="bg-BG" kern="0" dirty="0"/>
              <a:t>своя житейски опит, хората научават концепцията за </a:t>
            </a:r>
            <a:r>
              <a:rPr lang="ru-RU" altLang="bg-BG" kern="0" dirty="0" smtClean="0"/>
              <a:t>болка.</a:t>
            </a:r>
          </a:p>
          <a:p>
            <a:pPr algn="just" eaLnBrk="1" hangingPunct="1"/>
            <a:r>
              <a:rPr lang="ru-RU" altLang="bg-BG" kern="0" dirty="0" smtClean="0"/>
              <a:t>Всяко съобщаване на </a:t>
            </a:r>
            <a:r>
              <a:rPr lang="ru-RU" altLang="bg-BG" kern="0" dirty="0"/>
              <a:t>човек за преживяване като болка трябва да се </a:t>
            </a:r>
            <a:r>
              <a:rPr lang="ru-RU" altLang="bg-BG" kern="0" dirty="0" smtClean="0"/>
              <a:t>взема предвид.*</a:t>
            </a:r>
            <a:endParaRPr lang="bg-BG" altLang="bg-BG" sz="2000" i="1" kern="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3"/>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200EBA80-A5F3-4953-A9CD-C31EB3EB2287}" type="slidenum">
              <a:rPr lang="bg-BG" altLang="bg-BG" sz="1200">
                <a:latin typeface="Verdana" pitchFamily="34" charset="0"/>
              </a:rPr>
              <a:pPr algn="r" eaLnBrk="1" hangingPunct="1">
                <a:spcBef>
                  <a:spcPct val="0"/>
                </a:spcBef>
                <a:buClrTx/>
                <a:buFontTx/>
                <a:buNone/>
              </a:pPr>
              <a:t>40</a:t>
            </a:fld>
            <a:endParaRPr lang="bg-BG" altLang="bg-BG" sz="1200">
              <a:latin typeface="Verdana" pitchFamily="34" charset="0"/>
            </a:endParaRPr>
          </a:p>
        </p:txBody>
      </p:sp>
      <p:sp>
        <p:nvSpPr>
          <p:cNvPr id="40964" name="Title 1"/>
          <p:cNvSpPr>
            <a:spLocks noGrp="1"/>
          </p:cNvSpPr>
          <p:nvPr>
            <p:ph type="title" idx="4294967295"/>
          </p:nvPr>
        </p:nvSpPr>
        <p:spPr/>
        <p:txBody>
          <a:bodyPr anchor="ctr"/>
          <a:lstStyle/>
          <a:p>
            <a:pPr eaLnBrk="1" hangingPunct="1"/>
            <a:r>
              <a:rPr lang="bg-BG" altLang="bg-BG" smtClean="0"/>
              <a:t>Механизъм на обезболяване</a:t>
            </a:r>
          </a:p>
        </p:txBody>
      </p:sp>
      <p:sp>
        <p:nvSpPr>
          <p:cNvPr id="40965" name="Content Placeholder 2"/>
          <p:cNvSpPr>
            <a:spLocks noGrp="1"/>
          </p:cNvSpPr>
          <p:nvPr>
            <p:ph idx="4294967295"/>
          </p:nvPr>
        </p:nvSpPr>
        <p:spPr/>
        <p:txBody>
          <a:bodyPr/>
          <a:lstStyle/>
          <a:p>
            <a:pPr algn="just" eaLnBrk="1" hangingPunct="1">
              <a:spcBef>
                <a:spcPct val="50000"/>
              </a:spcBef>
            </a:pPr>
            <a:r>
              <a:rPr lang="bg-BG" altLang="bg-BG" smtClean="0"/>
              <a:t>На мястото на увреждането:</a:t>
            </a:r>
          </a:p>
          <a:p>
            <a:pPr marL="857250" lvl="1" indent="-457200" algn="just" eaLnBrk="1" hangingPunct="1">
              <a:spcBef>
                <a:spcPct val="50000"/>
              </a:spcBef>
              <a:buFont typeface="Arial" charset="0"/>
              <a:buChar char="−"/>
            </a:pPr>
            <a:r>
              <a:rPr lang="bg-BG" altLang="bg-BG" smtClean="0"/>
              <a:t>НСПВС – </a:t>
            </a:r>
            <a:r>
              <a:rPr lang="en-GB" altLang="bg-BG" smtClean="0"/>
              <a:t>Aspirine, Ibuprofen, Diclofenac</a:t>
            </a:r>
          </a:p>
          <a:p>
            <a:pPr marL="857250" lvl="1" indent="-457200" algn="just" eaLnBrk="1" hangingPunct="1">
              <a:spcBef>
                <a:spcPct val="50000"/>
              </a:spcBef>
              <a:buFont typeface="Arial" charset="0"/>
              <a:buChar char="−"/>
            </a:pPr>
            <a:r>
              <a:rPr lang="en-GB" altLang="bg-BG" smtClean="0"/>
              <a:t>COX</a:t>
            </a:r>
            <a:r>
              <a:rPr lang="bg-BG" altLang="bg-BG" smtClean="0"/>
              <a:t>-1 или</a:t>
            </a:r>
            <a:r>
              <a:rPr lang="en-GB" altLang="bg-BG" smtClean="0"/>
              <a:t> </a:t>
            </a:r>
            <a:r>
              <a:rPr lang="bg-BG" altLang="bg-BG" smtClean="0"/>
              <a:t>-</a:t>
            </a:r>
            <a:r>
              <a:rPr lang="en-GB" altLang="bg-BG" smtClean="0"/>
              <a:t>2 </a:t>
            </a:r>
            <a:r>
              <a:rPr lang="bg-BG" altLang="bg-BG" smtClean="0"/>
              <a:t>инхибитори – липсват някои от нежеланите ефекти на НСПВС – </a:t>
            </a:r>
            <a:r>
              <a:rPr lang="en-GB" altLang="bg-BG" smtClean="0"/>
              <a:t>Celebrex, Nemisil</a:t>
            </a:r>
            <a:endParaRPr lang="bg-BG" altLang="bg-BG" smtClean="0"/>
          </a:p>
        </p:txBody>
      </p:sp>
      <p:pic>
        <p:nvPicPr>
          <p:cNvPr id="409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5113" y="3678238"/>
            <a:ext cx="1847850" cy="2466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3"/>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A71C236D-25F5-4474-8CBD-B252E3011C91}" type="slidenum">
              <a:rPr lang="bg-BG" altLang="bg-BG" sz="1200">
                <a:latin typeface="Verdana" pitchFamily="34" charset="0"/>
              </a:rPr>
              <a:pPr algn="r" eaLnBrk="1" hangingPunct="1">
                <a:spcBef>
                  <a:spcPct val="0"/>
                </a:spcBef>
                <a:buClrTx/>
                <a:buFontTx/>
                <a:buNone/>
              </a:pPr>
              <a:t>41</a:t>
            </a:fld>
            <a:endParaRPr lang="bg-BG" altLang="bg-BG" sz="1200">
              <a:latin typeface="Verdana" pitchFamily="34" charset="0"/>
            </a:endParaRPr>
          </a:p>
        </p:txBody>
      </p:sp>
      <p:sp>
        <p:nvSpPr>
          <p:cNvPr id="41988" name="Title 1"/>
          <p:cNvSpPr>
            <a:spLocks noGrp="1"/>
          </p:cNvSpPr>
          <p:nvPr>
            <p:ph type="title" idx="4294967295"/>
          </p:nvPr>
        </p:nvSpPr>
        <p:spPr/>
        <p:txBody>
          <a:bodyPr anchor="ctr"/>
          <a:lstStyle/>
          <a:p>
            <a:pPr eaLnBrk="1" hangingPunct="1"/>
            <a:r>
              <a:rPr lang="bg-BG" altLang="bg-BG" smtClean="0"/>
              <a:t>Механизъм на обезболяване</a:t>
            </a:r>
          </a:p>
        </p:txBody>
      </p:sp>
      <p:sp>
        <p:nvSpPr>
          <p:cNvPr id="41989" name="Content Placeholder 2"/>
          <p:cNvSpPr>
            <a:spLocks noGrp="1"/>
          </p:cNvSpPr>
          <p:nvPr>
            <p:ph idx="4294967295"/>
          </p:nvPr>
        </p:nvSpPr>
        <p:spPr/>
        <p:txBody>
          <a:bodyPr/>
          <a:lstStyle/>
          <a:p>
            <a:pPr algn="just" eaLnBrk="1" hangingPunct="1">
              <a:spcBef>
                <a:spcPct val="50000"/>
              </a:spcBef>
            </a:pPr>
            <a:r>
              <a:rPr lang="bg-BG" altLang="bg-BG" smtClean="0"/>
              <a:t>Повлияване на провеждането на стимулацията – при повърхностна инфилтрационна, спинална или епидурална анестезия – локални анестетици в комбинация или не с опиати и стероиди. Действието е върху С влакната.</a:t>
            </a:r>
          </a:p>
        </p:txBody>
      </p:sp>
      <p:pic>
        <p:nvPicPr>
          <p:cNvPr id="419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547" y="3816350"/>
            <a:ext cx="2624138" cy="2216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8182" y="3816350"/>
            <a:ext cx="2939906" cy="21656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lide Number Placeholder 3"/>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1356524F-ABEB-468F-B125-681689C91D20}" type="slidenum">
              <a:rPr lang="bg-BG" altLang="bg-BG" sz="1200">
                <a:latin typeface="Verdana" pitchFamily="34" charset="0"/>
              </a:rPr>
              <a:pPr algn="r" eaLnBrk="1" hangingPunct="1">
                <a:spcBef>
                  <a:spcPct val="0"/>
                </a:spcBef>
                <a:buClrTx/>
                <a:buFontTx/>
                <a:buNone/>
              </a:pPr>
              <a:t>42</a:t>
            </a:fld>
            <a:endParaRPr lang="bg-BG" altLang="bg-BG" sz="1200">
              <a:latin typeface="Verdana" pitchFamily="34" charset="0"/>
            </a:endParaRPr>
          </a:p>
        </p:txBody>
      </p:sp>
      <p:sp>
        <p:nvSpPr>
          <p:cNvPr id="43012" name="Title 1"/>
          <p:cNvSpPr>
            <a:spLocks noGrp="1"/>
          </p:cNvSpPr>
          <p:nvPr>
            <p:ph type="title" idx="4294967295"/>
          </p:nvPr>
        </p:nvSpPr>
        <p:spPr/>
        <p:txBody>
          <a:bodyPr anchor="ctr"/>
          <a:lstStyle/>
          <a:p>
            <a:pPr eaLnBrk="1" hangingPunct="1"/>
            <a:r>
              <a:rPr lang="bg-BG" altLang="bg-BG" smtClean="0"/>
              <a:t>Механизъм на обезболяване</a:t>
            </a:r>
          </a:p>
        </p:txBody>
      </p:sp>
      <p:sp>
        <p:nvSpPr>
          <p:cNvPr id="43013" name="Content Placeholder 2"/>
          <p:cNvSpPr>
            <a:spLocks noGrp="1"/>
          </p:cNvSpPr>
          <p:nvPr>
            <p:ph idx="4294967295"/>
          </p:nvPr>
        </p:nvSpPr>
        <p:spPr/>
        <p:txBody>
          <a:bodyPr/>
          <a:lstStyle/>
          <a:p>
            <a:pPr algn="just" eaLnBrk="1" hangingPunct="1">
              <a:spcBef>
                <a:spcPct val="50000"/>
              </a:spcBef>
              <a:buFont typeface="Arial" panose="020B0604020202020204" pitchFamily="34" charset="0"/>
              <a:buChar char="•"/>
            </a:pPr>
            <a:r>
              <a:rPr lang="bg-BG" altLang="bg-BG" dirty="0" smtClean="0"/>
              <a:t>Въздействие върху задните рога – опиоди, който действат върху </a:t>
            </a:r>
            <a:r>
              <a:rPr lang="en-US" altLang="bg-BG" dirty="0" smtClean="0"/>
              <a:t>Mu, Delta </a:t>
            </a:r>
            <a:r>
              <a:rPr lang="bg-BG" altLang="bg-BG" dirty="0" smtClean="0"/>
              <a:t>и</a:t>
            </a:r>
            <a:r>
              <a:rPr lang="en-US" altLang="bg-BG" dirty="0" smtClean="0"/>
              <a:t> Kappa</a:t>
            </a:r>
            <a:r>
              <a:rPr lang="bg-BG" altLang="bg-BG" dirty="0" smtClean="0"/>
              <a:t> рецепторите</a:t>
            </a:r>
            <a:r>
              <a:rPr lang="en-US" altLang="bg-BG" dirty="0" smtClean="0"/>
              <a:t>.</a:t>
            </a:r>
            <a:endParaRPr lang="bg-BG" altLang="bg-BG" dirty="0" smtClean="0"/>
          </a:p>
          <a:p>
            <a:pPr algn="just" eaLnBrk="1" hangingPunct="1">
              <a:spcBef>
                <a:spcPct val="50000"/>
              </a:spcBef>
              <a:buFont typeface="Arial" panose="020B0604020202020204" pitchFamily="34" charset="0"/>
              <a:buChar char="•"/>
            </a:pPr>
            <a:r>
              <a:rPr lang="bg-BG" altLang="bg-BG" dirty="0" smtClean="0"/>
              <a:t>Въздействие върху централните компоненти или емоционалните аспекти на болката </a:t>
            </a:r>
            <a:r>
              <a:rPr lang="en-US" altLang="bg-BG" dirty="0" smtClean="0"/>
              <a:t>(</a:t>
            </a:r>
            <a:r>
              <a:rPr lang="bg-BG" altLang="bg-BG" dirty="0" smtClean="0"/>
              <a:t>опиоди, антидепресанти</a:t>
            </a:r>
            <a:r>
              <a:rPr lang="en-US" altLang="bg-BG" dirty="0" smtClean="0"/>
              <a:t>).</a:t>
            </a:r>
            <a:endParaRPr lang="bg-BG" altLang="bg-BG" dirty="0" smtClean="0"/>
          </a:p>
        </p:txBody>
      </p:sp>
      <p:pic>
        <p:nvPicPr>
          <p:cNvPr id="430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4300" y="3789363"/>
            <a:ext cx="3224213" cy="21653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Slide Number Placeholder 3"/>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E5DCB18E-2592-4794-9267-DF5B312305C3}" type="slidenum">
              <a:rPr lang="bg-BG" altLang="bg-BG" sz="1200">
                <a:latin typeface="Verdana" pitchFamily="34" charset="0"/>
              </a:rPr>
              <a:pPr algn="r" eaLnBrk="1" hangingPunct="1">
                <a:spcBef>
                  <a:spcPct val="0"/>
                </a:spcBef>
                <a:buClrTx/>
                <a:buFontTx/>
                <a:buNone/>
              </a:pPr>
              <a:t>43</a:t>
            </a:fld>
            <a:endParaRPr lang="bg-BG" altLang="bg-BG" sz="1200">
              <a:latin typeface="Verdana" pitchFamily="34" charset="0"/>
            </a:endParaRPr>
          </a:p>
        </p:txBody>
      </p:sp>
      <p:sp>
        <p:nvSpPr>
          <p:cNvPr id="44036" name="Title 1"/>
          <p:cNvSpPr>
            <a:spLocks noGrp="1"/>
          </p:cNvSpPr>
          <p:nvPr>
            <p:ph type="title" idx="4294967295"/>
          </p:nvPr>
        </p:nvSpPr>
        <p:spPr/>
        <p:txBody>
          <a:bodyPr anchor="ctr"/>
          <a:lstStyle/>
          <a:p>
            <a:pPr eaLnBrk="1" hangingPunct="1"/>
            <a:r>
              <a:rPr lang="bg-BG" altLang="bg-BG" smtClean="0"/>
              <a:t>Стъпаловидно обезболяване</a:t>
            </a:r>
          </a:p>
        </p:txBody>
      </p:sp>
      <p:sp>
        <p:nvSpPr>
          <p:cNvPr id="44037" name="Rectangle 3"/>
          <p:cNvSpPr>
            <a:spLocks noChangeArrowheads="1"/>
          </p:cNvSpPr>
          <p:nvPr/>
        </p:nvSpPr>
        <p:spPr bwMode="auto">
          <a:xfrm>
            <a:off x="647700" y="1646239"/>
            <a:ext cx="2909888" cy="2983328"/>
          </a:xfrm>
          <a:prstGeom prst="rect">
            <a:avLst/>
          </a:prstGeom>
          <a:solidFill>
            <a:srgbClr val="92D050"/>
          </a:solidFill>
          <a:ln w="9525" algn="ctr">
            <a:solidFill>
              <a:schemeClr val="tx1"/>
            </a:solidFill>
            <a:miter lim="800000"/>
            <a:headEnd/>
            <a:tailEnd/>
          </a:ln>
        </p:spPr>
        <p:txBody>
          <a:bodyPr wrap="none" anchor="ct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ctr" eaLnBrk="1" hangingPunct="1">
              <a:spcBef>
                <a:spcPct val="0"/>
              </a:spcBef>
              <a:buClrTx/>
              <a:buFontTx/>
              <a:buNone/>
            </a:pPr>
            <a:r>
              <a:rPr lang="bg-BG" altLang="bg-BG"/>
              <a:t>Слаба</a:t>
            </a:r>
          </a:p>
          <a:p>
            <a:pPr algn="ctr" eaLnBrk="1" hangingPunct="1">
              <a:spcBef>
                <a:spcPct val="0"/>
              </a:spcBef>
              <a:buClrTx/>
              <a:buFontTx/>
              <a:buNone/>
            </a:pPr>
            <a:r>
              <a:rPr lang="bg-BG" altLang="bg-BG"/>
              <a:t>до</a:t>
            </a:r>
          </a:p>
          <a:p>
            <a:pPr algn="ctr" eaLnBrk="1" hangingPunct="1">
              <a:spcBef>
                <a:spcPct val="0"/>
              </a:spcBef>
              <a:buClrTx/>
              <a:buFontTx/>
              <a:buNone/>
            </a:pPr>
            <a:r>
              <a:rPr lang="bg-BG" altLang="bg-BG"/>
              <a:t>средно</a:t>
            </a:r>
          </a:p>
          <a:p>
            <a:pPr algn="ctr" eaLnBrk="1" hangingPunct="1">
              <a:spcBef>
                <a:spcPct val="0"/>
              </a:spcBef>
              <a:buClrTx/>
              <a:buFontTx/>
              <a:buNone/>
            </a:pPr>
            <a:r>
              <a:rPr lang="bg-BG" altLang="bg-BG"/>
              <a:t> силна</a:t>
            </a:r>
          </a:p>
          <a:p>
            <a:pPr algn="ctr" eaLnBrk="1" hangingPunct="1">
              <a:spcBef>
                <a:spcPct val="0"/>
              </a:spcBef>
              <a:buClrTx/>
              <a:buFontTx/>
              <a:buNone/>
            </a:pPr>
            <a:r>
              <a:rPr lang="bg-BG" altLang="bg-BG"/>
              <a:t> болка</a:t>
            </a:r>
          </a:p>
        </p:txBody>
      </p:sp>
      <p:sp>
        <p:nvSpPr>
          <p:cNvPr id="44038" name="Rectangle 4"/>
          <p:cNvSpPr>
            <a:spLocks noChangeArrowheads="1"/>
          </p:cNvSpPr>
          <p:nvPr/>
        </p:nvSpPr>
        <p:spPr bwMode="auto">
          <a:xfrm>
            <a:off x="647700" y="4687888"/>
            <a:ext cx="7585075" cy="609600"/>
          </a:xfrm>
          <a:prstGeom prst="rect">
            <a:avLst/>
          </a:prstGeom>
          <a:solidFill>
            <a:srgbClr val="92D050"/>
          </a:solidFill>
          <a:ln w="9525" algn="ctr">
            <a:solidFill>
              <a:schemeClr val="tx1"/>
            </a:solidFill>
            <a:miter lim="800000"/>
            <a:headEnd/>
            <a:tailEnd/>
          </a:ln>
        </p:spPr>
        <p:txBody>
          <a:bodyPr wrap="none" anchor="ct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ctr" eaLnBrk="1" hangingPunct="1">
              <a:spcBef>
                <a:spcPct val="0"/>
              </a:spcBef>
              <a:buClrTx/>
              <a:buFontTx/>
              <a:buNone/>
            </a:pPr>
            <a:r>
              <a:rPr lang="bg-BG" altLang="bg-BG"/>
              <a:t>Периферни аналгетици</a:t>
            </a:r>
          </a:p>
        </p:txBody>
      </p:sp>
      <p:sp>
        <p:nvSpPr>
          <p:cNvPr id="44039" name="Rectangle 5"/>
          <p:cNvSpPr>
            <a:spLocks noChangeArrowheads="1"/>
          </p:cNvSpPr>
          <p:nvPr/>
        </p:nvSpPr>
        <p:spPr bwMode="auto">
          <a:xfrm>
            <a:off x="3645567" y="1646238"/>
            <a:ext cx="1660361" cy="2409825"/>
          </a:xfrm>
          <a:prstGeom prst="rect">
            <a:avLst/>
          </a:prstGeom>
          <a:solidFill>
            <a:srgbClr val="FFFF00"/>
          </a:solidFill>
          <a:ln w="9525" algn="ctr">
            <a:solidFill>
              <a:schemeClr val="tx1"/>
            </a:solidFill>
            <a:miter lim="800000"/>
            <a:headEnd/>
            <a:tailEnd/>
          </a:ln>
        </p:spPr>
        <p:txBody>
          <a:bodyPr wrap="none" anchor="ct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ctr" eaLnBrk="1" hangingPunct="1">
              <a:spcBef>
                <a:spcPct val="0"/>
              </a:spcBef>
              <a:buClrTx/>
              <a:buFontTx/>
              <a:buNone/>
            </a:pPr>
            <a:r>
              <a:rPr lang="bg-BG" altLang="bg-BG" dirty="0"/>
              <a:t>Средна</a:t>
            </a:r>
          </a:p>
          <a:p>
            <a:pPr algn="ctr" eaLnBrk="1" hangingPunct="1">
              <a:spcBef>
                <a:spcPct val="0"/>
              </a:spcBef>
              <a:buClrTx/>
              <a:buFontTx/>
              <a:buNone/>
            </a:pPr>
            <a:r>
              <a:rPr lang="bg-BG" altLang="bg-BG" dirty="0"/>
              <a:t>и</a:t>
            </a:r>
          </a:p>
          <a:p>
            <a:pPr algn="ctr" eaLnBrk="1" hangingPunct="1">
              <a:spcBef>
                <a:spcPct val="0"/>
              </a:spcBef>
              <a:buClrTx/>
              <a:buFontTx/>
              <a:buNone/>
            </a:pPr>
            <a:r>
              <a:rPr lang="bg-BG" altLang="bg-BG" dirty="0"/>
              <a:t>силна</a:t>
            </a:r>
          </a:p>
          <a:p>
            <a:pPr algn="ctr" eaLnBrk="1" hangingPunct="1">
              <a:spcBef>
                <a:spcPct val="0"/>
              </a:spcBef>
              <a:buClrTx/>
              <a:buFontTx/>
              <a:buNone/>
            </a:pPr>
            <a:r>
              <a:rPr lang="bg-BG" altLang="bg-BG" dirty="0"/>
              <a:t>болка</a:t>
            </a:r>
          </a:p>
        </p:txBody>
      </p:sp>
      <p:sp>
        <p:nvSpPr>
          <p:cNvPr id="44040" name="Rectangle 6"/>
          <p:cNvSpPr>
            <a:spLocks noChangeArrowheads="1"/>
          </p:cNvSpPr>
          <p:nvPr/>
        </p:nvSpPr>
        <p:spPr bwMode="auto">
          <a:xfrm>
            <a:off x="3633535" y="4126830"/>
            <a:ext cx="4587207" cy="502736"/>
          </a:xfrm>
          <a:prstGeom prst="rect">
            <a:avLst/>
          </a:prstGeom>
          <a:solidFill>
            <a:srgbClr val="FFFF00"/>
          </a:solidFill>
          <a:ln w="9525" algn="ctr">
            <a:solidFill>
              <a:schemeClr val="tx1"/>
            </a:solidFill>
            <a:miter lim="800000"/>
            <a:headEnd/>
            <a:tailEnd/>
          </a:ln>
        </p:spPr>
        <p:txBody>
          <a:bodyPr wrap="none" anchor="ct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ctr" eaLnBrk="1" hangingPunct="1">
              <a:spcBef>
                <a:spcPct val="0"/>
              </a:spcBef>
              <a:buClrTx/>
              <a:buFontTx/>
              <a:buNone/>
            </a:pPr>
            <a:r>
              <a:rPr lang="bg-BG" altLang="bg-BG" dirty="0"/>
              <a:t>Слаби централни аналгетици</a:t>
            </a:r>
          </a:p>
        </p:txBody>
      </p:sp>
      <p:sp>
        <p:nvSpPr>
          <p:cNvPr id="44041" name="Rectangle 7"/>
          <p:cNvSpPr>
            <a:spLocks noChangeArrowheads="1"/>
          </p:cNvSpPr>
          <p:nvPr/>
        </p:nvSpPr>
        <p:spPr bwMode="auto">
          <a:xfrm>
            <a:off x="5387975" y="1646239"/>
            <a:ext cx="2846388" cy="1096962"/>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ctr" eaLnBrk="1" hangingPunct="1">
              <a:spcBef>
                <a:spcPct val="0"/>
              </a:spcBef>
              <a:buClrTx/>
              <a:buFontTx/>
              <a:buNone/>
            </a:pPr>
            <a:r>
              <a:rPr lang="bg-BG" altLang="bg-BG" dirty="0"/>
              <a:t>Много</a:t>
            </a:r>
          </a:p>
          <a:p>
            <a:pPr algn="ctr" eaLnBrk="1" hangingPunct="1">
              <a:spcBef>
                <a:spcPct val="0"/>
              </a:spcBef>
              <a:buClrTx/>
              <a:buFontTx/>
              <a:buNone/>
            </a:pPr>
            <a:r>
              <a:rPr lang="bg-BG" altLang="bg-BG" dirty="0"/>
              <a:t>силна</a:t>
            </a:r>
          </a:p>
          <a:p>
            <a:pPr algn="ctr" eaLnBrk="1" hangingPunct="1">
              <a:spcBef>
                <a:spcPct val="0"/>
              </a:spcBef>
              <a:buClrTx/>
              <a:buFontTx/>
              <a:buNone/>
            </a:pPr>
            <a:r>
              <a:rPr lang="bg-BG" altLang="bg-BG" dirty="0"/>
              <a:t>болка</a:t>
            </a:r>
          </a:p>
        </p:txBody>
      </p:sp>
      <p:sp>
        <p:nvSpPr>
          <p:cNvPr id="44042" name="Rectangle 8"/>
          <p:cNvSpPr>
            <a:spLocks noChangeArrowheads="1"/>
          </p:cNvSpPr>
          <p:nvPr/>
        </p:nvSpPr>
        <p:spPr bwMode="auto">
          <a:xfrm>
            <a:off x="5387975" y="2839118"/>
            <a:ext cx="2844800" cy="121920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ctr" eaLnBrk="1" hangingPunct="1">
              <a:spcBef>
                <a:spcPct val="0"/>
              </a:spcBef>
              <a:buClrTx/>
              <a:buFontTx/>
              <a:buNone/>
            </a:pPr>
            <a:r>
              <a:rPr lang="bg-BG" altLang="bg-BG" dirty="0"/>
              <a:t>Силни</a:t>
            </a:r>
          </a:p>
          <a:p>
            <a:pPr algn="ctr" eaLnBrk="1" hangingPunct="1">
              <a:spcBef>
                <a:spcPct val="0"/>
              </a:spcBef>
              <a:buClrTx/>
              <a:buFontTx/>
              <a:buNone/>
            </a:pPr>
            <a:r>
              <a:rPr lang="bg-BG" altLang="bg-BG" dirty="0"/>
              <a:t>централни </a:t>
            </a:r>
          </a:p>
          <a:p>
            <a:pPr algn="ctr" eaLnBrk="1" hangingPunct="1">
              <a:spcBef>
                <a:spcPct val="0"/>
              </a:spcBef>
              <a:buClrTx/>
              <a:buFontTx/>
              <a:buNone/>
            </a:pPr>
            <a:r>
              <a:rPr lang="bg-BG" altLang="bg-BG" dirty="0"/>
              <a:t>аналгетици</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2"/>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ctr" eaLnBrk="1" hangingPunct="1">
              <a:spcBef>
                <a:spcPct val="0"/>
              </a:spcBef>
              <a:buClrTx/>
              <a:buFontTx/>
              <a:buNone/>
            </a:pPr>
            <a:r>
              <a:rPr lang="bg-BG" altLang="bg-BG" sz="1200">
                <a:latin typeface="Verdana" pitchFamily="34" charset="0"/>
              </a:rPr>
              <a:t>Болка</a:t>
            </a:r>
          </a:p>
        </p:txBody>
      </p:sp>
      <p:sp>
        <p:nvSpPr>
          <p:cNvPr id="45059" name="Slide Number Placeholder 3"/>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BF47C890-C235-4FFF-BF39-B87D1E2A9995}" type="slidenum">
              <a:rPr lang="bg-BG" altLang="bg-BG" sz="1200">
                <a:latin typeface="Verdana" pitchFamily="34" charset="0"/>
              </a:rPr>
              <a:pPr algn="r" eaLnBrk="1" hangingPunct="1">
                <a:spcBef>
                  <a:spcPct val="0"/>
                </a:spcBef>
                <a:buClrTx/>
                <a:buFontTx/>
                <a:buNone/>
              </a:pPr>
              <a:t>44</a:t>
            </a:fld>
            <a:endParaRPr lang="bg-BG" altLang="bg-BG" sz="1200">
              <a:latin typeface="Verdana" pitchFamily="34" charset="0"/>
            </a:endParaRPr>
          </a:p>
        </p:txBody>
      </p:sp>
      <p:sp>
        <p:nvSpPr>
          <p:cNvPr id="45060" name="Title 1"/>
          <p:cNvSpPr>
            <a:spLocks noGrp="1"/>
          </p:cNvSpPr>
          <p:nvPr>
            <p:ph type="title" idx="4294967295"/>
          </p:nvPr>
        </p:nvSpPr>
        <p:spPr/>
        <p:txBody>
          <a:bodyPr anchor="ctr"/>
          <a:lstStyle/>
          <a:p>
            <a:pPr eaLnBrk="1" hangingPunct="1"/>
            <a:r>
              <a:rPr lang="bg-BG" altLang="bg-BG" smtClean="0"/>
              <a:t>Стъпаловидно обезболяване</a:t>
            </a:r>
          </a:p>
        </p:txBody>
      </p:sp>
      <p:sp>
        <p:nvSpPr>
          <p:cNvPr id="45061" name="Rectangle 3"/>
          <p:cNvSpPr>
            <a:spLocks noChangeArrowheads="1"/>
          </p:cNvSpPr>
          <p:nvPr/>
        </p:nvSpPr>
        <p:spPr bwMode="auto">
          <a:xfrm>
            <a:off x="747713" y="5186363"/>
            <a:ext cx="7656512" cy="1263650"/>
          </a:xfrm>
          <a:prstGeom prst="rect">
            <a:avLst/>
          </a:prstGeom>
          <a:solidFill>
            <a:srgbClr val="92D050"/>
          </a:solidFill>
          <a:ln w="9525">
            <a:solidFill>
              <a:schemeClr val="tx1"/>
            </a:solidFill>
            <a:miter lim="800000"/>
            <a:headEnd/>
            <a:tailEnd/>
          </a:ln>
        </p:spPr>
        <p:txBody>
          <a:bodyPr wrap="none" anchor="ctr"/>
          <a:lstStyle>
            <a:lvl1pPr indent="266700"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eaLnBrk="1" hangingPunct="1">
              <a:spcBef>
                <a:spcPct val="0"/>
              </a:spcBef>
              <a:buClrTx/>
              <a:buFontTx/>
              <a:buAutoNum type="arabicPeriod"/>
            </a:pPr>
            <a:r>
              <a:rPr lang="en-US" altLang="bg-BG" sz="1600"/>
              <a:t>Paracetamol</a:t>
            </a:r>
            <a:r>
              <a:rPr lang="bg-BG" altLang="bg-BG" sz="1600"/>
              <a:t> </a:t>
            </a:r>
            <a:r>
              <a:rPr lang="en-US" altLang="bg-BG" sz="1600"/>
              <a:t>+</a:t>
            </a:r>
            <a:r>
              <a:rPr lang="bg-BG" altLang="bg-BG" sz="1600"/>
              <a:t> Инфилтрация на оперативната рана с местни анестетици</a:t>
            </a:r>
            <a:endParaRPr lang="ru-RU" altLang="bg-BG" sz="1600"/>
          </a:p>
          <a:p>
            <a:pPr eaLnBrk="1" hangingPunct="1">
              <a:spcBef>
                <a:spcPct val="0"/>
              </a:spcBef>
              <a:buClrTx/>
              <a:buFontTx/>
              <a:buAutoNum type="arabicPeriod"/>
            </a:pPr>
            <a:r>
              <a:rPr lang="ru-RU" altLang="bg-BG" sz="1600"/>
              <a:t>НСПВС* при липса на противопоказания</a:t>
            </a:r>
          </a:p>
          <a:p>
            <a:pPr eaLnBrk="1" hangingPunct="1">
              <a:spcBef>
                <a:spcPct val="0"/>
              </a:spcBef>
              <a:buClrTx/>
              <a:buFontTx/>
              <a:buAutoNum type="arabicPeriod"/>
            </a:pPr>
            <a:r>
              <a:rPr lang="ru-RU" altLang="bg-BG" sz="1600"/>
              <a:t>Регионален блок +/-</a:t>
            </a:r>
          </a:p>
          <a:p>
            <a:pPr eaLnBrk="1" hangingPunct="1">
              <a:spcBef>
                <a:spcPct val="0"/>
              </a:spcBef>
              <a:buClrTx/>
              <a:buFontTx/>
              <a:buAutoNum type="arabicPeriod"/>
            </a:pPr>
            <a:r>
              <a:rPr lang="ru-RU" altLang="bg-BG" sz="1600"/>
              <a:t>Слаби опиоидни аналгетици, може и силни, но в много малки дози</a:t>
            </a:r>
          </a:p>
        </p:txBody>
      </p:sp>
      <p:sp>
        <p:nvSpPr>
          <p:cNvPr id="38918" name="Rectangle 4"/>
          <p:cNvSpPr>
            <a:spLocks noChangeArrowheads="1"/>
          </p:cNvSpPr>
          <p:nvPr/>
        </p:nvSpPr>
        <p:spPr bwMode="auto">
          <a:xfrm>
            <a:off x="747713" y="1196975"/>
            <a:ext cx="2228850" cy="3924300"/>
          </a:xfrm>
          <a:prstGeom prst="rect">
            <a:avLst/>
          </a:prstGeom>
          <a:solidFill>
            <a:srgbClr val="92D050"/>
          </a:solidFill>
          <a:ln w="9525" algn="ctr">
            <a:solidFill>
              <a:schemeClr val="tx1"/>
            </a:solidFill>
            <a:miter lim="800000"/>
            <a:headEnd/>
            <a:tailEnd/>
          </a:ln>
        </p:spPr>
        <p:txBody>
          <a:bodyPr wrap="none" anchor="ct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ctr" eaLnBrk="1" hangingPunct="1">
              <a:spcBef>
                <a:spcPct val="0"/>
              </a:spcBef>
              <a:buClrTx/>
              <a:buFontTx/>
              <a:buNone/>
              <a:defRPr/>
            </a:pPr>
            <a:r>
              <a:rPr lang="bg-BG" altLang="bg-BG" sz="1600" b="1" dirty="0" smtClean="0"/>
              <a:t>Слаба болка</a:t>
            </a:r>
          </a:p>
          <a:p>
            <a:pPr marL="182563" indent="-182563" eaLnBrk="1" hangingPunct="1">
              <a:spcBef>
                <a:spcPct val="0"/>
              </a:spcBef>
              <a:buClrTx/>
              <a:defRPr/>
            </a:pPr>
            <a:r>
              <a:rPr lang="bg-BG" altLang="bg-BG" sz="1600" dirty="0" smtClean="0"/>
              <a:t>Слабинна херния</a:t>
            </a:r>
          </a:p>
          <a:p>
            <a:pPr marL="182563" indent="-182563" eaLnBrk="1" hangingPunct="1">
              <a:spcBef>
                <a:spcPct val="0"/>
              </a:spcBef>
              <a:buClrTx/>
              <a:defRPr/>
            </a:pPr>
            <a:r>
              <a:rPr lang="bg-BG" altLang="bg-BG" sz="1600" dirty="0" smtClean="0"/>
              <a:t>Лапароскопски</a:t>
            </a:r>
          </a:p>
          <a:p>
            <a:pPr eaLnBrk="1" hangingPunct="1">
              <a:spcBef>
                <a:spcPct val="0"/>
              </a:spcBef>
              <a:buClrTx/>
              <a:buFontTx/>
              <a:buNone/>
              <a:defRPr/>
            </a:pPr>
            <a:r>
              <a:rPr lang="bg-BG" altLang="bg-BG" sz="1600" dirty="0" smtClean="0"/>
              <a:t>   операции</a:t>
            </a:r>
          </a:p>
          <a:p>
            <a:pPr marL="182563" indent="-182563" eaLnBrk="1" hangingPunct="1">
              <a:spcBef>
                <a:spcPct val="0"/>
              </a:spcBef>
              <a:buClrTx/>
              <a:defRPr/>
            </a:pPr>
            <a:r>
              <a:rPr lang="bg-BG" altLang="bg-BG" sz="1600" dirty="0" smtClean="0"/>
              <a:t>Хирургия на пери-</a:t>
            </a:r>
          </a:p>
          <a:p>
            <a:pPr eaLnBrk="1" hangingPunct="1">
              <a:spcBef>
                <a:spcPct val="0"/>
              </a:spcBef>
              <a:buClrTx/>
              <a:buFontTx/>
              <a:buNone/>
              <a:defRPr/>
            </a:pPr>
            <a:r>
              <a:rPr lang="bg-BG" altLang="bg-BG" sz="1600" dirty="0" smtClean="0"/>
              <a:t>   ферните венозни</a:t>
            </a:r>
          </a:p>
          <a:p>
            <a:pPr eaLnBrk="1" hangingPunct="1">
              <a:spcBef>
                <a:spcPct val="0"/>
              </a:spcBef>
              <a:buClrTx/>
              <a:buFontTx/>
              <a:buNone/>
              <a:defRPr/>
            </a:pPr>
            <a:r>
              <a:rPr lang="bg-BG" altLang="bg-BG" sz="1600" dirty="0" smtClean="0"/>
              <a:t>   съдове</a:t>
            </a:r>
          </a:p>
          <a:p>
            <a:pPr eaLnBrk="1" hangingPunct="1">
              <a:spcBef>
                <a:spcPct val="0"/>
              </a:spcBef>
              <a:buClrTx/>
              <a:buFontTx/>
              <a:buNone/>
              <a:defRPr/>
            </a:pPr>
            <a:endParaRPr lang="bg-BG" altLang="bg-BG" sz="1600" dirty="0" smtClean="0"/>
          </a:p>
          <a:p>
            <a:pPr eaLnBrk="1" hangingPunct="1">
              <a:spcBef>
                <a:spcPct val="0"/>
              </a:spcBef>
              <a:buClrTx/>
              <a:buFontTx/>
              <a:buNone/>
              <a:defRPr/>
            </a:pPr>
            <a:endParaRPr lang="bg-BG" altLang="bg-BG" sz="1600" dirty="0" smtClean="0"/>
          </a:p>
          <a:p>
            <a:pPr eaLnBrk="1" hangingPunct="1">
              <a:spcBef>
                <a:spcPct val="0"/>
              </a:spcBef>
              <a:buClrTx/>
              <a:buFontTx/>
              <a:buNone/>
              <a:defRPr/>
            </a:pPr>
            <a:endParaRPr lang="bg-BG" altLang="bg-BG" sz="1600" dirty="0" smtClean="0"/>
          </a:p>
          <a:p>
            <a:pPr eaLnBrk="1" hangingPunct="1">
              <a:spcBef>
                <a:spcPct val="0"/>
              </a:spcBef>
              <a:buClrTx/>
              <a:buFontTx/>
              <a:buNone/>
              <a:defRPr/>
            </a:pPr>
            <a:endParaRPr lang="bg-BG" altLang="bg-BG" sz="1600" dirty="0" smtClean="0"/>
          </a:p>
          <a:p>
            <a:pPr eaLnBrk="1" hangingPunct="1">
              <a:spcBef>
                <a:spcPct val="0"/>
              </a:spcBef>
              <a:buClrTx/>
              <a:buFontTx/>
              <a:buNone/>
              <a:defRPr/>
            </a:pPr>
            <a:endParaRPr lang="bg-BG" altLang="bg-BG" sz="1600" dirty="0" smtClean="0"/>
          </a:p>
          <a:p>
            <a:pPr eaLnBrk="1" hangingPunct="1">
              <a:spcBef>
                <a:spcPct val="0"/>
              </a:spcBef>
              <a:buClrTx/>
              <a:buFontTx/>
              <a:buNone/>
              <a:defRPr/>
            </a:pPr>
            <a:endParaRPr lang="bg-BG" altLang="bg-BG" sz="1600" dirty="0" smtClean="0"/>
          </a:p>
          <a:p>
            <a:pPr eaLnBrk="1" hangingPunct="1">
              <a:spcBef>
                <a:spcPct val="0"/>
              </a:spcBef>
              <a:buClrTx/>
              <a:buFontTx/>
              <a:buNone/>
              <a:defRPr/>
            </a:pPr>
            <a:endParaRPr lang="bg-BG" altLang="bg-BG" sz="1600" dirty="0" smtClean="0"/>
          </a:p>
          <a:p>
            <a:pPr algn="ctr" eaLnBrk="1" hangingPunct="1">
              <a:spcBef>
                <a:spcPct val="0"/>
              </a:spcBef>
              <a:buClrTx/>
              <a:buFontTx/>
              <a:buNone/>
              <a:defRPr/>
            </a:pPr>
            <a:endParaRPr lang="bg-BG" altLang="bg-BG" sz="1600" dirty="0" smtClean="0"/>
          </a:p>
        </p:txBody>
      </p:sp>
      <p:sp>
        <p:nvSpPr>
          <p:cNvPr id="38919" name="Rectangle 5"/>
          <p:cNvSpPr>
            <a:spLocks noChangeArrowheads="1"/>
          </p:cNvSpPr>
          <p:nvPr/>
        </p:nvSpPr>
        <p:spPr bwMode="auto">
          <a:xfrm>
            <a:off x="3043238" y="1196975"/>
            <a:ext cx="2874962" cy="2643188"/>
          </a:xfrm>
          <a:prstGeom prst="rect">
            <a:avLst/>
          </a:prstGeom>
          <a:solidFill>
            <a:srgbClr val="FFFF00"/>
          </a:solidFill>
          <a:ln w="9525">
            <a:solidFill>
              <a:schemeClr val="tx1"/>
            </a:solidFill>
            <a:miter lim="800000"/>
            <a:headEnd/>
            <a:tailEnd/>
          </a:ln>
        </p:spPr>
        <p:txBody>
          <a:bodyPr wrap="none" anchor="ctr"/>
          <a:lstStyle/>
          <a:p>
            <a:pPr algn="ctr">
              <a:defRPr/>
            </a:pPr>
            <a:r>
              <a:rPr lang="bg-BG" altLang="bg-BG" sz="1600" b="1" dirty="0"/>
              <a:t>Средна</a:t>
            </a:r>
            <a:r>
              <a:rPr lang="en-US" altLang="bg-BG" sz="1600" b="1" dirty="0"/>
              <a:t> </a:t>
            </a:r>
            <a:r>
              <a:rPr lang="bg-BG" altLang="bg-BG" sz="1600" b="1" dirty="0"/>
              <a:t>или силна болка</a:t>
            </a:r>
          </a:p>
          <a:p>
            <a:pPr marL="285750" indent="-285750">
              <a:buFont typeface="Arial" panose="020B0604020202020204" pitchFamily="34" charset="0"/>
              <a:buChar char="•"/>
              <a:defRPr/>
            </a:pPr>
            <a:r>
              <a:rPr lang="bg-BG" altLang="bg-BG" sz="1600" dirty="0"/>
              <a:t>Алопластика на тазобед-</a:t>
            </a:r>
          </a:p>
          <a:p>
            <a:pPr>
              <a:defRPr/>
            </a:pPr>
            <a:r>
              <a:rPr lang="bg-BG" altLang="bg-BG" sz="1600" dirty="0"/>
              <a:t>     рената става</a:t>
            </a:r>
          </a:p>
          <a:p>
            <a:pPr marL="285750" indent="-285750">
              <a:buFont typeface="Arial" panose="020B0604020202020204" pitchFamily="34" charset="0"/>
              <a:buChar char="•"/>
              <a:defRPr/>
            </a:pPr>
            <a:r>
              <a:rPr lang="bg-BG" altLang="bg-BG" sz="1600" dirty="0"/>
              <a:t>Хистеректомия</a:t>
            </a:r>
          </a:p>
          <a:p>
            <a:pPr marL="285750" indent="-285750">
              <a:buFont typeface="Arial" panose="020B0604020202020204" pitchFamily="34" charset="0"/>
              <a:buChar char="•"/>
              <a:defRPr/>
            </a:pPr>
            <a:r>
              <a:rPr lang="bg-BG" altLang="bg-BG" sz="1600" dirty="0"/>
              <a:t>Лицево-челюстна</a:t>
            </a:r>
            <a:r>
              <a:rPr lang="en-US" altLang="bg-BG" sz="1600" dirty="0"/>
              <a:t> </a:t>
            </a:r>
          </a:p>
          <a:p>
            <a:pPr>
              <a:defRPr/>
            </a:pPr>
            <a:r>
              <a:rPr lang="bg-BG" altLang="bg-BG" sz="1600" dirty="0"/>
              <a:t> </a:t>
            </a:r>
            <a:r>
              <a:rPr lang="en-US" altLang="bg-BG" sz="1600" dirty="0"/>
              <a:t>    </a:t>
            </a:r>
            <a:r>
              <a:rPr lang="bg-BG" altLang="bg-BG" sz="1600" dirty="0"/>
              <a:t>хирургия</a:t>
            </a:r>
          </a:p>
          <a:p>
            <a:pPr marL="342900" indent="-342900" algn="ctr">
              <a:buFont typeface="Arial" panose="020B0604020202020204" pitchFamily="34" charset="0"/>
              <a:buChar char="•"/>
              <a:defRPr/>
            </a:pPr>
            <a:endParaRPr lang="en-US" altLang="bg-BG" sz="1600" b="1" dirty="0"/>
          </a:p>
          <a:p>
            <a:pPr algn="ctr">
              <a:defRPr/>
            </a:pPr>
            <a:endParaRPr lang="bg-BG" altLang="bg-BG" sz="1600" b="1" dirty="0"/>
          </a:p>
          <a:p>
            <a:pPr marL="266700" indent="-266700" algn="ctr">
              <a:defRPr/>
            </a:pPr>
            <a:endParaRPr lang="bg-BG" altLang="bg-BG" sz="1600" b="1" dirty="0"/>
          </a:p>
          <a:p>
            <a:pPr algn="ctr">
              <a:defRPr/>
            </a:pPr>
            <a:endParaRPr lang="bg-BG" altLang="bg-BG" sz="1600" b="1" dirty="0"/>
          </a:p>
        </p:txBody>
      </p:sp>
      <p:sp>
        <p:nvSpPr>
          <p:cNvPr id="45064" name="Rectangle 6"/>
          <p:cNvSpPr>
            <a:spLocks noChangeArrowheads="1"/>
          </p:cNvSpPr>
          <p:nvPr/>
        </p:nvSpPr>
        <p:spPr bwMode="auto">
          <a:xfrm>
            <a:off x="3043238" y="3906838"/>
            <a:ext cx="5376862" cy="1214437"/>
          </a:xfrm>
          <a:prstGeom prst="rect">
            <a:avLst/>
          </a:prstGeom>
          <a:solidFill>
            <a:srgbClr val="FFFF00"/>
          </a:solidFill>
          <a:ln w="9525">
            <a:solidFill>
              <a:schemeClr val="tx1"/>
            </a:solidFill>
            <a:miter lim="800000"/>
            <a:headEnd/>
            <a:tailEnd/>
          </a:ln>
        </p:spPr>
        <p:txBody>
          <a:bodyPr wrap="none" anchor="ctr"/>
          <a:lstStyle>
            <a:lvl1pPr indent="266700"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eaLnBrk="1" hangingPunct="1">
              <a:spcBef>
                <a:spcPct val="0"/>
              </a:spcBef>
              <a:buClrTx/>
              <a:buFontTx/>
              <a:buAutoNum type="arabicPeriod"/>
            </a:pPr>
            <a:r>
              <a:rPr lang="en-US" altLang="bg-BG" sz="1600"/>
              <a:t>Paracetamol</a:t>
            </a:r>
            <a:r>
              <a:rPr lang="bg-BG" altLang="bg-BG" sz="1600"/>
              <a:t> + Инфилтрация на раната с МА</a:t>
            </a:r>
          </a:p>
          <a:p>
            <a:pPr eaLnBrk="1" hangingPunct="1">
              <a:spcBef>
                <a:spcPct val="0"/>
              </a:spcBef>
              <a:buClrTx/>
              <a:buFontTx/>
              <a:buAutoNum type="arabicPeriod"/>
            </a:pPr>
            <a:r>
              <a:rPr lang="bg-BG" altLang="bg-BG" sz="1600"/>
              <a:t>НСПВС* при липса на противопоказания</a:t>
            </a:r>
          </a:p>
          <a:p>
            <a:pPr eaLnBrk="1" hangingPunct="1">
              <a:spcBef>
                <a:spcPct val="0"/>
              </a:spcBef>
              <a:buClrTx/>
              <a:buFontTx/>
              <a:buAutoNum type="arabicPeriod"/>
            </a:pPr>
            <a:r>
              <a:rPr lang="bg-BG" altLang="bg-BG" sz="1600"/>
              <a:t>НСПВС+ЕА+ПНБ еднократно или катетърна техника</a:t>
            </a:r>
            <a:endParaRPr lang="en-US" altLang="bg-BG" sz="1600"/>
          </a:p>
          <a:p>
            <a:pPr eaLnBrk="1" hangingPunct="1">
              <a:spcBef>
                <a:spcPct val="0"/>
              </a:spcBef>
              <a:buClrTx/>
              <a:buFontTx/>
              <a:buNone/>
            </a:pPr>
            <a:r>
              <a:rPr lang="bg-BG" altLang="bg-BG" sz="1600"/>
              <a:t>за продължително приложение + ПБ + Опиоди </a:t>
            </a:r>
            <a:r>
              <a:rPr lang="en-US" altLang="bg-BG" sz="1600"/>
              <a:t>K</a:t>
            </a:r>
            <a:r>
              <a:rPr lang="bg-BG" altLang="bg-BG" sz="1600"/>
              <a:t>ПА</a:t>
            </a:r>
          </a:p>
        </p:txBody>
      </p:sp>
      <p:sp>
        <p:nvSpPr>
          <p:cNvPr id="38921" name="Rectangle 7"/>
          <p:cNvSpPr>
            <a:spLocks noChangeArrowheads="1"/>
          </p:cNvSpPr>
          <p:nvPr/>
        </p:nvSpPr>
        <p:spPr bwMode="auto">
          <a:xfrm>
            <a:off x="5988050" y="1196975"/>
            <a:ext cx="2424113" cy="1446213"/>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ctr" eaLnBrk="1" hangingPunct="1">
              <a:spcBef>
                <a:spcPct val="0"/>
              </a:spcBef>
              <a:buClrTx/>
              <a:buFontTx/>
              <a:buNone/>
              <a:defRPr/>
            </a:pPr>
            <a:r>
              <a:rPr lang="bg-BG" altLang="bg-BG" sz="1600" b="1" dirty="0" smtClean="0"/>
              <a:t>Много силна болка</a:t>
            </a:r>
          </a:p>
          <a:p>
            <a:pPr marL="182563" indent="-182563" eaLnBrk="1" hangingPunct="1">
              <a:spcBef>
                <a:spcPct val="0"/>
              </a:spcBef>
              <a:buClrTx/>
              <a:defRPr/>
            </a:pPr>
            <a:r>
              <a:rPr lang="bg-BG" altLang="bg-BG" sz="1600" dirty="0" smtClean="0"/>
              <a:t>Торакотомии</a:t>
            </a:r>
          </a:p>
          <a:p>
            <a:pPr marL="182563" indent="-182563" eaLnBrk="1" hangingPunct="1">
              <a:spcBef>
                <a:spcPct val="0"/>
              </a:spcBef>
              <a:buClrTx/>
              <a:defRPr/>
            </a:pPr>
            <a:r>
              <a:rPr lang="bg-BG" altLang="bg-BG" sz="1600" dirty="0" smtClean="0"/>
              <a:t>Горен корем</a:t>
            </a:r>
          </a:p>
          <a:p>
            <a:pPr marL="182563" indent="-182563" eaLnBrk="1" hangingPunct="1">
              <a:spcBef>
                <a:spcPct val="0"/>
              </a:spcBef>
              <a:buClrTx/>
              <a:defRPr/>
            </a:pPr>
            <a:r>
              <a:rPr lang="bg-BG" altLang="bg-BG" sz="1600" dirty="0" smtClean="0"/>
              <a:t>Аорта хирургия</a:t>
            </a:r>
          </a:p>
          <a:p>
            <a:pPr marL="182563" indent="-182563" eaLnBrk="1" hangingPunct="1">
              <a:spcBef>
                <a:spcPct val="0"/>
              </a:spcBef>
              <a:buClrTx/>
              <a:defRPr/>
            </a:pPr>
            <a:r>
              <a:rPr lang="bg-BG" altLang="bg-BG" sz="1600" dirty="0" smtClean="0"/>
              <a:t>Колянна алопластика</a:t>
            </a:r>
          </a:p>
        </p:txBody>
      </p:sp>
      <p:sp>
        <p:nvSpPr>
          <p:cNvPr id="45066" name="Rectangle 8"/>
          <p:cNvSpPr>
            <a:spLocks noChangeArrowheads="1"/>
          </p:cNvSpPr>
          <p:nvPr/>
        </p:nvSpPr>
        <p:spPr bwMode="auto">
          <a:xfrm>
            <a:off x="5988050" y="2717800"/>
            <a:ext cx="2416175" cy="1122363"/>
          </a:xfrm>
          <a:prstGeom prst="rect">
            <a:avLst/>
          </a:prstGeom>
          <a:solidFill>
            <a:srgbClr val="FF0000"/>
          </a:solidFill>
          <a:ln w="9525">
            <a:solidFill>
              <a:schemeClr val="tx1"/>
            </a:solidFill>
            <a:miter lim="800000"/>
            <a:headEnd/>
            <a:tailEnd/>
          </a:ln>
        </p:spPr>
        <p:txBody>
          <a:bodyPr wrap="none" anchor="ctr"/>
          <a:lstStyle>
            <a:lvl1pPr indent="266700"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eaLnBrk="1" hangingPunct="1">
              <a:spcBef>
                <a:spcPct val="0"/>
              </a:spcBef>
              <a:buClrTx/>
              <a:buFontTx/>
              <a:buAutoNum type="arabicPeriod"/>
            </a:pPr>
            <a:r>
              <a:rPr lang="en-US" altLang="bg-BG" sz="1600"/>
              <a:t>Paracetamol</a:t>
            </a:r>
            <a:r>
              <a:rPr lang="bg-BG" altLang="bg-BG" sz="1600"/>
              <a:t>+ЛИ</a:t>
            </a:r>
            <a:endParaRPr lang="en-US" altLang="bg-BG" sz="1600"/>
          </a:p>
          <a:p>
            <a:pPr eaLnBrk="1" hangingPunct="1">
              <a:spcBef>
                <a:spcPct val="0"/>
              </a:spcBef>
              <a:buClrTx/>
              <a:buFontTx/>
              <a:buAutoNum type="arabicPeriod"/>
            </a:pPr>
            <a:r>
              <a:rPr lang="bg-BG" altLang="bg-BG" sz="1600"/>
              <a:t>НСПВС*</a:t>
            </a:r>
          </a:p>
          <a:p>
            <a:pPr eaLnBrk="1" hangingPunct="1">
              <a:spcBef>
                <a:spcPct val="0"/>
              </a:spcBef>
              <a:buClrTx/>
              <a:buFontTx/>
              <a:buAutoNum type="arabicPeriod"/>
            </a:pPr>
            <a:r>
              <a:rPr lang="bg-BG" altLang="bg-BG" sz="1600"/>
              <a:t>НСПВС+ЕА+НБ+ПБ</a:t>
            </a:r>
          </a:p>
          <a:p>
            <a:pPr eaLnBrk="1" hangingPunct="1">
              <a:spcBef>
                <a:spcPct val="0"/>
              </a:spcBef>
              <a:buClrTx/>
              <a:buFontTx/>
              <a:buNone/>
            </a:pPr>
            <a:r>
              <a:rPr lang="bg-BG" altLang="bg-BG" sz="1600"/>
              <a:t>+Опиоди </a:t>
            </a:r>
            <a:r>
              <a:rPr lang="en-US" altLang="bg-BG" sz="1600"/>
              <a:t>K</a:t>
            </a:r>
            <a:r>
              <a:rPr lang="bg-BG" altLang="bg-BG" sz="1600"/>
              <a:t>ПА</a:t>
            </a:r>
          </a:p>
        </p:txBody>
      </p:sp>
      <p:sp>
        <p:nvSpPr>
          <p:cNvPr id="11" name="Slide Number Placeholder 3"/>
          <p:cNvSpPr txBox="1">
            <a:spLocks noGrp="1"/>
          </p:cNvSpPr>
          <p:nvPr/>
        </p:nvSpPr>
        <p:spPr bwMode="auto">
          <a:xfrm>
            <a:off x="6705600" y="63976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16C397FC-D6D6-4323-8898-C0EA7F8D2114}" type="slidenum">
              <a:rPr lang="bg-BG" altLang="bg-BG" sz="1200">
                <a:latin typeface="Verdana" pitchFamily="34" charset="0"/>
              </a:rPr>
              <a:pPr algn="r" eaLnBrk="1" hangingPunct="1">
                <a:spcBef>
                  <a:spcPct val="0"/>
                </a:spcBef>
                <a:buClrTx/>
                <a:buFontTx/>
                <a:buNone/>
              </a:pPr>
              <a:t>44</a:t>
            </a:fld>
            <a:endParaRPr lang="bg-BG" altLang="bg-BG" sz="1200">
              <a:latin typeface="Verdana" pitchFamily="34" charset="0"/>
            </a:endParaRPr>
          </a:p>
        </p:txBody>
      </p:sp>
    </p:spTree>
    <p:extLst>
      <p:ext uri="{BB962C8B-B14F-4D97-AF65-F5344CB8AC3E}">
        <p14:creationId xmlns:p14="http://schemas.microsoft.com/office/powerpoint/2010/main" val="1881063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5"/>
          <p:cNvSpPr>
            <a:spLocks noChangeArrowheads="1"/>
          </p:cNvSpPr>
          <p:nvPr/>
        </p:nvSpPr>
        <p:spPr bwMode="auto">
          <a:xfrm>
            <a:off x="6709016" y="4055836"/>
            <a:ext cx="2438399" cy="2360345"/>
          </a:xfrm>
          <a:prstGeom prst="rect">
            <a:avLst/>
          </a:prstGeom>
          <a:solidFill>
            <a:srgbClr val="92D050"/>
          </a:solidFill>
          <a:ln w="9525">
            <a:noFill/>
            <a:miter lim="800000"/>
            <a:headEnd/>
            <a:tailEnd/>
          </a:ln>
        </p:spPr>
        <p:txBody>
          <a:bodyPr wrap="none" anchor="ctr"/>
          <a:lstStyle/>
          <a:p>
            <a:endParaRPr lang="bg-BG" altLang="bg-BG" sz="1600" dirty="0"/>
          </a:p>
        </p:txBody>
      </p:sp>
      <p:sp>
        <p:nvSpPr>
          <p:cNvPr id="45064" name="Rectangle 6"/>
          <p:cNvSpPr>
            <a:spLocks noChangeArrowheads="1"/>
          </p:cNvSpPr>
          <p:nvPr/>
        </p:nvSpPr>
        <p:spPr bwMode="auto">
          <a:xfrm>
            <a:off x="2442949" y="4280708"/>
            <a:ext cx="2169699" cy="2103269"/>
          </a:xfrm>
          <a:prstGeom prst="rect">
            <a:avLst/>
          </a:prstGeom>
          <a:solidFill>
            <a:srgbClr val="92D050"/>
          </a:solidFill>
          <a:ln w="9525">
            <a:noFill/>
            <a:miter lim="800000"/>
            <a:headEnd/>
            <a:tailEnd/>
          </a:ln>
        </p:spPr>
        <p:txBody>
          <a:bodyPr wrap="none" anchor="ctr"/>
          <a:lstStyle>
            <a:lvl1pPr indent="266700"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indent="0" eaLnBrk="1" hangingPunct="1">
              <a:spcBef>
                <a:spcPct val="0"/>
              </a:spcBef>
              <a:buClrTx/>
              <a:buNone/>
            </a:pPr>
            <a:r>
              <a:rPr lang="bg-BG" altLang="bg-BG" sz="1600" dirty="0" smtClean="0"/>
              <a:t>Слаби опиодни</a:t>
            </a:r>
          </a:p>
          <a:p>
            <a:pPr indent="0" eaLnBrk="1" hangingPunct="1">
              <a:spcBef>
                <a:spcPct val="0"/>
              </a:spcBef>
              <a:buClrTx/>
              <a:buNone/>
            </a:pPr>
            <a:r>
              <a:rPr lang="bg-BG" altLang="bg-BG" sz="1600" dirty="0" smtClean="0"/>
              <a:t>средства</a:t>
            </a:r>
            <a:endParaRPr lang="bg-BG" altLang="bg-BG" sz="1600" dirty="0"/>
          </a:p>
        </p:txBody>
      </p:sp>
      <p:sp>
        <p:nvSpPr>
          <p:cNvPr id="45061" name="Rectangle 3"/>
          <p:cNvSpPr>
            <a:spLocks noChangeArrowheads="1"/>
          </p:cNvSpPr>
          <p:nvPr/>
        </p:nvSpPr>
        <p:spPr bwMode="auto">
          <a:xfrm>
            <a:off x="0" y="4496492"/>
            <a:ext cx="2442949" cy="1887485"/>
          </a:xfrm>
          <a:prstGeom prst="rect">
            <a:avLst/>
          </a:prstGeom>
          <a:solidFill>
            <a:srgbClr val="92D050"/>
          </a:solidFill>
          <a:ln w="9525">
            <a:noFill/>
            <a:miter lim="800000"/>
            <a:headEnd/>
            <a:tailEnd/>
          </a:ln>
        </p:spPr>
        <p:txBody>
          <a:bodyPr wrap="none" anchor="ctr"/>
          <a:lstStyle>
            <a:lvl1pPr indent="266700"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indent="0" eaLnBrk="1" hangingPunct="1">
              <a:spcBef>
                <a:spcPct val="0"/>
              </a:spcBef>
              <a:buClrTx/>
              <a:buNone/>
            </a:pPr>
            <a:r>
              <a:rPr lang="bg-BG" altLang="bg-BG" sz="1600" dirty="0" smtClean="0"/>
              <a:t>Неопиоидни аналгетици</a:t>
            </a:r>
          </a:p>
          <a:p>
            <a:pPr indent="0" eaLnBrk="1" hangingPunct="1">
              <a:spcBef>
                <a:spcPct val="0"/>
              </a:spcBef>
              <a:buClrTx/>
              <a:buNone/>
            </a:pPr>
            <a:r>
              <a:rPr lang="ru-RU" altLang="bg-BG" sz="1600" dirty="0" smtClean="0"/>
              <a:t>НСПВС</a:t>
            </a:r>
            <a:r>
              <a:rPr lang="ru-RU" altLang="bg-BG" sz="1600" dirty="0"/>
              <a:t>* при липса </a:t>
            </a:r>
            <a:r>
              <a:rPr lang="ru-RU" altLang="bg-BG" sz="1600" dirty="0" smtClean="0"/>
              <a:t>на</a:t>
            </a:r>
          </a:p>
          <a:p>
            <a:pPr indent="0" eaLnBrk="1" hangingPunct="1">
              <a:spcBef>
                <a:spcPct val="0"/>
              </a:spcBef>
              <a:buClrTx/>
              <a:buNone/>
            </a:pPr>
            <a:r>
              <a:rPr lang="ru-RU" altLang="bg-BG" sz="1600" dirty="0" smtClean="0"/>
              <a:t>противопоказания</a:t>
            </a:r>
            <a:endParaRPr lang="ru-RU" altLang="bg-BG" sz="1600" dirty="0"/>
          </a:p>
        </p:txBody>
      </p:sp>
      <p:sp>
        <p:nvSpPr>
          <p:cNvPr id="38919" name="Rectangle 5"/>
          <p:cNvSpPr>
            <a:spLocks noChangeArrowheads="1"/>
          </p:cNvSpPr>
          <p:nvPr/>
        </p:nvSpPr>
        <p:spPr bwMode="auto">
          <a:xfrm>
            <a:off x="4153167" y="3900966"/>
            <a:ext cx="2874962" cy="2483011"/>
          </a:xfrm>
          <a:prstGeom prst="rect">
            <a:avLst/>
          </a:prstGeom>
          <a:solidFill>
            <a:srgbClr val="92D050"/>
          </a:solidFill>
          <a:ln w="9525">
            <a:noFill/>
            <a:miter lim="800000"/>
            <a:headEnd/>
            <a:tailEnd/>
          </a:ln>
        </p:spPr>
        <p:txBody>
          <a:bodyPr wrap="none" anchor="ctr"/>
          <a:lstStyle/>
          <a:p>
            <a:r>
              <a:rPr lang="bg-BG" altLang="bg-BG" sz="1600" dirty="0" smtClean="0"/>
              <a:t>Силни опиодни средства</a:t>
            </a:r>
          </a:p>
          <a:p>
            <a:r>
              <a:rPr lang="bg-BG" altLang="bg-BG" sz="1600" dirty="0" smtClean="0"/>
              <a:t>Метадон</a:t>
            </a:r>
          </a:p>
          <a:p>
            <a:r>
              <a:rPr lang="bg-BG" altLang="bg-BG" sz="1600" dirty="0" smtClean="0"/>
              <a:t>Перорални средства</a:t>
            </a:r>
          </a:p>
          <a:p>
            <a:r>
              <a:rPr lang="bg-BG" altLang="bg-BG" sz="1600" dirty="0" smtClean="0"/>
              <a:t>Трансдермални средства</a:t>
            </a:r>
            <a:endParaRPr lang="bg-BG" altLang="bg-BG" sz="1600" dirty="0"/>
          </a:p>
        </p:txBody>
      </p:sp>
      <p:sp>
        <p:nvSpPr>
          <p:cNvPr id="45060" name="Title 1"/>
          <p:cNvSpPr>
            <a:spLocks noGrp="1"/>
          </p:cNvSpPr>
          <p:nvPr>
            <p:ph type="title" idx="4294967295"/>
          </p:nvPr>
        </p:nvSpPr>
        <p:spPr/>
        <p:txBody>
          <a:bodyPr anchor="ctr"/>
          <a:lstStyle/>
          <a:p>
            <a:pPr eaLnBrk="1" hangingPunct="1"/>
            <a:r>
              <a:rPr lang="bg-BG" altLang="bg-BG" dirty="0" smtClean="0"/>
              <a:t>Стъпаловидно обезболяване</a:t>
            </a:r>
            <a:r>
              <a:rPr lang="en-US" altLang="bg-BG" dirty="0" smtClean="0"/>
              <a:t> </a:t>
            </a:r>
            <a:r>
              <a:rPr lang="bg-BG" altLang="bg-BG" dirty="0" smtClean="0"/>
              <a:t>насоки</a:t>
            </a:r>
          </a:p>
        </p:txBody>
      </p:sp>
      <p:sp>
        <p:nvSpPr>
          <p:cNvPr id="11" name="Slide Number Placeholder 3"/>
          <p:cNvSpPr txBox="1">
            <a:spLocks noGrp="1"/>
          </p:cNvSpPr>
          <p:nvPr/>
        </p:nvSpPr>
        <p:spPr bwMode="auto">
          <a:xfrm>
            <a:off x="6705600" y="6383977"/>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16C397FC-D6D6-4323-8898-C0EA7F8D2114}" type="slidenum">
              <a:rPr lang="bg-BG" altLang="bg-BG" sz="1200">
                <a:latin typeface="Verdana" pitchFamily="34" charset="0"/>
              </a:rPr>
              <a:pPr algn="r" eaLnBrk="1" hangingPunct="1">
                <a:spcBef>
                  <a:spcPct val="0"/>
                </a:spcBef>
                <a:buClrTx/>
                <a:buFontTx/>
                <a:buNone/>
              </a:pPr>
              <a:t>45</a:t>
            </a:fld>
            <a:endParaRPr lang="bg-BG" altLang="bg-BG" sz="1200">
              <a:latin typeface="Verdana" pitchFamily="34" charset="0"/>
            </a:endParaRPr>
          </a:p>
        </p:txBody>
      </p:sp>
      <p:sp>
        <p:nvSpPr>
          <p:cNvPr id="2" name="Rectangle 1"/>
          <p:cNvSpPr/>
          <p:nvPr/>
        </p:nvSpPr>
        <p:spPr>
          <a:xfrm>
            <a:off x="122830" y="2332627"/>
            <a:ext cx="4090916" cy="1077218"/>
          </a:xfrm>
          <a:prstGeom prst="rect">
            <a:avLst/>
          </a:prstGeom>
        </p:spPr>
        <p:txBody>
          <a:bodyPr wrap="square">
            <a:spAutoFit/>
          </a:bodyPr>
          <a:lstStyle/>
          <a:p>
            <a:pPr marL="182563" lvl="0" indent="-182563">
              <a:defRPr/>
            </a:pPr>
            <a:r>
              <a:rPr lang="bg-BG" altLang="bg-BG" sz="1600" b="1" dirty="0">
                <a:solidFill>
                  <a:srgbClr val="000000"/>
                </a:solidFill>
              </a:rPr>
              <a:t>Остра болка</a:t>
            </a:r>
          </a:p>
          <a:p>
            <a:pPr marL="182563" lvl="0" indent="-182563">
              <a:defRPr/>
            </a:pPr>
            <a:r>
              <a:rPr lang="bg-BG" altLang="bg-BG" sz="1600" b="1" dirty="0">
                <a:solidFill>
                  <a:srgbClr val="000000"/>
                </a:solidFill>
              </a:rPr>
              <a:t>Неконтролирана хронична болка</a:t>
            </a:r>
          </a:p>
          <a:p>
            <a:pPr marL="182563" lvl="0" indent="-182563">
              <a:defRPr/>
            </a:pPr>
            <a:r>
              <a:rPr lang="bg-BG" altLang="bg-BG" sz="1600" b="1" dirty="0">
                <a:solidFill>
                  <a:srgbClr val="000000"/>
                </a:solidFill>
              </a:rPr>
              <a:t>Обострена хронична</a:t>
            </a:r>
          </a:p>
          <a:p>
            <a:pPr lvl="0">
              <a:defRPr/>
            </a:pPr>
            <a:r>
              <a:rPr lang="bg-BG" altLang="bg-BG" sz="1600" b="1" dirty="0">
                <a:solidFill>
                  <a:srgbClr val="000000"/>
                </a:solidFill>
              </a:rPr>
              <a:t> болка</a:t>
            </a:r>
            <a:endParaRPr lang="bg-BG" altLang="bg-BG" sz="1600" dirty="0">
              <a:solidFill>
                <a:srgbClr val="000000"/>
              </a:solidFill>
            </a:endParaRPr>
          </a:p>
        </p:txBody>
      </p:sp>
      <p:sp>
        <p:nvSpPr>
          <p:cNvPr id="3" name="Rectangle 2"/>
          <p:cNvSpPr/>
          <p:nvPr/>
        </p:nvSpPr>
        <p:spPr>
          <a:xfrm>
            <a:off x="6743541" y="1766815"/>
            <a:ext cx="1371600" cy="369332"/>
          </a:xfrm>
          <a:prstGeom prst="rect">
            <a:avLst/>
          </a:prstGeom>
        </p:spPr>
        <p:txBody>
          <a:bodyPr wrap="square">
            <a:spAutoFit/>
          </a:bodyPr>
          <a:lstStyle/>
          <a:p>
            <a:pPr marL="182563" lvl="0" indent="-182563">
              <a:defRPr/>
            </a:pPr>
            <a:r>
              <a:rPr lang="bg-BG" altLang="bg-BG" b="1" dirty="0" smtClean="0">
                <a:solidFill>
                  <a:srgbClr val="000000"/>
                </a:solidFill>
              </a:rPr>
              <a:t>Стъпало 4</a:t>
            </a:r>
            <a:endParaRPr lang="bg-BG" dirty="0"/>
          </a:p>
        </p:txBody>
      </p:sp>
      <p:sp>
        <p:nvSpPr>
          <p:cNvPr id="14" name="Rectangle 13"/>
          <p:cNvSpPr/>
          <p:nvPr/>
        </p:nvSpPr>
        <p:spPr>
          <a:xfrm>
            <a:off x="4612648" y="3409845"/>
            <a:ext cx="1371600" cy="369332"/>
          </a:xfrm>
          <a:prstGeom prst="rect">
            <a:avLst/>
          </a:prstGeom>
        </p:spPr>
        <p:txBody>
          <a:bodyPr wrap="square">
            <a:spAutoFit/>
          </a:bodyPr>
          <a:lstStyle/>
          <a:p>
            <a:pPr marL="182563" lvl="0" indent="-182563">
              <a:defRPr/>
            </a:pPr>
            <a:r>
              <a:rPr lang="bg-BG" altLang="bg-BG" b="1" dirty="0" smtClean="0">
                <a:solidFill>
                  <a:srgbClr val="000000"/>
                </a:solidFill>
              </a:rPr>
              <a:t>Стъпало 3</a:t>
            </a:r>
            <a:endParaRPr lang="bg-BG" dirty="0"/>
          </a:p>
        </p:txBody>
      </p:sp>
      <p:sp>
        <p:nvSpPr>
          <p:cNvPr id="15" name="Rectangle 14"/>
          <p:cNvSpPr/>
          <p:nvPr/>
        </p:nvSpPr>
        <p:spPr>
          <a:xfrm>
            <a:off x="142164" y="3822616"/>
            <a:ext cx="1371600" cy="369332"/>
          </a:xfrm>
          <a:prstGeom prst="rect">
            <a:avLst/>
          </a:prstGeom>
        </p:spPr>
        <p:txBody>
          <a:bodyPr wrap="square">
            <a:spAutoFit/>
          </a:bodyPr>
          <a:lstStyle/>
          <a:p>
            <a:pPr marL="182563" lvl="0" indent="-182563">
              <a:defRPr/>
            </a:pPr>
            <a:r>
              <a:rPr lang="bg-BG" altLang="bg-BG" b="1" dirty="0" smtClean="0">
                <a:solidFill>
                  <a:srgbClr val="000000"/>
                </a:solidFill>
              </a:rPr>
              <a:t>Стъпало 1</a:t>
            </a:r>
            <a:endParaRPr lang="bg-BG" dirty="0"/>
          </a:p>
        </p:txBody>
      </p:sp>
      <p:sp>
        <p:nvSpPr>
          <p:cNvPr id="16" name="Rectangle 15"/>
          <p:cNvSpPr/>
          <p:nvPr/>
        </p:nvSpPr>
        <p:spPr>
          <a:xfrm>
            <a:off x="2706508" y="3861799"/>
            <a:ext cx="1371600" cy="369332"/>
          </a:xfrm>
          <a:prstGeom prst="rect">
            <a:avLst/>
          </a:prstGeom>
        </p:spPr>
        <p:txBody>
          <a:bodyPr wrap="square">
            <a:spAutoFit/>
          </a:bodyPr>
          <a:lstStyle/>
          <a:p>
            <a:pPr marL="182563" lvl="0" indent="-182563">
              <a:defRPr/>
            </a:pPr>
            <a:r>
              <a:rPr lang="bg-BG" altLang="bg-BG" b="1" dirty="0" smtClean="0">
                <a:solidFill>
                  <a:srgbClr val="000000"/>
                </a:solidFill>
              </a:rPr>
              <a:t>Стъпало 2</a:t>
            </a:r>
            <a:endParaRPr lang="bg-BG" dirty="0"/>
          </a:p>
        </p:txBody>
      </p:sp>
      <p:sp>
        <p:nvSpPr>
          <p:cNvPr id="17" name="Rectangle 5"/>
          <p:cNvSpPr>
            <a:spLocks noChangeArrowheads="1"/>
          </p:cNvSpPr>
          <p:nvPr/>
        </p:nvSpPr>
        <p:spPr bwMode="auto">
          <a:xfrm>
            <a:off x="6705600" y="2265524"/>
            <a:ext cx="2438399" cy="1958008"/>
          </a:xfrm>
          <a:prstGeom prst="rect">
            <a:avLst/>
          </a:prstGeom>
          <a:solidFill>
            <a:srgbClr val="92D050"/>
          </a:solidFill>
          <a:ln w="9525">
            <a:noFill/>
            <a:miter lim="800000"/>
            <a:headEnd/>
            <a:tailEnd/>
          </a:ln>
        </p:spPr>
        <p:txBody>
          <a:bodyPr wrap="none" anchor="ctr"/>
          <a:lstStyle/>
          <a:p>
            <a:r>
              <a:rPr lang="bg-BG" altLang="bg-BG" sz="1600" dirty="0"/>
              <a:t>Неврален блок</a:t>
            </a:r>
          </a:p>
          <a:p>
            <a:r>
              <a:rPr lang="bg-BG" altLang="bg-BG" sz="1600" dirty="0"/>
              <a:t>Епидурален катетър</a:t>
            </a:r>
          </a:p>
          <a:p>
            <a:r>
              <a:rPr lang="bg-BG" altLang="bg-BG" sz="1600" dirty="0"/>
              <a:t>Помпа за КПА</a:t>
            </a:r>
          </a:p>
          <a:p>
            <a:r>
              <a:rPr lang="bg-BG" altLang="bg-BG" sz="1600" dirty="0"/>
              <a:t>Невролитичен блок</a:t>
            </a:r>
          </a:p>
          <a:p>
            <a:r>
              <a:rPr lang="bg-BG" altLang="bg-BG" sz="1600" dirty="0"/>
              <a:t>Спинален стимулатор</a:t>
            </a:r>
          </a:p>
        </p:txBody>
      </p:sp>
      <p:sp>
        <p:nvSpPr>
          <p:cNvPr id="4" name="Oval 3"/>
          <p:cNvSpPr/>
          <p:nvPr/>
        </p:nvSpPr>
        <p:spPr>
          <a:xfrm>
            <a:off x="627797" y="1201003"/>
            <a:ext cx="3839274" cy="11316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b="1" dirty="0" smtClean="0"/>
              <a:t>НЕВРОХИРУРГИЧНА</a:t>
            </a:r>
          </a:p>
          <a:p>
            <a:pPr algn="ctr"/>
            <a:r>
              <a:rPr lang="bg-BG" b="1" dirty="0" smtClean="0"/>
              <a:t>ПРОЦЕДУРА</a:t>
            </a:r>
            <a:endParaRPr lang="bg-BG" b="1" dirty="0"/>
          </a:p>
        </p:txBody>
      </p:sp>
      <p:sp>
        <p:nvSpPr>
          <p:cNvPr id="5" name="TextBox 4"/>
          <p:cNvSpPr txBox="1"/>
          <p:nvPr/>
        </p:nvSpPr>
        <p:spPr>
          <a:xfrm>
            <a:off x="1513764" y="5954951"/>
            <a:ext cx="4914679" cy="369332"/>
          </a:xfrm>
          <a:prstGeom prst="rect">
            <a:avLst/>
          </a:prstGeom>
          <a:noFill/>
        </p:spPr>
        <p:txBody>
          <a:bodyPr wrap="none" rtlCol="0">
            <a:spAutoFit/>
          </a:bodyPr>
          <a:lstStyle/>
          <a:p>
            <a:r>
              <a:rPr lang="bg-BG" dirty="0" smtClean="0"/>
              <a:t>НСПВС с или без добавки на всяко стъпало</a:t>
            </a:r>
            <a:endParaRPr lang="bg-BG" dirty="0"/>
          </a:p>
        </p:txBody>
      </p:sp>
      <p:sp>
        <p:nvSpPr>
          <p:cNvPr id="6" name="TextBox 5"/>
          <p:cNvSpPr txBox="1"/>
          <p:nvPr/>
        </p:nvSpPr>
        <p:spPr>
          <a:xfrm>
            <a:off x="6803413" y="4282990"/>
            <a:ext cx="2315057" cy="1200329"/>
          </a:xfrm>
          <a:prstGeom prst="rect">
            <a:avLst/>
          </a:prstGeom>
          <a:noFill/>
        </p:spPr>
        <p:txBody>
          <a:bodyPr wrap="none" rtlCol="0">
            <a:spAutoFit/>
          </a:bodyPr>
          <a:lstStyle/>
          <a:p>
            <a:r>
              <a:rPr lang="bg-BG" dirty="0" smtClean="0"/>
              <a:t>Хронична болка</a:t>
            </a:r>
          </a:p>
          <a:p>
            <a:r>
              <a:rPr lang="bg-BG" dirty="0" smtClean="0"/>
              <a:t>Немалигнена болка</a:t>
            </a:r>
          </a:p>
          <a:p>
            <a:r>
              <a:rPr lang="bg-BG" dirty="0" smtClean="0"/>
              <a:t>Малигнена болка</a:t>
            </a:r>
          </a:p>
          <a:p>
            <a:endParaRPr lang="bg-BG"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Slide Number Placeholder 5"/>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EEBA7986-F3D7-4A99-AFBD-05A6E574C82B}" type="slidenum">
              <a:rPr lang="bg-BG" altLang="bg-BG" sz="1200">
                <a:latin typeface="Verdana" pitchFamily="34" charset="0"/>
              </a:rPr>
              <a:pPr algn="r" eaLnBrk="1" hangingPunct="1">
                <a:spcBef>
                  <a:spcPct val="0"/>
                </a:spcBef>
                <a:buClrTx/>
                <a:buFontTx/>
                <a:buNone/>
              </a:pPr>
              <a:t>46</a:t>
            </a:fld>
            <a:endParaRPr lang="bg-BG" altLang="bg-BG" sz="1200">
              <a:latin typeface="Verdana" pitchFamily="34" charset="0"/>
            </a:endParaRPr>
          </a:p>
        </p:txBody>
      </p:sp>
      <p:sp>
        <p:nvSpPr>
          <p:cNvPr id="46084" name="Rectangle 2"/>
          <p:cNvSpPr>
            <a:spLocks noGrp="1" noChangeArrowheads="1"/>
          </p:cNvSpPr>
          <p:nvPr>
            <p:ph type="title" idx="4294967295"/>
          </p:nvPr>
        </p:nvSpPr>
        <p:spPr/>
        <p:txBody>
          <a:bodyPr anchor="ctr"/>
          <a:lstStyle/>
          <a:p>
            <a:pPr eaLnBrk="1" hangingPunct="1"/>
            <a:r>
              <a:rPr lang="bg-BG" altLang="bg-BG" smtClean="0"/>
              <a:t>Аналгетици</a:t>
            </a:r>
          </a:p>
        </p:txBody>
      </p:sp>
      <p:sp>
        <p:nvSpPr>
          <p:cNvPr id="46085" name="Rectangle 3"/>
          <p:cNvSpPr>
            <a:spLocks noGrp="1" noChangeArrowheads="1"/>
          </p:cNvSpPr>
          <p:nvPr>
            <p:ph type="body" idx="4294967295"/>
          </p:nvPr>
        </p:nvSpPr>
        <p:spPr/>
        <p:txBody>
          <a:bodyPr/>
          <a:lstStyle/>
          <a:p>
            <a:pPr marL="469900" indent="-469900" eaLnBrk="1" hangingPunct="1"/>
            <a:r>
              <a:rPr lang="bg-BG" altLang="bg-BG" smtClean="0"/>
              <a:t>Периферни аналгетици:</a:t>
            </a:r>
          </a:p>
          <a:p>
            <a:pPr marL="908050" lvl="1" indent="-436563" eaLnBrk="1" hangingPunct="1">
              <a:buFont typeface="Arial" charset="0"/>
              <a:buChar char="−"/>
            </a:pPr>
            <a:r>
              <a:rPr lang="en-US" altLang="bg-BG" smtClean="0"/>
              <a:t>Aspirine;</a:t>
            </a:r>
          </a:p>
          <a:p>
            <a:pPr marL="908050" lvl="1" indent="-436563" eaLnBrk="1" hangingPunct="1">
              <a:buFont typeface="Arial" charset="0"/>
              <a:buChar char="−"/>
            </a:pPr>
            <a:r>
              <a:rPr lang="en-US" altLang="bg-BG" smtClean="0"/>
              <a:t>Paracetamol</a:t>
            </a:r>
            <a:r>
              <a:rPr lang="bg-BG" altLang="bg-BG" smtClean="0"/>
              <a:t>:</a:t>
            </a:r>
          </a:p>
          <a:p>
            <a:pPr marL="1304925" lvl="2" indent="-395288" eaLnBrk="1" hangingPunct="1">
              <a:buFont typeface="Wingdings" pitchFamily="2" charset="2"/>
              <a:buChar char="§"/>
            </a:pPr>
            <a:r>
              <a:rPr lang="en-US" altLang="bg-BG" smtClean="0"/>
              <a:t>Doliprane, Dafalgan,</a:t>
            </a:r>
          </a:p>
          <a:p>
            <a:pPr marL="1304925" lvl="2" indent="-395288" eaLnBrk="1" hangingPunct="1">
              <a:buFont typeface="Wingdings" pitchFamily="2" charset="2"/>
              <a:buChar char="§"/>
            </a:pPr>
            <a:r>
              <a:rPr lang="en-US" altLang="bg-BG" smtClean="0"/>
              <a:t>Eff</a:t>
            </a:r>
            <a:r>
              <a:rPr lang="bg-BG" altLang="bg-BG" smtClean="0"/>
              <a:t>е</a:t>
            </a:r>
            <a:r>
              <a:rPr lang="en-US" altLang="bg-BG" smtClean="0"/>
              <a:t>ralgan</a:t>
            </a:r>
          </a:p>
          <a:p>
            <a:pPr marL="908050" lvl="1" indent="-436563" eaLnBrk="1" hangingPunct="1">
              <a:buFont typeface="Arial" charset="0"/>
              <a:buChar char="−"/>
            </a:pPr>
            <a:r>
              <a:rPr lang="bg-BG" altLang="bg-BG" smtClean="0"/>
              <a:t>НСПВС:</a:t>
            </a:r>
          </a:p>
          <a:p>
            <a:pPr marL="1304925" lvl="2" indent="-395288" eaLnBrk="1" hangingPunct="1">
              <a:buFont typeface="Wingdings" pitchFamily="2" charset="2"/>
              <a:buChar char="§"/>
            </a:pPr>
            <a:r>
              <a:rPr lang="bg-BG" altLang="bg-BG" smtClean="0"/>
              <a:t>Profеnid, Nifluril, Nurofen, </a:t>
            </a:r>
            <a:r>
              <a:rPr lang="en-US" altLang="bg-BG" smtClean="0"/>
              <a:t>Dexofen</a:t>
            </a:r>
            <a:endParaRPr lang="bg-BG" altLang="bg-BG"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lide Number Placeholder 5"/>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0765A2B4-9DF6-4D04-9A4F-73CCFAD421E8}" type="slidenum">
              <a:rPr lang="bg-BG" altLang="bg-BG" sz="1200">
                <a:latin typeface="Verdana" pitchFamily="34" charset="0"/>
              </a:rPr>
              <a:pPr algn="r" eaLnBrk="1" hangingPunct="1">
                <a:spcBef>
                  <a:spcPct val="0"/>
                </a:spcBef>
                <a:buClrTx/>
                <a:buFontTx/>
                <a:buNone/>
              </a:pPr>
              <a:t>47</a:t>
            </a:fld>
            <a:endParaRPr lang="bg-BG" altLang="bg-BG" sz="1200">
              <a:latin typeface="Verdana" pitchFamily="34" charset="0"/>
            </a:endParaRPr>
          </a:p>
        </p:txBody>
      </p:sp>
      <p:sp>
        <p:nvSpPr>
          <p:cNvPr id="47108" name="Rectangle 2"/>
          <p:cNvSpPr>
            <a:spLocks noGrp="1" noChangeArrowheads="1"/>
          </p:cNvSpPr>
          <p:nvPr>
            <p:ph type="title" idx="4294967295"/>
          </p:nvPr>
        </p:nvSpPr>
        <p:spPr/>
        <p:txBody>
          <a:bodyPr anchor="ctr"/>
          <a:lstStyle/>
          <a:p>
            <a:pPr eaLnBrk="1" hangingPunct="1"/>
            <a:r>
              <a:rPr lang="bg-BG" altLang="bg-BG" smtClean="0"/>
              <a:t>Аналгетици</a:t>
            </a:r>
          </a:p>
        </p:txBody>
      </p:sp>
      <p:sp>
        <p:nvSpPr>
          <p:cNvPr id="47109" name="Rectangle 3"/>
          <p:cNvSpPr>
            <a:spLocks noGrp="1" noChangeArrowheads="1"/>
          </p:cNvSpPr>
          <p:nvPr>
            <p:ph type="body" idx="4294967295"/>
          </p:nvPr>
        </p:nvSpPr>
        <p:spPr/>
        <p:txBody>
          <a:bodyPr/>
          <a:lstStyle/>
          <a:p>
            <a:pPr marL="469900" indent="-469900" eaLnBrk="1" hangingPunct="1"/>
            <a:r>
              <a:rPr lang="bg-BG" altLang="bg-BG" dirty="0" smtClean="0"/>
              <a:t>Слаби централни аналгетици:</a:t>
            </a:r>
          </a:p>
          <a:p>
            <a:pPr marL="908050" lvl="1" indent="-436563" eaLnBrk="1" hangingPunct="1">
              <a:buFont typeface="Arial" charset="0"/>
              <a:buChar char="−"/>
            </a:pPr>
            <a:r>
              <a:rPr lang="en-US" altLang="bg-BG" dirty="0" smtClean="0"/>
              <a:t>Cod</a:t>
            </a:r>
            <a:r>
              <a:rPr lang="bg-BG" altLang="bg-BG" dirty="0" smtClean="0"/>
              <a:t>е</a:t>
            </a:r>
            <a:r>
              <a:rPr lang="en-US" altLang="bg-BG" dirty="0" err="1" smtClean="0"/>
              <a:t>ine</a:t>
            </a:r>
            <a:r>
              <a:rPr lang="en-US" altLang="bg-BG" dirty="0" smtClean="0"/>
              <a:t>+</a:t>
            </a:r>
            <a:r>
              <a:rPr lang="bg-BG" altLang="bg-BG" dirty="0" smtClean="0"/>
              <a:t>перферен аналгетик:</a:t>
            </a:r>
          </a:p>
          <a:p>
            <a:pPr marL="1304925" lvl="2" indent="-395288" eaLnBrk="1" hangingPunct="1">
              <a:buFont typeface="Wingdings" pitchFamily="2" charset="2"/>
              <a:buChar char="§"/>
            </a:pPr>
            <a:r>
              <a:rPr lang="en-US" altLang="bg-BG" dirty="0" err="1" smtClean="0"/>
              <a:t>Codoliprane</a:t>
            </a:r>
            <a:r>
              <a:rPr lang="bg-BG" altLang="bg-BG" dirty="0" smtClean="0"/>
              <a:t>м</a:t>
            </a:r>
          </a:p>
          <a:p>
            <a:pPr marL="1304925" lvl="2" indent="-395288" eaLnBrk="1" hangingPunct="1">
              <a:buFont typeface="Wingdings" pitchFamily="2" charset="2"/>
              <a:buChar char="§"/>
            </a:pPr>
            <a:r>
              <a:rPr lang="en-US" altLang="bg-BG" dirty="0" smtClean="0"/>
              <a:t>Eff</a:t>
            </a:r>
            <a:r>
              <a:rPr lang="bg-BG" altLang="bg-BG" dirty="0" smtClean="0"/>
              <a:t>е</a:t>
            </a:r>
            <a:r>
              <a:rPr lang="en-US" altLang="bg-BG" dirty="0" err="1" smtClean="0"/>
              <a:t>ralgan</a:t>
            </a:r>
            <a:r>
              <a:rPr lang="bg-BG" altLang="bg-BG" dirty="0" smtClean="0"/>
              <a:t>+</a:t>
            </a:r>
            <a:r>
              <a:rPr lang="en-US" altLang="bg-BG" dirty="0" smtClean="0"/>
              <a:t>Cod</a:t>
            </a:r>
            <a:r>
              <a:rPr lang="bg-BG" altLang="bg-BG" dirty="0" smtClean="0"/>
              <a:t>е</a:t>
            </a:r>
            <a:r>
              <a:rPr lang="en-US" altLang="bg-BG" dirty="0" err="1" smtClean="0"/>
              <a:t>ine</a:t>
            </a:r>
            <a:endParaRPr lang="en-US" altLang="bg-BG" dirty="0" smtClean="0"/>
          </a:p>
          <a:p>
            <a:pPr marL="908050" lvl="1" indent="-436563" eaLnBrk="1" hangingPunct="1">
              <a:buFont typeface="Arial" charset="0"/>
              <a:buChar char="−"/>
            </a:pPr>
            <a:r>
              <a:rPr lang="en-US" altLang="bg-BG" dirty="0" err="1" smtClean="0"/>
              <a:t>Dextropropoxyph</a:t>
            </a:r>
            <a:r>
              <a:rPr lang="bg-BG" altLang="bg-BG" dirty="0" smtClean="0"/>
              <a:t>е</a:t>
            </a:r>
            <a:r>
              <a:rPr lang="en-US" altLang="bg-BG" dirty="0" smtClean="0"/>
              <a:t>ne+</a:t>
            </a:r>
            <a:r>
              <a:rPr lang="bg-BG" altLang="bg-BG" dirty="0" smtClean="0"/>
              <a:t>перферен аналгетик</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Slide Number Placeholder 5"/>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10DA56F1-8AC2-44E0-9460-AC0C353B3648}" type="slidenum">
              <a:rPr lang="bg-BG" altLang="bg-BG" sz="1200">
                <a:latin typeface="Verdana" pitchFamily="34" charset="0"/>
              </a:rPr>
              <a:pPr algn="r" eaLnBrk="1" hangingPunct="1">
                <a:spcBef>
                  <a:spcPct val="0"/>
                </a:spcBef>
                <a:buClrTx/>
                <a:buFontTx/>
                <a:buNone/>
              </a:pPr>
              <a:t>48</a:t>
            </a:fld>
            <a:endParaRPr lang="bg-BG" altLang="bg-BG" sz="1200">
              <a:latin typeface="Verdana" pitchFamily="34" charset="0"/>
            </a:endParaRPr>
          </a:p>
        </p:txBody>
      </p:sp>
      <p:sp>
        <p:nvSpPr>
          <p:cNvPr id="48132" name="Rectangle 2"/>
          <p:cNvSpPr>
            <a:spLocks noGrp="1" noChangeArrowheads="1"/>
          </p:cNvSpPr>
          <p:nvPr>
            <p:ph type="title" idx="4294967295"/>
          </p:nvPr>
        </p:nvSpPr>
        <p:spPr/>
        <p:txBody>
          <a:bodyPr anchor="ctr"/>
          <a:lstStyle/>
          <a:p>
            <a:pPr eaLnBrk="1" hangingPunct="1"/>
            <a:r>
              <a:rPr lang="bg-BG" altLang="bg-BG" smtClean="0"/>
              <a:t>Аналгетици</a:t>
            </a:r>
          </a:p>
        </p:txBody>
      </p:sp>
      <p:sp>
        <p:nvSpPr>
          <p:cNvPr id="41989" name="Rectangle 3"/>
          <p:cNvSpPr>
            <a:spLocks noGrp="1" noChangeArrowheads="1"/>
          </p:cNvSpPr>
          <p:nvPr>
            <p:ph type="body" idx="4294967295"/>
          </p:nvPr>
        </p:nvSpPr>
        <p:spPr/>
        <p:txBody>
          <a:bodyPr/>
          <a:lstStyle/>
          <a:p>
            <a:pPr marL="469900" indent="-469900" eaLnBrk="1" hangingPunct="1">
              <a:defRPr/>
            </a:pPr>
            <a:r>
              <a:rPr lang="bg-BG" altLang="bg-BG" dirty="0" smtClean="0"/>
              <a:t>Силни централни аналгетици:</a:t>
            </a:r>
          </a:p>
          <a:p>
            <a:pPr marL="908050" lvl="1" indent="-436563" eaLnBrk="1" hangingPunct="1">
              <a:buFont typeface="Arial" panose="020B0604020202020204" pitchFamily="34" charset="0"/>
              <a:buChar char="−"/>
              <a:defRPr/>
            </a:pPr>
            <a:r>
              <a:rPr lang="bg-BG" altLang="bg-BG" dirty="0"/>
              <a:t>Агонисти:</a:t>
            </a:r>
          </a:p>
          <a:p>
            <a:pPr marL="1304925" lvl="2" indent="-395288" eaLnBrk="1" hangingPunct="1">
              <a:buFont typeface="Wingdings" panose="05000000000000000000" pitchFamily="2" charset="2"/>
              <a:buChar char="§"/>
              <a:defRPr/>
            </a:pPr>
            <a:r>
              <a:rPr lang="en-US" altLang="bg-BG" dirty="0" smtClean="0"/>
              <a:t>Morphine, </a:t>
            </a:r>
            <a:r>
              <a:rPr lang="en-US" altLang="bg-BG" dirty="0" err="1" smtClean="0"/>
              <a:t>Skenan</a:t>
            </a:r>
            <a:r>
              <a:rPr lang="en-US" altLang="bg-BG" dirty="0" smtClean="0"/>
              <a:t>;</a:t>
            </a:r>
          </a:p>
          <a:p>
            <a:pPr marL="1304925" lvl="2" indent="-395288" eaLnBrk="1" hangingPunct="1">
              <a:buFont typeface="Wingdings" panose="05000000000000000000" pitchFamily="2" charset="2"/>
              <a:buChar char="§"/>
              <a:defRPr/>
            </a:pPr>
            <a:r>
              <a:rPr lang="en-US" altLang="bg-BG" dirty="0" smtClean="0"/>
              <a:t>Fentanyl, </a:t>
            </a:r>
            <a:r>
              <a:rPr lang="en-US" altLang="bg-BG" dirty="0" err="1" smtClean="0"/>
              <a:t>Sufentanyl</a:t>
            </a:r>
            <a:r>
              <a:rPr lang="en-US" altLang="bg-BG" dirty="0" smtClean="0"/>
              <a:t>, </a:t>
            </a:r>
            <a:r>
              <a:rPr lang="en-US" altLang="bg-BG" dirty="0" err="1" smtClean="0"/>
              <a:t>Remifentanyl</a:t>
            </a:r>
            <a:r>
              <a:rPr lang="en-US" altLang="bg-BG" dirty="0" smtClean="0"/>
              <a:t>, </a:t>
            </a:r>
            <a:r>
              <a:rPr lang="en-US" altLang="bg-BG" dirty="0" err="1" smtClean="0"/>
              <a:t>Alfentanyl</a:t>
            </a:r>
            <a:endParaRPr lang="bg-BG" altLang="bg-BG" dirty="0" smtClean="0"/>
          </a:p>
          <a:p>
            <a:pPr marL="908050" lvl="1" indent="-436563" eaLnBrk="1" hangingPunct="1">
              <a:buFont typeface="Arial" panose="020B0604020202020204" pitchFamily="34" charset="0"/>
              <a:buChar char="−"/>
              <a:defRPr/>
            </a:pPr>
            <a:r>
              <a:rPr lang="bg-BG" altLang="bg-BG" dirty="0"/>
              <a:t>Агонисти/Антагонисти:</a:t>
            </a:r>
            <a:endParaRPr lang="en-US" altLang="bg-BG" dirty="0"/>
          </a:p>
          <a:p>
            <a:pPr marL="1304925" lvl="2" indent="-395288" eaLnBrk="1" hangingPunct="1">
              <a:buFont typeface="Wingdings" panose="05000000000000000000" pitchFamily="2" charset="2"/>
              <a:buChar char="§"/>
              <a:defRPr/>
            </a:pPr>
            <a:r>
              <a:rPr lang="en-US" altLang="bg-BG" dirty="0" err="1" smtClean="0"/>
              <a:t>Nubain</a:t>
            </a:r>
            <a:r>
              <a:rPr lang="en-US" altLang="bg-BG" dirty="0" smtClean="0"/>
              <a:t>, </a:t>
            </a:r>
            <a:r>
              <a:rPr lang="en-US" altLang="bg-BG" dirty="0" err="1" smtClean="0"/>
              <a:t>Fortral</a:t>
            </a:r>
            <a:r>
              <a:rPr lang="en-US" altLang="bg-BG" dirty="0" smtClean="0"/>
              <a:t>, </a:t>
            </a:r>
            <a:r>
              <a:rPr lang="en-US" altLang="bg-BG" dirty="0" err="1" smtClean="0"/>
              <a:t>Temgesic</a:t>
            </a:r>
            <a:endParaRPr lang="bg-BG" altLang="bg-BG" dirty="0" smtClean="0"/>
          </a:p>
          <a:p>
            <a:pPr marL="908050" lvl="1" indent="-436563" eaLnBrk="1" hangingPunct="1">
              <a:buFont typeface="Arial" panose="020B0604020202020204" pitchFamily="34" charset="0"/>
              <a:buChar char="−"/>
              <a:defRPr/>
            </a:pPr>
            <a:r>
              <a:rPr lang="bg-BG" altLang="bg-BG" dirty="0"/>
              <a:t>Антагонисти:</a:t>
            </a:r>
          </a:p>
          <a:p>
            <a:pPr marL="1252537" lvl="2" indent="-342900" eaLnBrk="1" hangingPunct="1">
              <a:buFont typeface="Wingdings" panose="05000000000000000000" pitchFamily="2" charset="2"/>
              <a:buChar char="§"/>
              <a:defRPr/>
            </a:pPr>
            <a:r>
              <a:rPr lang="en-US" altLang="bg-BG" dirty="0" smtClean="0"/>
              <a:t>Naloxone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chor="ctr"/>
          <a:lstStyle/>
          <a:p>
            <a:pPr eaLnBrk="1" hangingPunct="1"/>
            <a:r>
              <a:rPr lang="bg-BG" altLang="bg-BG" smtClean="0"/>
              <a:t>Средства за обезболяване</a:t>
            </a:r>
          </a:p>
        </p:txBody>
      </p:sp>
      <p:sp>
        <p:nvSpPr>
          <p:cNvPr id="49155" name="Rectangle 3"/>
          <p:cNvSpPr>
            <a:spLocks noGrp="1" noChangeArrowheads="1"/>
          </p:cNvSpPr>
          <p:nvPr>
            <p:ph type="body" idx="1"/>
          </p:nvPr>
        </p:nvSpPr>
        <p:spPr/>
        <p:txBody>
          <a:bodyPr/>
          <a:lstStyle/>
          <a:p>
            <a:pPr eaLnBrk="1" hangingPunct="1"/>
            <a:r>
              <a:rPr lang="bg-BG" altLang="bg-BG" smtClean="0"/>
              <a:t>Слаби опиоидни аналгетици:</a:t>
            </a:r>
          </a:p>
          <a:p>
            <a:pPr lvl="1" eaLnBrk="1" hangingPunct="1">
              <a:buFont typeface="Arial" charset="0"/>
              <a:buChar char="−"/>
            </a:pPr>
            <a:r>
              <a:rPr lang="en-US" altLang="bg-BG" smtClean="0"/>
              <a:t>Tramadol</a:t>
            </a:r>
          </a:p>
          <a:p>
            <a:pPr lvl="1" eaLnBrk="1" hangingPunct="1">
              <a:buFont typeface="Arial" charset="0"/>
              <a:buChar char="−"/>
            </a:pPr>
            <a:r>
              <a:rPr lang="en-US" altLang="bg-BG" smtClean="0"/>
              <a:t>Paratramal</a:t>
            </a:r>
          </a:p>
          <a:p>
            <a:pPr eaLnBrk="1" hangingPunct="1"/>
            <a:r>
              <a:rPr lang="bg-BG" altLang="bg-BG" smtClean="0"/>
              <a:t>Антиконвулсанти:</a:t>
            </a:r>
          </a:p>
          <a:p>
            <a:pPr lvl="1" eaLnBrk="1" hangingPunct="1">
              <a:buFont typeface="Arial" charset="0"/>
              <a:buChar char="−"/>
            </a:pPr>
            <a:r>
              <a:rPr lang="en-US" altLang="bg-BG" smtClean="0"/>
              <a:t>Gabapentin</a:t>
            </a:r>
          </a:p>
          <a:p>
            <a:pPr lvl="1" eaLnBrk="1" hangingPunct="1">
              <a:buFont typeface="Arial" charset="0"/>
              <a:buChar char="−"/>
            </a:pPr>
            <a:r>
              <a:rPr lang="en-US" altLang="bg-BG" smtClean="0"/>
              <a:t>Pregabalin</a:t>
            </a:r>
          </a:p>
          <a:p>
            <a:pPr eaLnBrk="1" hangingPunct="1"/>
            <a:r>
              <a:rPr lang="en-US" altLang="bg-BG" smtClean="0"/>
              <a:t>Ketamine </a:t>
            </a:r>
            <a:r>
              <a:rPr lang="bg-BG" altLang="bg-BG" smtClean="0"/>
              <a:t>– в субанестетични дози</a:t>
            </a:r>
          </a:p>
          <a:p>
            <a:pPr eaLnBrk="1" hangingPunct="1"/>
            <a:r>
              <a:rPr lang="bg-BG" altLang="bg-BG" smtClean="0"/>
              <a:t>Локално действащи медикаменти</a:t>
            </a:r>
          </a:p>
        </p:txBody>
      </p:sp>
      <p:sp>
        <p:nvSpPr>
          <p:cNvPr id="49156" name="Slide Number Placeholder 5"/>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4BC37AFE-32C7-4C7D-83D9-CC5A91BFDC7B}" type="slidenum">
              <a:rPr lang="bg-BG" altLang="bg-BG" sz="1200">
                <a:latin typeface="Verdana" pitchFamily="34" charset="0"/>
              </a:rPr>
              <a:pPr algn="r" eaLnBrk="1" hangingPunct="1">
                <a:spcBef>
                  <a:spcPct val="0"/>
                </a:spcBef>
                <a:buClrTx/>
                <a:buFontTx/>
                <a:buNone/>
              </a:pPr>
              <a:t>49</a:t>
            </a:fld>
            <a:endParaRPr lang="bg-BG" altLang="bg-BG" sz="1200">
              <a:latin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3"/>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F514DC15-D29F-454A-806F-6D5CA10D2725}" type="slidenum">
              <a:rPr lang="bg-BG" altLang="bg-BG" sz="1200">
                <a:latin typeface="Verdana" pitchFamily="34" charset="0"/>
              </a:rPr>
              <a:pPr algn="r" eaLnBrk="1" hangingPunct="1">
                <a:spcBef>
                  <a:spcPct val="0"/>
                </a:spcBef>
                <a:buClrTx/>
                <a:buFontTx/>
                <a:buNone/>
              </a:pPr>
              <a:t>5</a:t>
            </a:fld>
            <a:endParaRPr lang="bg-BG" altLang="bg-BG" sz="1200">
              <a:latin typeface="Verdana" pitchFamily="34" charset="0"/>
            </a:endParaRPr>
          </a:p>
        </p:txBody>
      </p:sp>
      <p:sp>
        <p:nvSpPr>
          <p:cNvPr id="9220" name="Rectangle 2"/>
          <p:cNvSpPr>
            <a:spLocks noGrp="1" noChangeArrowheads="1"/>
          </p:cNvSpPr>
          <p:nvPr>
            <p:ph type="title" idx="4294967295"/>
          </p:nvPr>
        </p:nvSpPr>
        <p:spPr/>
        <p:txBody>
          <a:bodyPr anchor="ctr"/>
          <a:lstStyle/>
          <a:p>
            <a:pPr eaLnBrk="1" hangingPunct="1"/>
            <a:r>
              <a:rPr lang="bg-BG" altLang="bg-BG" smtClean="0"/>
              <a:t>За болката</a:t>
            </a:r>
          </a:p>
        </p:txBody>
      </p:sp>
      <p:sp>
        <p:nvSpPr>
          <p:cNvPr id="6" name="Rectangle 3"/>
          <p:cNvSpPr txBox="1">
            <a:spLocks noChangeArrowheads="1"/>
          </p:cNvSpPr>
          <p:nvPr/>
        </p:nvSpPr>
        <p:spPr bwMode="auto">
          <a:xfrm>
            <a:off x="455613" y="1362075"/>
            <a:ext cx="8315408" cy="4478338"/>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a:lstStyle>
          <a:p>
            <a:pPr algn="just" eaLnBrk="1" hangingPunct="1"/>
            <a:r>
              <a:rPr lang="ru-RU" altLang="bg-BG" kern="0" dirty="0" smtClean="0"/>
              <a:t>Въпреки </a:t>
            </a:r>
            <a:r>
              <a:rPr lang="ru-RU" altLang="bg-BG" kern="0" dirty="0"/>
              <a:t>че болката обикновено играе адаптивна роля, тя може да има </a:t>
            </a:r>
            <a:r>
              <a:rPr lang="ru-RU" altLang="bg-BG" kern="0" dirty="0" smtClean="0"/>
              <a:t>неблагоприятни ефекти </a:t>
            </a:r>
            <a:r>
              <a:rPr lang="ru-RU" altLang="bg-BG" kern="0" dirty="0"/>
              <a:t>върху функцията и социалното и психологическото </a:t>
            </a:r>
            <a:r>
              <a:rPr lang="ru-RU" altLang="bg-BG" kern="0" dirty="0" smtClean="0"/>
              <a:t>благополучие.</a:t>
            </a:r>
          </a:p>
          <a:p>
            <a:pPr algn="just" eaLnBrk="1" hangingPunct="1"/>
            <a:r>
              <a:rPr lang="ru-RU" altLang="bg-BG" kern="0" dirty="0" smtClean="0"/>
              <a:t>Вербалното </a:t>
            </a:r>
            <a:r>
              <a:rPr lang="ru-RU" altLang="bg-BG" kern="0" dirty="0"/>
              <a:t>описание е само едно от няколкото поведения за изразяване на </a:t>
            </a:r>
            <a:r>
              <a:rPr lang="ru-RU" altLang="bg-BG" kern="0" dirty="0" smtClean="0"/>
              <a:t>болка; неспособността </a:t>
            </a:r>
            <a:r>
              <a:rPr lang="ru-RU" altLang="bg-BG" kern="0" dirty="0"/>
              <a:t>за общуване не отменя възможността човек </a:t>
            </a:r>
            <a:r>
              <a:rPr lang="ru-RU" altLang="bg-BG" kern="0" dirty="0" smtClean="0"/>
              <a:t>или друго живо същество да </a:t>
            </a:r>
            <a:r>
              <a:rPr lang="ru-RU" altLang="bg-BG" kern="0" dirty="0"/>
              <a:t>изпитва болка</a:t>
            </a:r>
            <a:r>
              <a:rPr lang="ru-RU" altLang="bg-BG" kern="0" dirty="0" smtClean="0"/>
              <a:t>.</a:t>
            </a:r>
            <a:endParaRPr lang="bg-BG" altLang="bg-BG" sz="2000" i="1" kern="0" dirty="0" smtClean="0"/>
          </a:p>
        </p:txBody>
      </p:sp>
    </p:spTree>
    <p:extLst>
      <p:ext uri="{BB962C8B-B14F-4D97-AF65-F5344CB8AC3E}">
        <p14:creationId xmlns:p14="http://schemas.microsoft.com/office/powerpoint/2010/main" val="22544087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5613" y="274638"/>
            <a:ext cx="8688387" cy="1143000"/>
          </a:xfrm>
        </p:spPr>
        <p:txBody>
          <a:bodyPr anchor="ctr"/>
          <a:lstStyle/>
          <a:p>
            <a:pPr eaLnBrk="1" hangingPunct="1"/>
            <a:r>
              <a:rPr lang="bg-BG" altLang="bg-BG" smtClean="0"/>
              <a:t>Нежелани еф</a:t>
            </a:r>
            <a:r>
              <a:rPr lang="en-US" altLang="bg-BG" smtClean="0"/>
              <a:t>e</a:t>
            </a:r>
            <a:r>
              <a:rPr lang="bg-BG" altLang="bg-BG" smtClean="0"/>
              <a:t>кти на опиевите аналгетици</a:t>
            </a:r>
          </a:p>
        </p:txBody>
      </p:sp>
      <p:sp>
        <p:nvSpPr>
          <p:cNvPr id="50179" name="Rectangle 3"/>
          <p:cNvSpPr>
            <a:spLocks noGrp="1" noChangeArrowheads="1"/>
          </p:cNvSpPr>
          <p:nvPr>
            <p:ph type="body" idx="1"/>
          </p:nvPr>
        </p:nvSpPr>
        <p:spPr/>
        <p:txBody>
          <a:bodyPr/>
          <a:lstStyle/>
          <a:p>
            <a:pPr eaLnBrk="1" hangingPunct="1"/>
            <a:r>
              <a:rPr lang="bg-BG" altLang="bg-BG" smtClean="0"/>
              <a:t>Степенни промени в съзнанието</a:t>
            </a:r>
          </a:p>
          <a:p>
            <a:pPr eaLnBrk="1" hangingPunct="1"/>
            <a:r>
              <a:rPr lang="bg-BG" altLang="bg-BG" smtClean="0"/>
              <a:t>Следоперативно гадене</a:t>
            </a:r>
          </a:p>
          <a:p>
            <a:pPr eaLnBrk="1" hangingPunct="1"/>
            <a:r>
              <a:rPr lang="bg-BG" altLang="bg-BG" smtClean="0"/>
              <a:t>Следоперативно повръщане</a:t>
            </a:r>
          </a:p>
          <a:p>
            <a:pPr eaLnBrk="1" hangingPunct="1"/>
            <a:r>
              <a:rPr lang="bg-BG" altLang="bg-BG" smtClean="0"/>
              <a:t>Потискане на дишането</a:t>
            </a:r>
          </a:p>
          <a:p>
            <a:pPr eaLnBrk="1" hangingPunct="1"/>
            <a:r>
              <a:rPr lang="bg-BG" altLang="bg-BG" smtClean="0"/>
              <a:t>Потискане на хемодинамиката при нестабилни пациенти</a:t>
            </a:r>
          </a:p>
          <a:p>
            <a:pPr eaLnBrk="1" hangingPunct="1"/>
            <a:r>
              <a:rPr lang="bg-BG" altLang="bg-BG" smtClean="0"/>
              <a:t>Сърбеж по тялото</a:t>
            </a:r>
          </a:p>
          <a:p>
            <a:pPr eaLnBrk="1" hangingPunct="1"/>
            <a:endParaRPr lang="bg-BG" altLang="bg-BG" smtClean="0"/>
          </a:p>
        </p:txBody>
      </p:sp>
      <p:sp>
        <p:nvSpPr>
          <p:cNvPr id="50180" name="Slide Number Placeholder 5"/>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1EBFBFAD-7348-4D24-B8E1-46B4D3D05A24}" type="slidenum">
              <a:rPr lang="bg-BG" altLang="bg-BG" sz="1200">
                <a:latin typeface="Verdana" pitchFamily="34" charset="0"/>
              </a:rPr>
              <a:pPr algn="r" eaLnBrk="1" hangingPunct="1">
                <a:spcBef>
                  <a:spcPct val="0"/>
                </a:spcBef>
                <a:buClrTx/>
                <a:buFontTx/>
                <a:buNone/>
              </a:pPr>
              <a:t>50</a:t>
            </a:fld>
            <a:endParaRPr lang="bg-BG" altLang="bg-BG" sz="1200">
              <a:latin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bg-BG" altLang="bg-BG" smtClean="0"/>
              <a:t>Съвременни аспекти на следоперативното обезболяване</a:t>
            </a:r>
          </a:p>
        </p:txBody>
      </p:sp>
      <p:sp>
        <p:nvSpPr>
          <p:cNvPr id="51203" name="Rectangle 3"/>
          <p:cNvSpPr>
            <a:spLocks noGrp="1" noChangeArrowheads="1"/>
          </p:cNvSpPr>
          <p:nvPr>
            <p:ph type="body" idx="1"/>
          </p:nvPr>
        </p:nvSpPr>
        <p:spPr/>
        <p:txBody>
          <a:bodyPr/>
          <a:lstStyle/>
          <a:p>
            <a:pPr eaLnBrk="1" hangingPunct="1"/>
            <a:r>
              <a:rPr lang="bg-BG" altLang="bg-BG" dirty="0" smtClean="0"/>
              <a:t>Мултимодален подход:</a:t>
            </a:r>
          </a:p>
          <a:p>
            <a:pPr lvl="1" eaLnBrk="1" hangingPunct="1">
              <a:buFont typeface="Arial" charset="0"/>
              <a:buChar char="−"/>
            </a:pPr>
            <a:r>
              <a:rPr lang="bg-BG" altLang="bg-BG" dirty="0" smtClean="0"/>
              <a:t>Участват екип от специалисти</a:t>
            </a:r>
          </a:p>
          <a:p>
            <a:pPr lvl="1" eaLnBrk="1" hangingPunct="1">
              <a:buFont typeface="Arial" charset="0"/>
              <a:buChar char="−"/>
            </a:pPr>
            <a:r>
              <a:rPr lang="bg-BG" altLang="bg-BG" dirty="0" smtClean="0"/>
              <a:t>Медицинската сестра от отделението</a:t>
            </a:r>
          </a:p>
          <a:p>
            <a:pPr lvl="1" eaLnBrk="1" hangingPunct="1">
              <a:buFont typeface="Arial" charset="0"/>
              <a:buChar char="−"/>
            </a:pPr>
            <a:r>
              <a:rPr lang="bg-BG" altLang="bg-BG" dirty="0" smtClean="0"/>
              <a:t>Фармацевт</a:t>
            </a:r>
          </a:p>
          <a:p>
            <a:pPr eaLnBrk="1" hangingPunct="1"/>
            <a:r>
              <a:rPr lang="bg-BG" altLang="bg-BG" dirty="0" smtClean="0"/>
              <a:t>Комбиниране на медикаменти и техники</a:t>
            </a:r>
          </a:p>
          <a:p>
            <a:pPr algn="just" eaLnBrk="1" hangingPunct="1"/>
            <a:r>
              <a:rPr lang="bg-BG" altLang="bg-BG" dirty="0" smtClean="0"/>
              <a:t>Своевременно разпознаване и предотвратяване на нежеланите ефекти.</a:t>
            </a:r>
          </a:p>
        </p:txBody>
      </p:sp>
      <p:sp>
        <p:nvSpPr>
          <p:cNvPr id="51204" name="Slide Number Placeholder 5"/>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2B7B2F41-95FB-4993-91B7-8FF3EF9AC799}" type="slidenum">
              <a:rPr lang="bg-BG" altLang="bg-BG" sz="1200">
                <a:latin typeface="Verdana" pitchFamily="34" charset="0"/>
              </a:rPr>
              <a:pPr algn="r" eaLnBrk="1" hangingPunct="1">
                <a:spcBef>
                  <a:spcPct val="0"/>
                </a:spcBef>
                <a:buClrTx/>
                <a:buFontTx/>
                <a:buNone/>
              </a:pPr>
              <a:t>51</a:t>
            </a:fld>
            <a:endParaRPr lang="bg-BG" altLang="bg-BG" sz="1200">
              <a:latin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bg-BG" altLang="bg-BG" smtClean="0"/>
              <a:t>Съвременни следоперативно обезболяване създава възможности за</a:t>
            </a:r>
          </a:p>
        </p:txBody>
      </p:sp>
      <p:sp>
        <p:nvSpPr>
          <p:cNvPr id="52227" name="Rectangle 3"/>
          <p:cNvSpPr>
            <a:spLocks noGrp="1" noChangeArrowheads="1"/>
          </p:cNvSpPr>
          <p:nvPr>
            <p:ph type="body" idx="1"/>
          </p:nvPr>
        </p:nvSpPr>
        <p:spPr/>
        <p:txBody>
          <a:bodyPr/>
          <a:lstStyle/>
          <a:p>
            <a:pPr eaLnBrk="1" hangingPunct="1"/>
            <a:r>
              <a:rPr lang="bg-BG" altLang="bg-BG" smtClean="0"/>
              <a:t>Подобряване на качеството на живота.</a:t>
            </a:r>
          </a:p>
          <a:p>
            <a:pPr algn="just" eaLnBrk="1" hangingPunct="1"/>
            <a:r>
              <a:rPr lang="bg-BG" altLang="bg-BG" smtClean="0"/>
              <a:t>Намалява заболеваемостта и риска от възникване на усложнения в периоперативния период.</a:t>
            </a:r>
          </a:p>
          <a:p>
            <a:pPr algn="just" eaLnBrk="1" hangingPunct="1"/>
            <a:r>
              <a:rPr lang="bg-BG" altLang="bg-BG" smtClean="0"/>
              <a:t>Създава условия за бързо възстановяване след оперативна интервенция.</a:t>
            </a:r>
          </a:p>
          <a:p>
            <a:pPr algn="just" eaLnBrk="1" hangingPunct="1"/>
            <a:r>
              <a:rPr lang="bg-BG" altLang="bg-BG" smtClean="0"/>
              <a:t>Намалява продължителността на хоспитализацията.</a:t>
            </a:r>
          </a:p>
          <a:p>
            <a:pPr algn="just" eaLnBrk="1" hangingPunct="1"/>
            <a:r>
              <a:rPr lang="bg-BG" altLang="bg-BG" smtClean="0"/>
              <a:t>Икономически ефекти.</a:t>
            </a:r>
          </a:p>
        </p:txBody>
      </p:sp>
      <p:sp>
        <p:nvSpPr>
          <p:cNvPr id="52228" name="Slide Number Placeholder 5"/>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6F54A058-46AC-402F-9F94-0DFDA5D8689B}" type="slidenum">
              <a:rPr lang="bg-BG" altLang="bg-BG" sz="1200">
                <a:latin typeface="Verdana" pitchFamily="34" charset="0"/>
              </a:rPr>
              <a:pPr algn="r" eaLnBrk="1" hangingPunct="1">
                <a:spcBef>
                  <a:spcPct val="0"/>
                </a:spcBef>
                <a:buClrTx/>
                <a:buFontTx/>
                <a:buNone/>
              </a:pPr>
              <a:t>52</a:t>
            </a:fld>
            <a:endParaRPr lang="bg-BG" altLang="bg-BG" sz="1200">
              <a:latin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3"/>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F514DC15-D29F-454A-806F-6D5CA10D2725}" type="slidenum">
              <a:rPr lang="bg-BG" altLang="bg-BG" sz="1200">
                <a:latin typeface="Verdana" pitchFamily="34" charset="0"/>
              </a:rPr>
              <a:pPr algn="r" eaLnBrk="1" hangingPunct="1">
                <a:spcBef>
                  <a:spcPct val="0"/>
                </a:spcBef>
                <a:buClrTx/>
                <a:buFontTx/>
                <a:buNone/>
              </a:pPr>
              <a:t>6</a:t>
            </a:fld>
            <a:endParaRPr lang="bg-BG" altLang="bg-BG" sz="1200">
              <a:latin typeface="Verdana" pitchFamily="34" charset="0"/>
            </a:endParaRPr>
          </a:p>
        </p:txBody>
      </p:sp>
      <p:sp>
        <p:nvSpPr>
          <p:cNvPr id="9220" name="Rectangle 2"/>
          <p:cNvSpPr>
            <a:spLocks noGrp="1" noChangeArrowheads="1"/>
          </p:cNvSpPr>
          <p:nvPr>
            <p:ph type="title" idx="4294967295"/>
          </p:nvPr>
        </p:nvSpPr>
        <p:spPr/>
        <p:txBody>
          <a:bodyPr anchor="ctr"/>
          <a:lstStyle/>
          <a:p>
            <a:pPr eaLnBrk="1" hangingPunct="1"/>
            <a:r>
              <a:rPr lang="bg-BG" altLang="bg-BG" smtClean="0"/>
              <a:t>За болката</a:t>
            </a:r>
          </a:p>
        </p:txBody>
      </p:sp>
      <p:sp>
        <p:nvSpPr>
          <p:cNvPr id="6" name="Rectangle 3"/>
          <p:cNvSpPr txBox="1">
            <a:spLocks noChangeArrowheads="1"/>
          </p:cNvSpPr>
          <p:nvPr/>
        </p:nvSpPr>
        <p:spPr bwMode="auto">
          <a:xfrm>
            <a:off x="628649" y="1362075"/>
            <a:ext cx="8142371" cy="4478338"/>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a:lstStyle>
          <a:p>
            <a:pPr marL="266700" indent="-171450" algn="just" eaLnBrk="1" hangingPunct="1">
              <a:buNone/>
            </a:pPr>
            <a:r>
              <a:rPr lang="ru-RU" altLang="bg-BG" kern="0" dirty="0"/>
              <a:t>* Декларацията </a:t>
            </a:r>
            <a:r>
              <a:rPr lang="bg-BG" altLang="bg-BG" kern="0" dirty="0" smtClean="0"/>
              <a:t>от Монтреал</a:t>
            </a:r>
            <a:r>
              <a:rPr lang="ru-RU" altLang="bg-BG" kern="0" dirty="0" smtClean="0"/>
              <a:t>, </a:t>
            </a:r>
            <a:r>
              <a:rPr lang="ru-RU" altLang="bg-BG" kern="0" dirty="0"/>
              <a:t>документ, разработен по време на </a:t>
            </a:r>
            <a:r>
              <a:rPr lang="ru-RU" altLang="bg-BG" kern="0" dirty="0" smtClean="0"/>
              <a:t>Първата международна среща </a:t>
            </a:r>
            <a:r>
              <a:rPr lang="ru-RU" altLang="bg-BG" kern="0" dirty="0"/>
              <a:t>на върха за </a:t>
            </a:r>
            <a:r>
              <a:rPr lang="ru-RU" altLang="bg-BG" kern="0" dirty="0" smtClean="0"/>
              <a:t>болката </a:t>
            </a:r>
            <a:r>
              <a:rPr lang="ru-RU" altLang="bg-BG" kern="0" dirty="0"/>
              <a:t>на 3 септември 2010 г. се казва, че „Достъпът до управление на </a:t>
            </a:r>
            <a:r>
              <a:rPr lang="ru-RU" altLang="bg-BG" kern="0" dirty="0" smtClean="0"/>
              <a:t>болката (обезболяване) е основно </a:t>
            </a:r>
            <a:r>
              <a:rPr lang="ru-RU" altLang="bg-BG" kern="0" dirty="0"/>
              <a:t>право на човека. </a:t>
            </a:r>
            <a:r>
              <a:rPr lang="ru-RU" altLang="bg-BG" kern="0" dirty="0" smtClean="0"/>
              <a:t>"</a:t>
            </a:r>
            <a:endParaRPr lang="ru-RU" altLang="bg-BG" kern="0" dirty="0"/>
          </a:p>
        </p:txBody>
      </p:sp>
    </p:spTree>
    <p:extLst>
      <p:ext uri="{BB962C8B-B14F-4D97-AF65-F5344CB8AC3E}">
        <p14:creationId xmlns:p14="http://schemas.microsoft.com/office/powerpoint/2010/main" val="3706926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3"/>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F514DC15-D29F-454A-806F-6D5CA10D2725}" type="slidenum">
              <a:rPr lang="bg-BG" altLang="bg-BG" sz="1200">
                <a:latin typeface="Verdana" pitchFamily="34" charset="0"/>
              </a:rPr>
              <a:pPr algn="r" eaLnBrk="1" hangingPunct="1">
                <a:spcBef>
                  <a:spcPct val="0"/>
                </a:spcBef>
                <a:buClrTx/>
                <a:buFontTx/>
                <a:buNone/>
              </a:pPr>
              <a:t>7</a:t>
            </a:fld>
            <a:endParaRPr lang="bg-BG" altLang="bg-BG" sz="1200">
              <a:latin typeface="Verdana" pitchFamily="34" charset="0"/>
            </a:endParaRPr>
          </a:p>
        </p:txBody>
      </p:sp>
      <p:sp>
        <p:nvSpPr>
          <p:cNvPr id="9220" name="Rectangle 2"/>
          <p:cNvSpPr>
            <a:spLocks noGrp="1" noChangeArrowheads="1"/>
          </p:cNvSpPr>
          <p:nvPr>
            <p:ph type="title" idx="4294967295"/>
          </p:nvPr>
        </p:nvSpPr>
        <p:spPr/>
        <p:txBody>
          <a:bodyPr anchor="ctr"/>
          <a:lstStyle/>
          <a:p>
            <a:pPr eaLnBrk="1" hangingPunct="1"/>
            <a:r>
              <a:rPr lang="bg-BG" altLang="bg-BG" dirty="0"/>
              <a:t>Е</a:t>
            </a:r>
            <a:r>
              <a:rPr lang="ru-RU" altLang="bg-BG" dirty="0" smtClean="0"/>
              <a:t>тимология</a:t>
            </a:r>
            <a:r>
              <a:rPr lang="ru-RU" altLang="bg-BG" dirty="0"/>
              <a:t/>
            </a:r>
            <a:br>
              <a:rPr lang="ru-RU" altLang="bg-BG" dirty="0"/>
            </a:br>
            <a:endParaRPr lang="bg-BG" altLang="bg-BG" dirty="0" smtClean="0"/>
          </a:p>
        </p:txBody>
      </p:sp>
      <p:sp>
        <p:nvSpPr>
          <p:cNvPr id="6" name="Rectangle 3"/>
          <p:cNvSpPr txBox="1">
            <a:spLocks noChangeArrowheads="1"/>
          </p:cNvSpPr>
          <p:nvPr/>
        </p:nvSpPr>
        <p:spPr bwMode="auto">
          <a:xfrm>
            <a:off x="455613" y="1362075"/>
            <a:ext cx="8315408" cy="4478338"/>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a:lstStyle>
          <a:p>
            <a:pPr algn="just" eaLnBrk="1" hangingPunct="1"/>
            <a:r>
              <a:rPr lang="ru-RU" altLang="bg-BG" kern="0" dirty="0" smtClean="0"/>
              <a:t>Английски </a:t>
            </a:r>
            <a:r>
              <a:rPr lang="en-US" altLang="bg-BG" kern="0" dirty="0" smtClean="0"/>
              <a:t>pain</a:t>
            </a:r>
            <a:r>
              <a:rPr lang="ru-RU" altLang="bg-BG" kern="0" dirty="0" smtClean="0"/>
              <a:t>, </a:t>
            </a:r>
            <a:r>
              <a:rPr lang="ru-RU" altLang="bg-BG" kern="0" dirty="0"/>
              <a:t>от англо-френски </a:t>
            </a:r>
            <a:r>
              <a:rPr lang="en-US" altLang="bg-BG" b="1" kern="0" dirty="0" err="1" smtClean="0"/>
              <a:t>peine</a:t>
            </a:r>
            <a:r>
              <a:rPr lang="ru-RU" altLang="bg-BG" kern="0" dirty="0" smtClean="0"/>
              <a:t> </a:t>
            </a:r>
            <a:r>
              <a:rPr lang="ru-RU" altLang="bg-BG" kern="0" dirty="0"/>
              <a:t>(болка, страдание), от латински </a:t>
            </a:r>
            <a:r>
              <a:rPr lang="ru-RU" altLang="bg-BG" kern="0" dirty="0" smtClean="0"/>
              <a:t>точки</a:t>
            </a:r>
            <a:r>
              <a:rPr lang="en-US" altLang="bg-BG" kern="0" dirty="0" smtClean="0"/>
              <a:t> </a:t>
            </a:r>
            <a:r>
              <a:rPr lang="en-US" altLang="bg-BG" b="1" kern="0" dirty="0" err="1" smtClean="0"/>
              <a:t>poena</a:t>
            </a:r>
            <a:r>
              <a:rPr lang="en-US" altLang="bg-BG" kern="0" dirty="0" smtClean="0"/>
              <a:t> </a:t>
            </a:r>
            <a:r>
              <a:rPr lang="ru-RU" altLang="bg-BG" kern="0" dirty="0" smtClean="0"/>
              <a:t>(наказание</a:t>
            </a:r>
            <a:r>
              <a:rPr lang="ru-RU" altLang="bg-BG" kern="0" dirty="0"/>
              <a:t>), на свой ред от гръцки </a:t>
            </a:r>
            <a:r>
              <a:rPr lang="el-GR" altLang="bg-BG" b="1" kern="0" dirty="0"/>
              <a:t>πόνος</a:t>
            </a:r>
            <a:r>
              <a:rPr lang="el-GR" altLang="bg-BG" kern="0" dirty="0"/>
              <a:t> </a:t>
            </a:r>
            <a:r>
              <a:rPr lang="ru-RU" altLang="bg-BG" kern="0" dirty="0" smtClean="0"/>
              <a:t>(</a:t>
            </a:r>
            <a:r>
              <a:rPr lang="ru-RU" altLang="bg-BG" kern="0" dirty="0"/>
              <a:t>плащане, неустойка, </a:t>
            </a:r>
            <a:r>
              <a:rPr lang="ru-RU" altLang="bg-BG" kern="0" dirty="0" smtClean="0"/>
              <a:t>разплата).</a:t>
            </a:r>
            <a:endParaRPr lang="ru-RU" altLang="bg-BG" kern="0" dirty="0"/>
          </a:p>
        </p:txBody>
      </p:sp>
    </p:spTree>
    <p:extLst>
      <p:ext uri="{BB962C8B-B14F-4D97-AF65-F5344CB8AC3E}">
        <p14:creationId xmlns:p14="http://schemas.microsoft.com/office/powerpoint/2010/main" val="1621380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3"/>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F514DC15-D29F-454A-806F-6D5CA10D2725}" type="slidenum">
              <a:rPr lang="bg-BG" altLang="bg-BG" sz="1200">
                <a:latin typeface="Verdana" pitchFamily="34" charset="0"/>
              </a:rPr>
              <a:pPr algn="r" eaLnBrk="1" hangingPunct="1">
                <a:spcBef>
                  <a:spcPct val="0"/>
                </a:spcBef>
                <a:buClrTx/>
                <a:buFontTx/>
                <a:buNone/>
              </a:pPr>
              <a:t>8</a:t>
            </a:fld>
            <a:endParaRPr lang="bg-BG" altLang="bg-BG" sz="1200">
              <a:latin typeface="Verdana" pitchFamily="34" charset="0"/>
            </a:endParaRPr>
          </a:p>
        </p:txBody>
      </p:sp>
      <p:sp>
        <p:nvSpPr>
          <p:cNvPr id="9220" name="Rectangle 2"/>
          <p:cNvSpPr>
            <a:spLocks noGrp="1" noChangeArrowheads="1"/>
          </p:cNvSpPr>
          <p:nvPr>
            <p:ph type="title" idx="4294967295"/>
          </p:nvPr>
        </p:nvSpPr>
        <p:spPr/>
        <p:txBody>
          <a:bodyPr anchor="ctr"/>
          <a:lstStyle/>
          <a:p>
            <a:pPr eaLnBrk="1" hangingPunct="1"/>
            <a:r>
              <a:rPr lang="bg-BG" altLang="bg-BG" smtClean="0"/>
              <a:t>За болката</a:t>
            </a:r>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0188" y="1614488"/>
            <a:ext cx="3309937" cy="3849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2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88" y="1614488"/>
            <a:ext cx="3440112" cy="38496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9488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3"/>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4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lr>
                <a:schemeClr val="tx1"/>
              </a:buClr>
              <a:buChar char="•"/>
              <a:defRPr sz="2400">
                <a:solidFill>
                  <a:schemeClr val="tx1"/>
                </a:solidFill>
                <a:latin typeface="Arial" charset="0"/>
              </a:defRPr>
            </a:lvl4pPr>
            <a:lvl5pPr marL="2057400" indent="-228600" eaLnBrk="0" hangingPunct="0">
              <a:spcBef>
                <a:spcPct val="20000"/>
              </a:spcBef>
              <a:buClr>
                <a:schemeClr val="tx1"/>
              </a:buClr>
              <a:buChar char="•"/>
              <a:defRPr sz="2400">
                <a:solidFill>
                  <a:schemeClr val="tx1"/>
                </a:solidFill>
                <a:latin typeface="Arial"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defRPr>
            </a:lvl9pPr>
          </a:lstStyle>
          <a:p>
            <a:pPr algn="r" eaLnBrk="1" hangingPunct="1">
              <a:spcBef>
                <a:spcPct val="0"/>
              </a:spcBef>
              <a:buClrTx/>
              <a:buFontTx/>
              <a:buNone/>
            </a:pPr>
            <a:fld id="{16C397FC-D6D6-4323-8898-C0EA7F8D2114}" type="slidenum">
              <a:rPr lang="bg-BG" altLang="bg-BG" sz="1200">
                <a:latin typeface="Verdana" pitchFamily="34" charset="0"/>
              </a:rPr>
              <a:pPr algn="r" eaLnBrk="1" hangingPunct="1">
                <a:spcBef>
                  <a:spcPct val="0"/>
                </a:spcBef>
                <a:buClrTx/>
                <a:buFontTx/>
                <a:buNone/>
              </a:pPr>
              <a:t>9</a:t>
            </a:fld>
            <a:endParaRPr lang="bg-BG" altLang="bg-BG" sz="1200">
              <a:latin typeface="Verdana" pitchFamily="34" charset="0"/>
            </a:endParaRPr>
          </a:p>
        </p:txBody>
      </p:sp>
      <p:sp>
        <p:nvSpPr>
          <p:cNvPr id="10244" name="Rectangle 2"/>
          <p:cNvSpPr>
            <a:spLocks noGrp="1" noChangeArrowheads="1"/>
          </p:cNvSpPr>
          <p:nvPr>
            <p:ph type="title" idx="4294967295"/>
          </p:nvPr>
        </p:nvSpPr>
        <p:spPr/>
        <p:txBody>
          <a:bodyPr anchor="ctr"/>
          <a:lstStyle/>
          <a:p>
            <a:pPr eaLnBrk="1" hangingPunct="1"/>
            <a:r>
              <a:rPr lang="bg-BG" altLang="bg-BG" dirty="0" smtClean="0"/>
              <a:t>Видове болка</a:t>
            </a:r>
          </a:p>
        </p:txBody>
      </p:sp>
      <p:sp>
        <p:nvSpPr>
          <p:cNvPr id="10245" name="Rectangle 3"/>
          <p:cNvSpPr>
            <a:spLocks noGrp="1" noChangeArrowheads="1"/>
          </p:cNvSpPr>
          <p:nvPr>
            <p:ph type="body" idx="4294967295"/>
          </p:nvPr>
        </p:nvSpPr>
        <p:spPr/>
        <p:txBody>
          <a:bodyPr/>
          <a:lstStyle/>
          <a:p>
            <a:pPr marL="469900" indent="-469900" algn="just" eaLnBrk="1" hangingPunct="1"/>
            <a:r>
              <a:rPr lang="bg-BG" altLang="bg-BG" dirty="0" smtClean="0"/>
              <a:t>Физиологична (ноцицептивна) – тя е резултат от директна стимулация на ноцицепторите.</a:t>
            </a:r>
          </a:p>
          <a:p>
            <a:pPr marL="469900" indent="-469900" algn="just" eaLnBrk="1" hangingPunct="1"/>
            <a:r>
              <a:rPr lang="bg-BG" altLang="bg-BG" dirty="0" smtClean="0"/>
              <a:t>Невропатна (нелечима) – резултат от увреждане на ЦНС или ПНС, което води до нарушения в провеждане на сетивността.</a:t>
            </a:r>
          </a:p>
        </p:txBody>
      </p:sp>
      <p:pic>
        <p:nvPicPr>
          <p:cNvPr id="1024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638" y="3927475"/>
            <a:ext cx="243205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3">
            <a:extLst>
              <a:ext uri="{28A0092B-C50C-407E-A947-70E740481C1C}">
                <a14:useLocalDpi xmlns:a14="http://schemas.microsoft.com/office/drawing/2010/main" val="0"/>
              </a:ext>
            </a:extLst>
          </a:blip>
          <a:srcRect l="13037" r="13219"/>
          <a:stretch>
            <a:fillRect/>
          </a:stretch>
        </p:blipFill>
        <p:spPr bwMode="auto">
          <a:xfrm>
            <a:off x="5734050" y="3927475"/>
            <a:ext cx="21463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SM2_Text"/>
</p:tagLst>
</file>

<file path=ppt/theme/theme1.xml><?xml version="1.0" encoding="utf-8"?>
<a:theme xmlns:a="http://schemas.openxmlformats.org/drawingml/2006/main" name="Проект по подразбиране">
  <a:themeElements>
    <a:clrScheme name="Проект по подразбиране 2">
      <a:dk1>
        <a:srgbClr val="000000"/>
      </a:dk1>
      <a:lt1>
        <a:srgbClr val="FFFF66"/>
      </a:lt1>
      <a:dk2>
        <a:srgbClr val="000000"/>
      </a:dk2>
      <a:lt2>
        <a:srgbClr val="CCCCCC"/>
      </a:lt2>
      <a:accent1>
        <a:srgbClr val="947600"/>
      </a:accent1>
      <a:accent2>
        <a:srgbClr val="567300"/>
      </a:accent2>
      <a:accent3>
        <a:srgbClr val="FFFFB8"/>
      </a:accent3>
      <a:accent4>
        <a:srgbClr val="000000"/>
      </a:accent4>
      <a:accent5>
        <a:srgbClr val="C8BDAA"/>
      </a:accent5>
      <a:accent6>
        <a:srgbClr val="4D6800"/>
      </a:accent6>
      <a:hlink>
        <a:srgbClr val="616100"/>
      </a:hlink>
      <a:folHlink>
        <a:srgbClr val="1F661F"/>
      </a:folHlink>
    </a:clrScheme>
    <a:fontScheme name="Проект по подразбиране">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роект по подразбиране 1">
        <a:dk1>
          <a:srgbClr val="000000"/>
        </a:dk1>
        <a:lt1>
          <a:srgbClr val="FFFF66"/>
        </a:lt1>
        <a:dk2>
          <a:srgbClr val="000000"/>
        </a:dk2>
        <a:lt2>
          <a:srgbClr val="CCCCCC"/>
        </a:lt2>
        <a:accent1>
          <a:srgbClr val="8C8C00"/>
        </a:accent1>
        <a:accent2>
          <a:srgbClr val="7A7A00"/>
        </a:accent2>
        <a:accent3>
          <a:srgbClr val="FFFFB8"/>
        </a:accent3>
        <a:accent4>
          <a:srgbClr val="000000"/>
        </a:accent4>
        <a:accent5>
          <a:srgbClr val="C5C5AA"/>
        </a:accent5>
        <a:accent6>
          <a:srgbClr val="6E6E00"/>
        </a:accent6>
        <a:hlink>
          <a:srgbClr val="666600"/>
        </a:hlink>
        <a:folHlink>
          <a:srgbClr val="595912"/>
        </a:folHlink>
      </a:clrScheme>
      <a:clrMap bg1="lt1" tx1="dk1" bg2="lt2" tx2="dk2" accent1="accent1" accent2="accent2" accent3="accent3" accent4="accent4" accent5="accent5" accent6="accent6" hlink="hlink" folHlink="folHlink"/>
    </a:extraClrScheme>
    <a:extraClrScheme>
      <a:clrScheme name="Проект по подразбиране 2">
        <a:dk1>
          <a:srgbClr val="000000"/>
        </a:dk1>
        <a:lt1>
          <a:srgbClr val="FFFF66"/>
        </a:lt1>
        <a:dk2>
          <a:srgbClr val="000000"/>
        </a:dk2>
        <a:lt2>
          <a:srgbClr val="CCCCCC"/>
        </a:lt2>
        <a:accent1>
          <a:srgbClr val="947600"/>
        </a:accent1>
        <a:accent2>
          <a:srgbClr val="567300"/>
        </a:accent2>
        <a:accent3>
          <a:srgbClr val="FFFFB8"/>
        </a:accent3>
        <a:accent4>
          <a:srgbClr val="000000"/>
        </a:accent4>
        <a:accent5>
          <a:srgbClr val="C8BDAA"/>
        </a:accent5>
        <a:accent6>
          <a:srgbClr val="4D6800"/>
        </a:accent6>
        <a:hlink>
          <a:srgbClr val="616100"/>
        </a:hlink>
        <a:folHlink>
          <a:srgbClr val="1F661F"/>
        </a:folHlink>
      </a:clrScheme>
      <a:clrMap bg1="lt1" tx1="dk1" bg2="lt2" tx2="dk2" accent1="accent1" accent2="accent2" accent3="accent3" accent4="accent4" accent5="accent5" accent6="accent6" hlink="hlink" folHlink="folHlink"/>
    </a:extraClrScheme>
    <a:extraClrScheme>
      <a:clrScheme name="Проект по подразбиране 3">
        <a:dk1>
          <a:srgbClr val="000000"/>
        </a:dk1>
        <a:lt1>
          <a:srgbClr val="FFFF66"/>
        </a:lt1>
        <a:dk2>
          <a:srgbClr val="000000"/>
        </a:dk2>
        <a:lt2>
          <a:srgbClr val="CCCCCC"/>
        </a:lt2>
        <a:accent1>
          <a:srgbClr val="2D5680"/>
        </a:accent1>
        <a:accent2>
          <a:srgbClr val="666600"/>
        </a:accent2>
        <a:accent3>
          <a:srgbClr val="FFFFB8"/>
        </a:accent3>
        <a:accent4>
          <a:srgbClr val="000000"/>
        </a:accent4>
        <a:accent5>
          <a:srgbClr val="ADB4C0"/>
        </a:accent5>
        <a:accent6>
          <a:srgbClr val="5C5C00"/>
        </a:accent6>
        <a:hlink>
          <a:srgbClr val="73283B"/>
        </a:hlink>
        <a:folHlink>
          <a:srgbClr val="562080"/>
        </a:folHlink>
      </a:clrScheme>
      <a:clrMap bg1="lt1" tx1="dk1" bg2="lt2" tx2="dk2" accent1="accent1" accent2="accent2" accent3="accent3" accent4="accent4" accent5="accent5" accent6="accent6" hlink="hlink" folHlink="folHlink"/>
    </a:extraClrScheme>
    <a:extraClrScheme>
      <a:clrScheme name="Проект по подразбиране 4">
        <a:dk1>
          <a:srgbClr val="000000"/>
        </a:dk1>
        <a:lt1>
          <a:srgbClr val="FFFF66"/>
        </a:lt1>
        <a:dk2>
          <a:srgbClr val="000000"/>
        </a:dk2>
        <a:lt2>
          <a:srgbClr val="CCCCCC"/>
        </a:lt2>
        <a:accent1>
          <a:srgbClr val="8C4D23"/>
        </a:accent1>
        <a:accent2>
          <a:srgbClr val="225D73"/>
        </a:accent2>
        <a:accent3>
          <a:srgbClr val="FFFFB8"/>
        </a:accent3>
        <a:accent4>
          <a:srgbClr val="000000"/>
        </a:accent4>
        <a:accent5>
          <a:srgbClr val="C5B2AC"/>
        </a:accent5>
        <a:accent6>
          <a:srgbClr val="1E5368"/>
        </a:accent6>
        <a:hlink>
          <a:srgbClr val="5B376E"/>
        </a:hlink>
        <a:folHlink>
          <a:srgbClr val="595900"/>
        </a:folHlink>
      </a:clrScheme>
      <a:clrMap bg1="lt1" tx1="dk1" bg2="lt2" tx2="dk2" accent1="accent1" accent2="accent2" accent3="accent3" accent4="accent4" accent5="accent5" accent6="accent6" hlink="hlink" folHlink="folHlink"/>
    </a:extraClrScheme>
    <a:extraClrScheme>
      <a:clrScheme name="Проект по подразбиране 5">
        <a:dk1>
          <a:srgbClr val="000000"/>
        </a:dk1>
        <a:lt1>
          <a:srgbClr val="FFFFFF"/>
        </a:lt1>
        <a:dk2>
          <a:srgbClr val="000000"/>
        </a:dk2>
        <a:lt2>
          <a:srgbClr val="CCCCCC"/>
        </a:lt2>
        <a:accent1>
          <a:srgbClr val="8C8C00"/>
        </a:accent1>
        <a:accent2>
          <a:srgbClr val="7A7A00"/>
        </a:accent2>
        <a:accent3>
          <a:srgbClr val="FFFFFF"/>
        </a:accent3>
        <a:accent4>
          <a:srgbClr val="000000"/>
        </a:accent4>
        <a:accent5>
          <a:srgbClr val="C5C5AA"/>
        </a:accent5>
        <a:accent6>
          <a:srgbClr val="6E6E00"/>
        </a:accent6>
        <a:hlink>
          <a:srgbClr val="666600"/>
        </a:hlink>
        <a:folHlink>
          <a:srgbClr val="595912"/>
        </a:folHlink>
      </a:clrScheme>
      <a:clrMap bg1="lt1" tx1="dk1" bg2="lt2" tx2="dk2" accent1="accent1" accent2="accent2" accent3="accent3" accent4="accent4" accent5="accent5" accent6="accent6" hlink="hlink" folHlink="folHlink"/>
    </a:extraClrScheme>
    <a:extraClrScheme>
      <a:clrScheme name="Проект по подразбиране 6">
        <a:dk1>
          <a:srgbClr val="000000"/>
        </a:dk1>
        <a:lt1>
          <a:srgbClr val="FFFFFF"/>
        </a:lt1>
        <a:dk2>
          <a:srgbClr val="000000"/>
        </a:dk2>
        <a:lt2>
          <a:srgbClr val="CCCCCC"/>
        </a:lt2>
        <a:accent1>
          <a:srgbClr val="947600"/>
        </a:accent1>
        <a:accent2>
          <a:srgbClr val="567300"/>
        </a:accent2>
        <a:accent3>
          <a:srgbClr val="FFFFFF"/>
        </a:accent3>
        <a:accent4>
          <a:srgbClr val="000000"/>
        </a:accent4>
        <a:accent5>
          <a:srgbClr val="C8BDAA"/>
        </a:accent5>
        <a:accent6>
          <a:srgbClr val="4D6800"/>
        </a:accent6>
        <a:hlink>
          <a:srgbClr val="616100"/>
        </a:hlink>
        <a:folHlink>
          <a:srgbClr val="1F661F"/>
        </a:folHlink>
      </a:clrScheme>
      <a:clrMap bg1="lt1" tx1="dk1" bg2="lt2" tx2="dk2" accent1="accent1" accent2="accent2" accent3="accent3" accent4="accent4" accent5="accent5" accent6="accent6" hlink="hlink" folHlink="folHlink"/>
    </a:extraClrScheme>
    <a:extraClrScheme>
      <a:clrScheme name="Проект по подразбиране 7">
        <a:dk1>
          <a:srgbClr val="000000"/>
        </a:dk1>
        <a:lt1>
          <a:srgbClr val="FFFFFF"/>
        </a:lt1>
        <a:dk2>
          <a:srgbClr val="000000"/>
        </a:dk2>
        <a:lt2>
          <a:srgbClr val="CCCCCC"/>
        </a:lt2>
        <a:accent1>
          <a:srgbClr val="2D5680"/>
        </a:accent1>
        <a:accent2>
          <a:srgbClr val="666600"/>
        </a:accent2>
        <a:accent3>
          <a:srgbClr val="FFFFFF"/>
        </a:accent3>
        <a:accent4>
          <a:srgbClr val="000000"/>
        </a:accent4>
        <a:accent5>
          <a:srgbClr val="ADB4C0"/>
        </a:accent5>
        <a:accent6>
          <a:srgbClr val="5C5C00"/>
        </a:accent6>
        <a:hlink>
          <a:srgbClr val="73283B"/>
        </a:hlink>
        <a:folHlink>
          <a:srgbClr val="562080"/>
        </a:folHlink>
      </a:clrScheme>
      <a:clrMap bg1="lt1" tx1="dk1" bg2="lt2" tx2="dk2" accent1="accent1" accent2="accent2" accent3="accent3" accent4="accent4" accent5="accent5" accent6="accent6" hlink="hlink" folHlink="folHlink"/>
    </a:extraClrScheme>
    <a:extraClrScheme>
      <a:clrScheme name="Проект по подразбиране 8">
        <a:dk1>
          <a:srgbClr val="000000"/>
        </a:dk1>
        <a:lt1>
          <a:srgbClr val="FFFFFF"/>
        </a:lt1>
        <a:dk2>
          <a:srgbClr val="000000"/>
        </a:dk2>
        <a:lt2>
          <a:srgbClr val="CCCCCC"/>
        </a:lt2>
        <a:accent1>
          <a:srgbClr val="8C4D23"/>
        </a:accent1>
        <a:accent2>
          <a:srgbClr val="225D73"/>
        </a:accent2>
        <a:accent3>
          <a:srgbClr val="FFFFFF"/>
        </a:accent3>
        <a:accent4>
          <a:srgbClr val="000000"/>
        </a:accent4>
        <a:accent5>
          <a:srgbClr val="C5B2AC"/>
        </a:accent5>
        <a:accent6>
          <a:srgbClr val="1E5368"/>
        </a:accent6>
        <a:hlink>
          <a:srgbClr val="5B376E"/>
        </a:hlink>
        <a:folHlink>
          <a:srgbClr val="595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FF66"/>
      </a:lt1>
      <a:dk2>
        <a:srgbClr val="000000"/>
      </a:dk2>
      <a:lt2>
        <a:srgbClr val="CCCCCC"/>
      </a:lt2>
      <a:accent1>
        <a:srgbClr val="947600"/>
      </a:accent1>
      <a:accent2>
        <a:srgbClr val="567300"/>
      </a:accent2>
      <a:accent3>
        <a:srgbClr val="FFFFB8"/>
      </a:accent3>
      <a:accent4>
        <a:srgbClr val="000000"/>
      </a:accent4>
      <a:accent5>
        <a:srgbClr val="C8BDAA"/>
      </a:accent5>
      <a:accent6>
        <a:srgbClr val="4D6800"/>
      </a:accent6>
      <a:hlink>
        <a:srgbClr val="616100"/>
      </a:hlink>
      <a:folHlink>
        <a:srgbClr val="1F661F"/>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66"/>
        </a:lt1>
        <a:dk2>
          <a:srgbClr val="000000"/>
        </a:dk2>
        <a:lt2>
          <a:srgbClr val="CCCCCC"/>
        </a:lt2>
        <a:accent1>
          <a:srgbClr val="8C8C00"/>
        </a:accent1>
        <a:accent2>
          <a:srgbClr val="7A7A00"/>
        </a:accent2>
        <a:accent3>
          <a:srgbClr val="FFFFB8"/>
        </a:accent3>
        <a:accent4>
          <a:srgbClr val="000000"/>
        </a:accent4>
        <a:accent5>
          <a:srgbClr val="C5C5AA"/>
        </a:accent5>
        <a:accent6>
          <a:srgbClr val="6E6E00"/>
        </a:accent6>
        <a:hlink>
          <a:srgbClr val="666600"/>
        </a:hlink>
        <a:folHlink>
          <a:srgbClr val="59591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66"/>
        </a:lt1>
        <a:dk2>
          <a:srgbClr val="000000"/>
        </a:dk2>
        <a:lt2>
          <a:srgbClr val="CCCCCC"/>
        </a:lt2>
        <a:accent1>
          <a:srgbClr val="947600"/>
        </a:accent1>
        <a:accent2>
          <a:srgbClr val="567300"/>
        </a:accent2>
        <a:accent3>
          <a:srgbClr val="FFFFB8"/>
        </a:accent3>
        <a:accent4>
          <a:srgbClr val="000000"/>
        </a:accent4>
        <a:accent5>
          <a:srgbClr val="C8BDAA"/>
        </a:accent5>
        <a:accent6>
          <a:srgbClr val="4D6800"/>
        </a:accent6>
        <a:hlink>
          <a:srgbClr val="616100"/>
        </a:hlink>
        <a:folHlink>
          <a:srgbClr val="1F661F"/>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66"/>
        </a:lt1>
        <a:dk2>
          <a:srgbClr val="000000"/>
        </a:dk2>
        <a:lt2>
          <a:srgbClr val="CCCCCC"/>
        </a:lt2>
        <a:accent1>
          <a:srgbClr val="2D5680"/>
        </a:accent1>
        <a:accent2>
          <a:srgbClr val="666600"/>
        </a:accent2>
        <a:accent3>
          <a:srgbClr val="FFFFB8"/>
        </a:accent3>
        <a:accent4>
          <a:srgbClr val="000000"/>
        </a:accent4>
        <a:accent5>
          <a:srgbClr val="ADB4C0"/>
        </a:accent5>
        <a:accent6>
          <a:srgbClr val="5C5C00"/>
        </a:accent6>
        <a:hlink>
          <a:srgbClr val="73283B"/>
        </a:hlink>
        <a:folHlink>
          <a:srgbClr val="562080"/>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66"/>
        </a:lt1>
        <a:dk2>
          <a:srgbClr val="000000"/>
        </a:dk2>
        <a:lt2>
          <a:srgbClr val="CCCCCC"/>
        </a:lt2>
        <a:accent1>
          <a:srgbClr val="8C4D23"/>
        </a:accent1>
        <a:accent2>
          <a:srgbClr val="225D73"/>
        </a:accent2>
        <a:accent3>
          <a:srgbClr val="FFFFB8"/>
        </a:accent3>
        <a:accent4>
          <a:srgbClr val="000000"/>
        </a:accent4>
        <a:accent5>
          <a:srgbClr val="C5B2AC"/>
        </a:accent5>
        <a:accent6>
          <a:srgbClr val="1E5368"/>
        </a:accent6>
        <a:hlink>
          <a:srgbClr val="5B376E"/>
        </a:hlink>
        <a:folHlink>
          <a:srgbClr val="5959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8C8C00"/>
        </a:accent1>
        <a:accent2>
          <a:srgbClr val="7A7A00"/>
        </a:accent2>
        <a:accent3>
          <a:srgbClr val="FFFFFF"/>
        </a:accent3>
        <a:accent4>
          <a:srgbClr val="000000"/>
        </a:accent4>
        <a:accent5>
          <a:srgbClr val="C5C5AA"/>
        </a:accent5>
        <a:accent6>
          <a:srgbClr val="6E6E00"/>
        </a:accent6>
        <a:hlink>
          <a:srgbClr val="666600"/>
        </a:hlink>
        <a:folHlink>
          <a:srgbClr val="595912"/>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947600"/>
        </a:accent1>
        <a:accent2>
          <a:srgbClr val="567300"/>
        </a:accent2>
        <a:accent3>
          <a:srgbClr val="FFFFFF"/>
        </a:accent3>
        <a:accent4>
          <a:srgbClr val="000000"/>
        </a:accent4>
        <a:accent5>
          <a:srgbClr val="C8BDAA"/>
        </a:accent5>
        <a:accent6>
          <a:srgbClr val="4D6800"/>
        </a:accent6>
        <a:hlink>
          <a:srgbClr val="616100"/>
        </a:hlink>
        <a:folHlink>
          <a:srgbClr val="1F661F"/>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2D5680"/>
        </a:accent1>
        <a:accent2>
          <a:srgbClr val="666600"/>
        </a:accent2>
        <a:accent3>
          <a:srgbClr val="FFFFFF"/>
        </a:accent3>
        <a:accent4>
          <a:srgbClr val="000000"/>
        </a:accent4>
        <a:accent5>
          <a:srgbClr val="ADB4C0"/>
        </a:accent5>
        <a:accent6>
          <a:srgbClr val="5C5C00"/>
        </a:accent6>
        <a:hlink>
          <a:srgbClr val="73283B"/>
        </a:hlink>
        <a:folHlink>
          <a:srgbClr val="562080"/>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8C4D23"/>
        </a:accent1>
        <a:accent2>
          <a:srgbClr val="225D73"/>
        </a:accent2>
        <a:accent3>
          <a:srgbClr val="FFFFFF"/>
        </a:accent3>
        <a:accent4>
          <a:srgbClr val="000000"/>
        </a:accent4>
        <a:accent5>
          <a:srgbClr val="C5B2AC"/>
        </a:accent5>
        <a:accent6>
          <a:srgbClr val="1E5368"/>
        </a:accent6>
        <a:hlink>
          <a:srgbClr val="5B376E"/>
        </a:hlink>
        <a:folHlink>
          <a:srgbClr val="595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1621</TotalTime>
  <Words>3604</Words>
  <Application>Microsoft Office PowerPoint</Application>
  <PresentationFormat>On-screen Show (4:3)</PresentationFormat>
  <Paragraphs>478</Paragraphs>
  <Slides>52</Slides>
  <Notes>25</Notes>
  <HiddenSlides>0</HiddenSlides>
  <MMClips>0</MMClips>
  <ScaleCrop>false</ScaleCrop>
  <HeadingPairs>
    <vt:vector size="4" baseType="variant">
      <vt:variant>
        <vt:lpstr>Theme</vt:lpstr>
      </vt:variant>
      <vt:variant>
        <vt:i4>2</vt:i4>
      </vt:variant>
      <vt:variant>
        <vt:lpstr>Slide Titles</vt:lpstr>
      </vt:variant>
      <vt:variant>
        <vt:i4>52</vt:i4>
      </vt:variant>
    </vt:vector>
  </HeadingPairs>
  <TitlesOfParts>
    <vt:vector size="54" baseType="lpstr">
      <vt:lpstr>Проект по подразбиране</vt:lpstr>
      <vt:lpstr>1_Default Design</vt:lpstr>
      <vt:lpstr>Следоперативна болка  доцент д-р Господин ДИМОВ, дм</vt:lpstr>
      <vt:lpstr>Целите на нашата лекция днес са</vt:lpstr>
      <vt:lpstr>Определение</vt:lpstr>
      <vt:lpstr>За болката</vt:lpstr>
      <vt:lpstr>За болката</vt:lpstr>
      <vt:lpstr>За болката</vt:lpstr>
      <vt:lpstr>Етимология </vt:lpstr>
      <vt:lpstr>За болката</vt:lpstr>
      <vt:lpstr>Видове болка</vt:lpstr>
      <vt:lpstr>Физиология на болката</vt:lpstr>
      <vt:lpstr>Ноцицептори</vt:lpstr>
      <vt:lpstr>PowerPoint Presentation</vt:lpstr>
      <vt:lpstr>PowerPoint Presentation</vt:lpstr>
      <vt:lpstr>Физиология на болката</vt:lpstr>
      <vt:lpstr>PowerPoint Presentation</vt:lpstr>
      <vt:lpstr>Съществуват вариации в индивидуалния отговор на болка, които се определят от:</vt:lpstr>
      <vt:lpstr>Видове болка</vt:lpstr>
      <vt:lpstr>Следоперативна болка</vt:lpstr>
      <vt:lpstr>Характеристика на острата следоперативна болка</vt:lpstr>
      <vt:lpstr>Остра болка</vt:lpstr>
      <vt:lpstr>Остра болка</vt:lpstr>
      <vt:lpstr>Характеристика на острата болка</vt:lpstr>
      <vt:lpstr>Правила за оценка на болката</vt:lpstr>
      <vt:lpstr>Правила за оценка на болката</vt:lpstr>
      <vt:lpstr>Оценка на болката</vt:lpstr>
      <vt:lpstr>Скали за оценка на болката</vt:lpstr>
      <vt:lpstr>Скали за оценка на болката</vt:lpstr>
      <vt:lpstr>Скали за оценка на болката</vt:lpstr>
      <vt:lpstr>Скали за оценка на болката</vt:lpstr>
      <vt:lpstr>Скали за оценка на болката</vt:lpstr>
      <vt:lpstr>Положителни ефекти на болката</vt:lpstr>
      <vt:lpstr>Нежелани ефекти на болката</vt:lpstr>
      <vt:lpstr>Нежелани ефекти на болката</vt:lpstr>
      <vt:lpstr>Нежелани ефекти на болката</vt:lpstr>
      <vt:lpstr>Нежелани ефекти на болката</vt:lpstr>
      <vt:lpstr>Нежелани ефекти на болката</vt:lpstr>
      <vt:lpstr>Борба с острата болка</vt:lpstr>
      <vt:lpstr>Борба със следоперативната болка</vt:lpstr>
      <vt:lpstr>Борба с острата болка</vt:lpstr>
      <vt:lpstr>Механизъм на обезболяване</vt:lpstr>
      <vt:lpstr>Механизъм на обезболяване</vt:lpstr>
      <vt:lpstr>Механизъм на обезболяване</vt:lpstr>
      <vt:lpstr>Стъпаловидно обезболяване</vt:lpstr>
      <vt:lpstr>Стъпаловидно обезболяване</vt:lpstr>
      <vt:lpstr>Стъпаловидно обезболяване насоки</vt:lpstr>
      <vt:lpstr>Аналгетици</vt:lpstr>
      <vt:lpstr>Аналгетици</vt:lpstr>
      <vt:lpstr>Аналгетици</vt:lpstr>
      <vt:lpstr>Средства за обезболяване</vt:lpstr>
      <vt:lpstr>Нежелани ефeкти на опиевите аналгетици</vt:lpstr>
      <vt:lpstr>Съвременни аспекти на следоперативното обезболяване</vt:lpstr>
      <vt:lpstr>Съвременни следоперативно обезболяване създава възможности за</vt:lpstr>
    </vt:vector>
  </TitlesOfParts>
  <Company>Indezine.com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Болка</dc:title>
  <dc:creator>доцент д-р Господин ДИМОВ;дм</dc:creator>
  <cp:lastModifiedBy>a</cp:lastModifiedBy>
  <cp:revision>137</cp:revision>
  <dcterms:created xsi:type="dcterms:W3CDTF">2006-02-15T08:18:11Z</dcterms:created>
  <dcterms:modified xsi:type="dcterms:W3CDTF">2020-08-11T08:35:28Z</dcterms:modified>
  <cp:category>Лекция по АИM за студенти по медицина</cp:category>
</cp:coreProperties>
</file>