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80" r:id="rId18"/>
    <p:sldId id="274" r:id="rId19"/>
    <p:sldId id="279" r:id="rId20"/>
    <p:sldId id="276" r:id="rId21"/>
    <p:sldId id="278" r:id="rId22"/>
    <p:sldId id="277" r:id="rId2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CCFF"/>
    <a:srgbClr val="CCEC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CCD1"/>
          </a:solidFill>
        </a:fill>
      </a:tcStyle>
    </a:wholeTbl>
    <a:band2H>
      <a:tcTxStyle/>
      <a:tcStyle>
        <a:tcBdr/>
        <a:fill>
          <a:solidFill>
            <a:srgbClr val="E7E7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099" autoAdjust="0"/>
  </p:normalViewPr>
  <p:slideViewPr>
    <p:cSldViewPr>
      <p:cViewPr varScale="1">
        <p:scale>
          <a:sx n="76" d="100"/>
          <a:sy n="76" d="100"/>
        </p:scale>
        <p:origin x="-97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7" name="Shape 9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79160222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SCAI – Society for Cardiovascular</a:t>
            </a:r>
            <a:r>
              <a:rPr lang="en-US" baseline="0" dirty="0" smtClean="0"/>
              <a:t> Angiography &amp; </a:t>
            </a:r>
            <a:r>
              <a:rPr lang="en-US" baseline="0" dirty="0" err="1" smtClean="0"/>
              <a:t>Intenvention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233891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8" name="Shape 20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ANSWER: </a:t>
            </a:r>
          </a:p>
          <a:p>
            <a:endParaRPr/>
          </a:p>
          <a:p>
            <a:r>
              <a:t>Stage B - Beginning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8" name="Shape 20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ANSWER: </a:t>
            </a:r>
          </a:p>
          <a:p>
            <a:endParaRPr/>
          </a:p>
          <a:p>
            <a:r>
              <a:t>Stage B - Beginning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5" name="Shape 22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5" name="Shape 22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6" name="Shape 2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6" name="Shape 2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САКН – Систолично Артериално Кръвно Налягане</a:t>
            </a:r>
          </a:p>
          <a:p>
            <a:r>
              <a:rPr lang="bg-BG" dirty="0" smtClean="0"/>
              <a:t>МОС – Минутен Обем на Сърцето</a:t>
            </a:r>
          </a:p>
          <a:p>
            <a:r>
              <a:rPr lang="bg-BG" dirty="0" smtClean="0"/>
              <a:t>БКН – Белодробно Капилярно налягане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88175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Липсата на общ език (уеднаквяване на изискванията и параметрите за проследяване ) възпрепятства развитието на изследванията за оптимална диагностика и управление на тези пациенти.</a:t>
            </a: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25455347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AHA</a:t>
            </a:r>
            <a:r>
              <a:rPr lang="en-US" baseline="0" dirty="0" smtClean="0"/>
              <a:t> – American Heart Association</a:t>
            </a:r>
          </a:p>
          <a:p>
            <a:r>
              <a:rPr lang="en-US" baseline="0" dirty="0" smtClean="0"/>
              <a:t>ACC – American College of Cardiology</a:t>
            </a:r>
          </a:p>
          <a:p>
            <a:r>
              <a:rPr lang="en-US" baseline="0" dirty="0" smtClean="0"/>
              <a:t>STS – Society of Thoracic Surgery</a:t>
            </a:r>
          </a:p>
          <a:p>
            <a:r>
              <a:rPr lang="en-US" baseline="0" dirty="0" smtClean="0"/>
              <a:t>SCCM – Society of Critical Care Medicine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629438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INTERMACS</a:t>
            </a:r>
            <a:r>
              <a:rPr lang="en-US" baseline="0" dirty="0" smtClean="0"/>
              <a:t> - </a:t>
            </a:r>
            <a:r>
              <a:rPr lang="en-US" dirty="0" smtClean="0"/>
              <a:t>Interagency Registry for Mechanically Assisted Circulatory Support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20849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dirty="0" smtClean="0">
                <a:effectLst/>
                <a:latin typeface="+mn-lt"/>
                <a:ea typeface="+mn-ea"/>
                <a:cs typeface="+mn-cs"/>
                <a:sym typeface="Calibri"/>
              </a:rPr>
              <a:t>BNP - </a:t>
            </a:r>
            <a:r>
              <a:rPr lang="tr-TR" sz="1200" b="0" i="0" dirty="0" smtClean="0">
                <a:effectLst/>
                <a:latin typeface="+mn-lt"/>
                <a:ea typeface="+mn-ea"/>
                <a:cs typeface="+mn-cs"/>
                <a:sym typeface="Calibri"/>
              </a:rPr>
              <a:t>B-type natriuretic peptide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73665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sym typeface="Calibri"/>
              </a:rPr>
              <a:t>CI – Cardiac Index – </a:t>
            </a:r>
            <a:r>
              <a:rPr kumimoji="0" lang="bg-BG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sym typeface="Calibri"/>
              </a:rPr>
              <a:t>Сърдечен Индекс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sym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sym typeface="Calibri"/>
              </a:rPr>
              <a:t>CPO – Cardiac Output Power</a:t>
            </a:r>
            <a:r>
              <a:rPr lang="tr-TR" dirty="0" smtClean="0"/>
              <a:t>PAC (if not done initially) </a:t>
            </a:r>
            <a:r>
              <a:rPr lang="bg-BG" dirty="0" smtClean="0"/>
              <a:t>-</a:t>
            </a:r>
            <a:r>
              <a:rPr lang="tr-TR" dirty="0" smtClean="0"/>
              <a:t> CPO=MAP </a:t>
            </a:r>
            <a:r>
              <a:rPr lang="bg-BG" dirty="0" smtClean="0"/>
              <a:t>х</a:t>
            </a:r>
            <a:r>
              <a:rPr lang="tr-TR" dirty="0" smtClean="0"/>
              <a:t> CO/451 W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sym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sym typeface="Calibri"/>
              </a:rPr>
              <a:t>CVP – Central Venous Pressure - </a:t>
            </a:r>
            <a:r>
              <a:rPr kumimoji="0" lang="bg-BG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sym typeface="Calibri"/>
              </a:rPr>
              <a:t>Централно Венозно Налягане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sym typeface="Calibri"/>
              </a:rPr>
              <a:t>GFR – Glomerular Filtration Rate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sym typeface="Calibri"/>
              </a:rPr>
              <a:t>MCS - </a:t>
            </a:r>
            <a:r>
              <a:rPr kumimoji="0" lang="tr-TR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sym typeface="Calibri"/>
              </a:rPr>
              <a:t>Mechanical Circulatory Support 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sym typeface="Calibri"/>
              </a:rPr>
              <a:t>– </a:t>
            </a:r>
            <a:r>
              <a:rPr kumimoji="0" lang="bg-BG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sym typeface="Calibri"/>
              </a:rPr>
              <a:t>Механично подпомагане на кръвообращението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sym typeface="Calibri"/>
              </a:rPr>
              <a:t>PAPI - Pulmonary Artery </a:t>
            </a:r>
            <a:r>
              <a:rPr kumimoji="0" lang="en-US" sz="12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sym typeface="Calibri"/>
              </a:rPr>
              <a:t>Pulsatility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sym typeface="Calibri"/>
              </a:rPr>
              <a:t> Index </a:t>
            </a:r>
            <a:r>
              <a:rPr lang="tr-TR" dirty="0" smtClean="0"/>
              <a:t>PAPi = sPAP-dPAP/RA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sym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sym typeface="Calibri"/>
              </a:rPr>
              <a:t>PCWP – Pulmonary Capillary Wedge Pressure </a:t>
            </a:r>
            <a:r>
              <a:rPr kumimoji="0" lang="bg-BG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sym typeface="Calibri"/>
              </a:rPr>
              <a:t>– Белодробно капилярно налягане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sym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sym typeface="Calibri"/>
              </a:rPr>
              <a:t>RAP – Right Atrial Pressure – </a:t>
            </a:r>
            <a:r>
              <a:rPr kumimoji="0" lang="bg-BG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sym typeface="Calibri"/>
              </a:rPr>
              <a:t>Налягане в дясно предсърдие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sym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sym typeface="Calibri"/>
              </a:rPr>
              <a:t>ЧЕ – Чернодробни ензими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78669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CPO – Cardiac Output Power</a:t>
            </a:r>
          </a:p>
          <a:p>
            <a:r>
              <a:rPr lang="en-US" dirty="0" smtClean="0"/>
              <a:t>CVP – Central Venous Pressure - </a:t>
            </a:r>
            <a:r>
              <a:rPr lang="bg-BG" dirty="0" smtClean="0"/>
              <a:t>Централно</a:t>
            </a:r>
            <a:r>
              <a:rPr lang="bg-BG" baseline="0" dirty="0" smtClean="0"/>
              <a:t> Венозно Налягане</a:t>
            </a:r>
            <a:endParaRPr lang="bg-BG" dirty="0" smtClean="0"/>
          </a:p>
          <a:p>
            <a:r>
              <a:rPr lang="en-US" dirty="0" smtClean="0"/>
              <a:t>GFR – Glomerular Filtration Rate</a:t>
            </a:r>
          </a:p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MCS - </a:t>
            </a:r>
            <a:r>
              <a:rPr lang="tr-TR" dirty="0" smtClean="0"/>
              <a:t>Mechanical Circulatory Support </a:t>
            </a:r>
            <a:r>
              <a:rPr lang="en-US" dirty="0" smtClean="0"/>
              <a:t>– </a:t>
            </a:r>
            <a:r>
              <a:rPr lang="bg-BG" dirty="0" smtClean="0"/>
              <a:t>Механично подпомагане</a:t>
            </a:r>
            <a:r>
              <a:rPr lang="bg-BG" baseline="0" dirty="0" smtClean="0"/>
              <a:t> на кръвообращението</a:t>
            </a:r>
          </a:p>
          <a:p>
            <a:r>
              <a:rPr lang="en-US" dirty="0" smtClean="0"/>
              <a:t>PAPI - Pulmonary Artery </a:t>
            </a:r>
            <a:r>
              <a:rPr lang="en-US" dirty="0" err="1" smtClean="0"/>
              <a:t>Pulsatility</a:t>
            </a:r>
            <a:r>
              <a:rPr lang="en-US" dirty="0" smtClean="0"/>
              <a:t> Index </a:t>
            </a:r>
          </a:p>
          <a:p>
            <a:r>
              <a:rPr lang="en-US" dirty="0" smtClean="0"/>
              <a:t>PCWP – Pulmonary Capillary Wedge Pressure </a:t>
            </a:r>
            <a:r>
              <a:rPr lang="bg-BG" dirty="0" smtClean="0"/>
              <a:t>–</a:t>
            </a:r>
            <a:r>
              <a:rPr lang="bg-BG" baseline="0" dirty="0" smtClean="0"/>
              <a:t> Белодробно заклинено налягане</a:t>
            </a:r>
            <a:endParaRPr lang="en-US" dirty="0" smtClean="0"/>
          </a:p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RAP – Right Atrial Pressure – </a:t>
            </a:r>
            <a:r>
              <a:rPr lang="bg-BG" dirty="0" smtClean="0"/>
              <a:t>Налягане в дясно предсърдие</a:t>
            </a:r>
            <a:endParaRPr lang="en-US" dirty="0" smtClean="0"/>
          </a:p>
          <a:p>
            <a:r>
              <a:rPr lang="bg-BG" baseline="0" dirty="0" smtClean="0"/>
              <a:t>ЧЕ – Чернодробни ензими</a:t>
            </a: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20642546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BiPAP</a:t>
            </a:r>
            <a:r>
              <a:rPr lang="en-US" dirty="0" smtClean="0"/>
              <a:t> - </a:t>
            </a:r>
            <a:r>
              <a:rPr lang="tr-TR" sz="1200" b="0" i="0" dirty="0" smtClean="0">
                <a:effectLst/>
                <a:latin typeface="+mn-lt"/>
                <a:ea typeface="+mn-ea"/>
                <a:cs typeface="+mn-cs"/>
                <a:sym typeface="Calibri"/>
              </a:rPr>
              <a:t> Bilevel Positive Airway Pressure</a:t>
            </a:r>
            <a:r>
              <a:rPr lang="en-US" sz="1200" b="0" i="0" dirty="0" smtClean="0">
                <a:effectLst/>
                <a:latin typeface="+mn-lt"/>
                <a:ea typeface="+mn-ea"/>
                <a:cs typeface="+mn-cs"/>
                <a:sym typeface="Calibri"/>
              </a:rPr>
              <a:t> Ventilation – </a:t>
            </a:r>
            <a:r>
              <a:rPr lang="bg-BG" sz="1200" b="0" i="0" dirty="0" smtClean="0">
                <a:effectLst/>
                <a:latin typeface="+mn-lt"/>
                <a:ea typeface="+mn-ea"/>
                <a:cs typeface="+mn-cs"/>
                <a:sym typeface="Calibri"/>
              </a:rPr>
              <a:t>Режим на провеждана механична вентилация.</a:t>
            </a:r>
          </a:p>
          <a:p>
            <a:r>
              <a:rPr lang="bg-BG" sz="1200" b="0" i="0" dirty="0" smtClean="0">
                <a:effectLst/>
                <a:latin typeface="+mn-lt"/>
                <a:ea typeface="+mn-ea"/>
                <a:cs typeface="+mn-cs"/>
                <a:sym typeface="Calibri"/>
              </a:rPr>
              <a:t>АКН</a:t>
            </a:r>
            <a:r>
              <a:rPr lang="bg-BG" sz="1200" b="0" i="0" baseline="0" dirty="0" smtClean="0">
                <a:effectLst/>
                <a:latin typeface="+mn-lt"/>
                <a:ea typeface="+mn-ea"/>
                <a:cs typeface="+mn-cs"/>
                <a:sym typeface="Calibri"/>
              </a:rPr>
              <a:t> – Артериално кръвно налягане</a:t>
            </a:r>
          </a:p>
          <a:p>
            <a:r>
              <a:rPr lang="bg-BG" sz="1200" b="0" i="0" baseline="0" dirty="0" smtClean="0">
                <a:effectLst/>
                <a:latin typeface="+mn-lt"/>
                <a:ea typeface="+mn-ea"/>
                <a:cs typeface="+mn-cs"/>
                <a:sym typeface="Calibri"/>
              </a:rPr>
              <a:t>БЕА – Безпулсова електрическа активност</a:t>
            </a:r>
          </a:p>
          <a:p>
            <a:r>
              <a:rPr lang="bg-BG" dirty="0" smtClean="0"/>
              <a:t>КТ – Камерна тахикардия</a:t>
            </a:r>
          </a:p>
          <a:p>
            <a:r>
              <a:rPr lang="bg-BG" dirty="0" smtClean="0"/>
              <a:t>КМ – Камерно мъждене</a:t>
            </a:r>
          </a:p>
          <a:p>
            <a:r>
              <a:rPr lang="bg-BG" dirty="0" smtClean="0"/>
              <a:t>ЧЕ – Чернодробни</a:t>
            </a:r>
            <a:r>
              <a:rPr lang="bg-BG" baseline="0" dirty="0" smtClean="0"/>
              <a:t> ензими</a:t>
            </a:r>
          </a:p>
          <a:p>
            <a:r>
              <a:rPr lang="en-US" baseline="0" dirty="0" smtClean="0"/>
              <a:t>BNP – Natriuretic </a:t>
            </a:r>
            <a:r>
              <a:rPr lang="en-US" baseline="0" dirty="0" err="1" smtClean="0"/>
              <a:t>peptid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44768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7" descr="Picture 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363368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7" descr="Picture 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4681" y="-27384"/>
            <a:ext cx="12240683" cy="6885384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Title Text"/>
          <p:cNvSpPr txBox="1">
            <a:spLocks noGrp="1"/>
          </p:cNvSpPr>
          <p:nvPr>
            <p:ph type="title"/>
          </p:nvPr>
        </p:nvSpPr>
        <p:spPr>
          <a:xfrm>
            <a:off x="116904" y="87213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dirty="0"/>
              <a:t>Title Text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19336" y="1628800"/>
            <a:ext cx="10515600" cy="270384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Font typeface="Wingdings" panose="05000000000000000000" pitchFamily="2" charset="2"/>
              <a:buChar char="§"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Text"/>
          <p:cNvSpPr txBox="1">
            <a:spLocks noGrp="1"/>
          </p:cNvSpPr>
          <p:nvPr>
            <p:ph type="title"/>
          </p:nvPr>
        </p:nvSpPr>
        <p:spPr>
          <a:xfrm>
            <a:off x="831850" y="423201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3302925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7" descr="Picture 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8200" y="1825625"/>
            <a:ext cx="5181600" cy="3117222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>
                <a:latin typeface="+mj-lt"/>
                <a:ea typeface="+mj-ea"/>
                <a:cs typeface="+mj-cs"/>
                <a:sym typeface="Helvetica"/>
              </a:defRPr>
            </a:lvl1pPr>
            <a:lvl2pPr marL="0" indent="457200">
              <a:buSzTx/>
              <a:buFontTx/>
              <a:buNone/>
              <a:defRPr sz="2400" b="1">
                <a:latin typeface="+mj-lt"/>
                <a:ea typeface="+mj-ea"/>
                <a:cs typeface="+mj-cs"/>
                <a:sym typeface="Helvetica"/>
              </a:defRPr>
            </a:lvl2pPr>
            <a:lvl3pPr marL="0" indent="914400">
              <a:buSzTx/>
              <a:buFontTx/>
              <a:buNone/>
              <a:defRPr sz="2400" b="1">
                <a:latin typeface="+mj-lt"/>
                <a:ea typeface="+mj-ea"/>
                <a:cs typeface="+mj-cs"/>
                <a:sym typeface="Helvetica"/>
              </a:defRPr>
            </a:lvl3pPr>
            <a:lvl4pPr marL="0" indent="1371600">
              <a:buSzTx/>
              <a:buFontTx/>
              <a:buNone/>
              <a:defRPr sz="2400" b="1">
                <a:latin typeface="+mj-lt"/>
                <a:ea typeface="+mj-ea"/>
                <a:cs typeface="+mj-cs"/>
                <a:sym typeface="Helvetica"/>
              </a:defRPr>
            </a:lvl4pPr>
            <a:lvl5pPr marL="0" indent="1828800">
              <a:buSzTx/>
              <a:buFontTx/>
              <a:buNone/>
              <a:defRPr sz="2400" b="1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Picture 7" descr="Picture 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394608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399"/>
            <a:ext cx="3932239" cy="2876109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8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8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395671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288674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Picture 7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95176" y="5136193"/>
            <a:ext cx="258624" cy="24830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itle 1"/>
          <p:cNvSpPr txBox="1">
            <a:spLocks noGrp="1"/>
          </p:cNvSpPr>
          <p:nvPr>
            <p:ph type="ctrTitle"/>
          </p:nvPr>
        </p:nvSpPr>
        <p:spPr>
          <a:xfrm>
            <a:off x="1055440" y="1122362"/>
            <a:ext cx="10585176" cy="23876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4400"/>
            </a:pPr>
            <a:r>
              <a:rPr lang="ru-RU" sz="4400" dirty="0"/>
              <a:t>Единно определение на кардиогенен шок: Въвеждане на </a:t>
            </a:r>
            <a:r>
              <a:rPr lang="ru-RU" sz="4400" dirty="0" smtClean="0"/>
              <a:t>системата </a:t>
            </a:r>
            <a:r>
              <a:rPr lang="ru-RU" sz="4400" dirty="0"/>
              <a:t>SCAI </a:t>
            </a:r>
            <a:r>
              <a:rPr lang="ru-RU" sz="4400" dirty="0" smtClean="0"/>
              <a:t>SHOCK</a:t>
            </a:r>
            <a:endParaRPr sz="4400"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itle 1"/>
          <p:cNvSpPr txBox="1">
            <a:spLocks noGrp="1"/>
          </p:cNvSpPr>
          <p:nvPr>
            <p:ph type="title"/>
          </p:nvPr>
        </p:nvSpPr>
        <p:spPr>
          <a:xfrm>
            <a:off x="119336" y="116632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bg-BG" sz="3200" dirty="0" smtClean="0"/>
              <a:t>Степен</a:t>
            </a:r>
            <a:r>
              <a:rPr sz="3200" dirty="0" smtClean="0"/>
              <a:t> </a:t>
            </a:r>
            <a:r>
              <a:rPr sz="3200" dirty="0"/>
              <a:t>B: </a:t>
            </a:r>
            <a:r>
              <a:rPr lang="bg-BG" sz="3200" dirty="0" smtClean="0"/>
              <a:t>Начален</a:t>
            </a:r>
            <a:endParaRPr sz="3200" dirty="0"/>
          </a:p>
        </p:txBody>
      </p:sp>
      <p:sp>
        <p:nvSpPr>
          <p:cNvPr id="185" name="Content Placeholder 2"/>
          <p:cNvSpPr txBox="1">
            <a:spLocks noGrp="1"/>
          </p:cNvSpPr>
          <p:nvPr>
            <p:ph type="body" sz="quarter" idx="1"/>
          </p:nvPr>
        </p:nvSpPr>
        <p:spPr>
          <a:xfrm>
            <a:off x="194320" y="1772816"/>
            <a:ext cx="5325616" cy="3117224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  <a:defRPr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bg-BG" sz="2400" dirty="0" smtClean="0"/>
              <a:t>Пациентът е с изявена клинична симптоматика на относителна хипотензия или тахикардия, без  данни за </a:t>
            </a:r>
            <a:r>
              <a:rPr lang="bg-BG" sz="2400" b="1" i="1" dirty="0" smtClean="0"/>
              <a:t>тъканна хипоперфузия</a:t>
            </a:r>
            <a:r>
              <a:rPr lang="bg-BG" sz="2400" dirty="0" smtClean="0"/>
              <a:t>.</a:t>
            </a:r>
            <a:endParaRPr sz="2400" dirty="0"/>
          </a:p>
        </p:txBody>
      </p:sp>
      <p:graphicFrame>
        <p:nvGraphicFramePr>
          <p:cNvPr id="5" name="Table"/>
          <p:cNvGraphicFramePr/>
          <p:nvPr>
            <p:extLst>
              <p:ext uri="{D42A27DB-BD31-4B8C-83A1-F6EECF244321}">
                <p14:modId xmlns:p14="http://schemas.microsoft.com/office/powerpoint/2010/main" val="133957818"/>
              </p:ext>
            </p:extLst>
          </p:nvPr>
        </p:nvGraphicFramePr>
        <p:xfrm>
          <a:off x="5519936" y="116632"/>
          <a:ext cx="6624736" cy="5393953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2532062"/>
                <a:gridCol w="1788418"/>
                <a:gridCol w="2304256"/>
              </a:tblGrid>
              <a:tr h="720080"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 dirty="0" err="1" smtClean="0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Клинично</a:t>
                      </a:r>
                      <a:r>
                        <a:rPr lang="bg-BG" b="1" dirty="0" smtClean="0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 и</a:t>
                      </a:r>
                      <a:r>
                        <a:rPr b="1" dirty="0" err="1" smtClean="0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зследване</a:t>
                      </a:r>
                      <a:endParaRPr b="1" dirty="0">
                        <a:solidFill>
                          <a:srgbClr val="FFFFFF"/>
                        </a:solidFill>
                        <a:latin typeface="Calibri Light" panose="020F0302020204030204" pitchFamily="34" charset="0"/>
                        <a:sym typeface="Helvetica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 dirty="0" err="1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Лабораторни</a:t>
                      </a:r>
                      <a:r>
                        <a:rPr b="1" dirty="0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 </a:t>
                      </a:r>
                      <a:r>
                        <a:rPr b="1" dirty="0" err="1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маркери</a:t>
                      </a:r>
                      <a:endParaRPr b="1" dirty="0">
                        <a:solidFill>
                          <a:srgbClr val="FFFFFF"/>
                        </a:solidFill>
                        <a:latin typeface="Calibri Light" panose="020F0302020204030204" pitchFamily="34" charset="0"/>
                        <a:sym typeface="Helvetica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700" b="1" dirty="0" err="1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Кръвообращение</a:t>
                      </a:r>
                      <a:endParaRPr sz="1700" b="1" dirty="0">
                        <a:solidFill>
                          <a:srgbClr val="FFFFFF"/>
                        </a:solidFill>
                        <a:latin typeface="Calibri Light" panose="020F0302020204030204" pitchFamily="34" charset="0"/>
                        <a:sym typeface="Helvetica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992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Изразена</a:t>
                      </a: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dirty="0" err="1" smtClean="0">
                          <a:latin typeface="Calibri Light" panose="020F0302020204030204" pitchFamily="34" charset="0"/>
                        </a:rPr>
                        <a:t>югуларна</a:t>
                      </a:r>
                      <a:r>
                        <a:rPr dirty="0" smtClean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dirty="0" err="1">
                          <a:latin typeface="Calibri Light" panose="020F0302020204030204" pitchFamily="34" charset="0"/>
                        </a:rPr>
                        <a:t>венозна</a:t>
                      </a:r>
                      <a:r>
                        <a:rPr dirty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dirty="0" err="1">
                          <a:latin typeface="Calibri Light" panose="020F0302020204030204" pitchFamily="34" charset="0"/>
                        </a:rPr>
                        <a:t>дистензия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dirty="0" err="1" smtClean="0">
                          <a:latin typeface="Calibri Light" panose="020F0302020204030204" pitchFamily="34" charset="0"/>
                        </a:rPr>
                        <a:t>Нормал</a:t>
                      </a: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ен</a:t>
                      </a:r>
                      <a:r>
                        <a:rPr lang="en-US" dirty="0" smtClean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серумен</a:t>
                      </a: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лактат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САКН &lt;</a:t>
                      </a: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 90 </a:t>
                      </a:r>
                      <a:r>
                        <a:rPr lang="en-US" baseline="0" dirty="0" smtClean="0">
                          <a:latin typeface="Calibri Light" panose="020F0302020204030204" pitchFamily="34" charset="0"/>
                        </a:rPr>
                        <a:t>mmHg </a:t>
                      </a: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или </a:t>
                      </a: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СрАКН &lt; 60 или с 30 </a:t>
                      </a:r>
                      <a:r>
                        <a:rPr lang="en-US" baseline="0" dirty="0" smtClean="0">
                          <a:latin typeface="Calibri Light" panose="020F0302020204030204" pitchFamily="34" charset="0"/>
                        </a:rPr>
                        <a:t>mmHg</a:t>
                      </a: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 под изходното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7480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Влажни</a:t>
                      </a:r>
                      <a:endParaRPr lang="bg-BG" baseline="0" dirty="0" smtClean="0">
                        <a:latin typeface="Calibri Light" panose="020F0302020204030204" pitchFamily="34" charset="0"/>
                      </a:endParaRPr>
                    </a:p>
                    <a:p>
                      <a:pPr algn="ctr">
                        <a:defRPr sz="1800"/>
                      </a:pP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хрипове</a:t>
                      </a:r>
                      <a:r>
                        <a:rPr dirty="0" smtClean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dirty="0" err="1" smtClean="0">
                          <a:latin typeface="Calibri Light" panose="020F0302020204030204" pitchFamily="34" charset="0"/>
                        </a:rPr>
                        <a:t>находка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dirty="0" err="1">
                          <a:latin typeface="Calibri Light" panose="020F0302020204030204" pitchFamily="34" charset="0"/>
                        </a:rPr>
                        <a:t>Нормална</a:t>
                      </a:r>
                      <a:r>
                        <a:rPr dirty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dirty="0" err="1" smtClean="0">
                          <a:latin typeface="Calibri Light" panose="020F0302020204030204" pitchFamily="34" charset="0"/>
                        </a:rPr>
                        <a:t>бъбречна</a:t>
                      </a:r>
                      <a:endParaRPr lang="en-US" dirty="0" smtClean="0">
                        <a:latin typeface="Calibri Light" panose="020F0302020204030204" pitchFamily="34" charset="0"/>
                      </a:endParaRPr>
                    </a:p>
                    <a:p>
                      <a:pPr algn="ctr">
                        <a:defRPr sz="1800"/>
                      </a:pPr>
                      <a:r>
                        <a:rPr dirty="0" err="1" smtClean="0">
                          <a:latin typeface="Calibri Light" panose="020F0302020204030204" pitchFamily="34" charset="0"/>
                        </a:rPr>
                        <a:t>функция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bg-BG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СЧ ≥ 100/</a:t>
                      </a:r>
                      <a:r>
                        <a:rPr lang="en-US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min</a:t>
                      </a:r>
                      <a:endParaRPr sz="1800" b="0" i="0" u="none" strike="noStrike" cap="none" spc="0" baseline="0" dirty="0">
                        <a:solidFill>
                          <a:srgbClr val="000000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055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dirty="0" err="1">
                          <a:latin typeface="Calibri Light" panose="020F0302020204030204" pitchFamily="34" charset="0"/>
                        </a:rPr>
                        <a:t>Топли</a:t>
                      </a:r>
                      <a:r>
                        <a:rPr dirty="0">
                          <a:latin typeface="Calibri Light" panose="020F0302020204030204" pitchFamily="34" charset="0"/>
                        </a:rPr>
                        <a:t> и </a:t>
                      </a:r>
                      <a:r>
                        <a:rPr dirty="0" err="1">
                          <a:latin typeface="Calibri Light" panose="020F0302020204030204" pitchFamily="34" charset="0"/>
                        </a:rPr>
                        <a:t>добре</a:t>
                      </a:r>
                      <a:r>
                        <a:rPr dirty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dirty="0" err="1">
                          <a:latin typeface="Calibri Light" panose="020F0302020204030204" pitchFamily="34" charset="0"/>
                        </a:rPr>
                        <a:t>перфузирани</a:t>
                      </a:r>
                      <a:r>
                        <a:rPr dirty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dirty="0" err="1">
                          <a:latin typeface="Calibri Light" panose="020F0302020204030204" pitchFamily="34" charset="0"/>
                        </a:rPr>
                        <a:t>тъкани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Повишени</a:t>
                      </a: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 стойности на </a:t>
                      </a:r>
                      <a:r>
                        <a:rPr lang="en-US" baseline="0" dirty="0" smtClean="0">
                          <a:latin typeface="Calibri Light" panose="020F0302020204030204" pitchFamily="34" charset="0"/>
                        </a:rPr>
                        <a:t>BNP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При</a:t>
                      </a: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 инвазивно проследяване</a:t>
                      </a:r>
                      <a:endParaRPr lang="bg-BG" dirty="0" smtClean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055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dirty="0" err="1">
                          <a:latin typeface="Calibri Light" panose="020F0302020204030204" pitchFamily="34" charset="0"/>
                        </a:rPr>
                        <a:t>Силен</a:t>
                      </a:r>
                      <a:r>
                        <a:rPr dirty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dirty="0" err="1" smtClean="0">
                          <a:latin typeface="Calibri Light" panose="020F0302020204030204" pitchFamily="34" charset="0"/>
                        </a:rPr>
                        <a:t>пулс</a:t>
                      </a:r>
                      <a:endParaRPr lang="bg-BG" dirty="0" smtClean="0">
                        <a:latin typeface="Calibri Light" panose="020F0302020204030204" pitchFamily="34" charset="0"/>
                      </a:endParaRPr>
                    </a:p>
                    <a:p>
                      <a:pPr algn="ctr">
                        <a:defRPr sz="1800"/>
                      </a:pPr>
                      <a:r>
                        <a:rPr dirty="0" err="1" smtClean="0">
                          <a:latin typeface="Calibri Light" panose="020F0302020204030204" pitchFamily="34" charset="0"/>
                        </a:rPr>
                        <a:t>на</a:t>
                      </a:r>
                      <a:r>
                        <a:rPr dirty="0" smtClean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dirty="0" err="1">
                          <a:latin typeface="Calibri Light" panose="020F0302020204030204" pitchFamily="34" charset="0"/>
                        </a:rPr>
                        <a:t>дисталните</a:t>
                      </a:r>
                      <a:r>
                        <a:rPr dirty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dirty="0" err="1">
                          <a:latin typeface="Calibri Light" panose="020F0302020204030204" pitchFamily="34" charset="0"/>
                        </a:rPr>
                        <a:t>съдове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CI</a:t>
                      </a:r>
                      <a:r>
                        <a:rPr lang="bg-BG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≥ 2.</a:t>
                      </a:r>
                      <a:r>
                        <a:rPr lang="tr-TR" dirty="0" smtClean="0">
                          <a:latin typeface="Calibri Light" panose="020F0302020204030204" pitchFamily="34" charset="0"/>
                        </a:rPr>
                        <a:t>2 l/min/m</a:t>
                      </a:r>
                      <a:r>
                        <a:rPr lang="tr-TR" baseline="30000" dirty="0" smtClean="0">
                          <a:latin typeface="Calibri Light" panose="020F0302020204030204" pitchFamily="34" charset="0"/>
                        </a:rPr>
                        <a:t>2</a:t>
                      </a:r>
                      <a:endParaRPr lang="bg-BG" sz="1800" b="0" i="0" u="none" strike="noStrike" cap="none" spc="0" baseline="0" dirty="0">
                        <a:solidFill>
                          <a:srgbClr val="000000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5361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dirty="0" err="1">
                          <a:latin typeface="Calibri Light" panose="020F0302020204030204" pitchFamily="34" charset="0"/>
                        </a:rPr>
                        <a:t>Липсват</a:t>
                      </a:r>
                      <a:r>
                        <a:rPr dirty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dirty="0" err="1">
                          <a:latin typeface="Calibri Light" panose="020F0302020204030204" pitchFamily="34" charset="0"/>
                        </a:rPr>
                        <a:t>степенни</a:t>
                      </a:r>
                      <a:r>
                        <a:rPr dirty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dirty="0" err="1">
                          <a:latin typeface="Calibri Light" panose="020F0302020204030204" pitchFamily="34" charset="0"/>
                        </a:rPr>
                        <a:t>нарушения</a:t>
                      </a:r>
                      <a:r>
                        <a:rPr dirty="0">
                          <a:latin typeface="Calibri Light" panose="020F0302020204030204" pitchFamily="34" charset="0"/>
                        </a:rPr>
                        <a:t> в </a:t>
                      </a:r>
                      <a:r>
                        <a:rPr dirty="0" err="1">
                          <a:latin typeface="Calibri Light" panose="020F0302020204030204" pitchFamily="34" charset="0"/>
                        </a:rPr>
                        <a:t>съзнанието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PA</a:t>
                      </a:r>
                      <a:r>
                        <a:rPr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Sa</a:t>
                      </a:r>
                      <a:r>
                        <a:rPr lang="en-US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t </a:t>
                      </a:r>
                      <a:r>
                        <a:rPr lang="bg-BG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≥</a:t>
                      </a:r>
                      <a:r>
                        <a:rPr lang="en-US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65%</a:t>
                      </a:r>
                      <a:endParaRPr sz="1800" b="0" i="0" u="none" strike="noStrike" cap="none" spc="0" baseline="0" dirty="0">
                        <a:solidFill>
                          <a:srgbClr val="000000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itle 1"/>
          <p:cNvSpPr txBox="1">
            <a:spLocks noGrp="1"/>
          </p:cNvSpPr>
          <p:nvPr>
            <p:ph type="title"/>
          </p:nvPr>
        </p:nvSpPr>
        <p:spPr>
          <a:xfrm>
            <a:off x="119336" y="116632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bg-BG" sz="3200" dirty="0" smtClean="0"/>
              <a:t>Степен </a:t>
            </a:r>
            <a:r>
              <a:rPr sz="3200" dirty="0" smtClean="0"/>
              <a:t>C</a:t>
            </a:r>
            <a:r>
              <a:rPr sz="3200" dirty="0"/>
              <a:t>: </a:t>
            </a:r>
            <a:r>
              <a:rPr lang="bg-BG" sz="3200" dirty="0" smtClean="0"/>
              <a:t>Класически</a:t>
            </a:r>
            <a:endParaRPr sz="3200" dirty="0"/>
          </a:p>
        </p:txBody>
      </p:sp>
      <p:sp>
        <p:nvSpPr>
          <p:cNvPr id="189" name="Content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9336" y="1484231"/>
            <a:ext cx="5040560" cy="31172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  <a:defRPr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bg-BG" sz="2400" dirty="0" smtClean="0"/>
              <a:t>Пациентът е с клинични данни за </a:t>
            </a:r>
            <a:r>
              <a:rPr lang="bg-BG" sz="2400" b="1" i="1" dirty="0" smtClean="0"/>
              <a:t>хипоперфузия</a:t>
            </a:r>
            <a:r>
              <a:rPr lang="bg-BG" sz="2400" b="1" dirty="0" smtClean="0"/>
              <a:t>, </a:t>
            </a:r>
            <a:r>
              <a:rPr lang="bg-BG" sz="2400" dirty="0" smtClean="0"/>
              <a:t>която налага приложение на инотропни средства, вазоконстриктори или перкутанна </a:t>
            </a:r>
            <a:r>
              <a:rPr sz="2400" dirty="0" smtClean="0"/>
              <a:t>MCS </a:t>
            </a:r>
            <a:r>
              <a:rPr lang="bg-BG" sz="2400" dirty="0" smtClean="0"/>
              <a:t>за възстановяване на перфузията</a:t>
            </a:r>
            <a:r>
              <a:rPr sz="2400" dirty="0" smtClean="0"/>
              <a:t>.</a:t>
            </a:r>
            <a:endParaRPr sz="2400" dirty="0"/>
          </a:p>
          <a:p>
            <a:pPr>
              <a:buFont typeface="Wingdings" panose="05000000000000000000" pitchFamily="2" charset="2"/>
              <a:buChar char="§"/>
              <a:defRPr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bg-BG" sz="2400" dirty="0" smtClean="0"/>
              <a:t>При тези пациенти е типично да се установи относителна хипотензия.</a:t>
            </a:r>
            <a:endParaRPr sz="2400" dirty="0"/>
          </a:p>
        </p:txBody>
      </p:sp>
      <p:graphicFrame>
        <p:nvGraphicFramePr>
          <p:cNvPr id="5" name="Table"/>
          <p:cNvGraphicFramePr/>
          <p:nvPr>
            <p:extLst>
              <p:ext uri="{D42A27DB-BD31-4B8C-83A1-F6EECF244321}">
                <p14:modId xmlns:p14="http://schemas.microsoft.com/office/powerpoint/2010/main" val="4122691336"/>
              </p:ext>
            </p:extLst>
          </p:nvPr>
        </p:nvGraphicFramePr>
        <p:xfrm>
          <a:off x="5015880" y="116633"/>
          <a:ext cx="7056784" cy="5386872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2520280"/>
                <a:gridCol w="1800200"/>
                <a:gridCol w="2736304"/>
              </a:tblGrid>
              <a:tr h="506439"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 dirty="0" err="1" smtClean="0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Клинично</a:t>
                      </a:r>
                      <a:r>
                        <a:rPr lang="bg-BG" b="1" dirty="0" smtClean="0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 и</a:t>
                      </a:r>
                      <a:r>
                        <a:rPr b="1" dirty="0" err="1" smtClean="0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зследване</a:t>
                      </a:r>
                      <a:endParaRPr b="1" dirty="0">
                        <a:solidFill>
                          <a:srgbClr val="FFFFFF"/>
                        </a:solidFill>
                        <a:latin typeface="Calibri Light" panose="020F0302020204030204" pitchFamily="34" charset="0"/>
                        <a:sym typeface="Helvetica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 dirty="0" err="1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Лабораторни</a:t>
                      </a:r>
                      <a:r>
                        <a:rPr b="1" dirty="0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 </a:t>
                      </a:r>
                      <a:r>
                        <a:rPr b="1" dirty="0" err="1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маркери</a:t>
                      </a:r>
                      <a:endParaRPr b="1" dirty="0">
                        <a:solidFill>
                          <a:srgbClr val="FFFFFF"/>
                        </a:solidFill>
                        <a:latin typeface="Calibri Light" panose="020F0302020204030204" pitchFamily="34" charset="0"/>
                        <a:sym typeface="Helvetica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700" b="1" dirty="0" err="1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Кръвообращение</a:t>
                      </a:r>
                      <a:endParaRPr sz="1700" b="1" dirty="0">
                        <a:solidFill>
                          <a:srgbClr val="FFFFFF"/>
                        </a:solidFill>
                        <a:latin typeface="Calibri Light" panose="020F0302020204030204" pitchFamily="34" charset="0"/>
                        <a:sym typeface="Helvetica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6098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„Изглежда лошо</a:t>
                      </a: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“</a:t>
                      </a:r>
                    </a:p>
                    <a:p>
                      <a:pPr algn="ctr">
                        <a:defRPr sz="1800"/>
                      </a:pP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Неспокоен, паника 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Серумен лактат</a:t>
                      </a:r>
                    </a:p>
                    <a:p>
                      <a:pPr algn="ctr">
                        <a:defRPr sz="1800"/>
                      </a:pPr>
                      <a:r>
                        <a:rPr lang="bg-BG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≥</a:t>
                      </a:r>
                      <a:r>
                        <a:rPr lang="en-US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bg-BG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2 </a:t>
                      </a:r>
                      <a:r>
                        <a:rPr lang="en-US" sz="1800" b="0" i="0" u="none" strike="noStrike" cap="none" spc="0" baseline="0" dirty="0" err="1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mmol</a:t>
                      </a:r>
                      <a:r>
                        <a:rPr lang="en-US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/l</a:t>
                      </a:r>
                      <a:endParaRPr sz="1800" b="0" i="0" u="none" strike="noStrike" cap="none" spc="0" baseline="0" dirty="0">
                        <a:solidFill>
                          <a:srgbClr val="000000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dirty="0" smtClean="0">
                          <a:latin typeface="Calibri Light" panose="020F0302020204030204" pitchFamily="34" charset="0"/>
                        </a:rPr>
                        <a:t>САКН &lt;</a:t>
                      </a:r>
                      <a:r>
                        <a:rPr lang="ru-RU" baseline="0" dirty="0" smtClean="0">
                          <a:latin typeface="Calibri Light" panose="020F0302020204030204" pitchFamily="34" charset="0"/>
                        </a:rPr>
                        <a:t> 90 </a:t>
                      </a:r>
                      <a:r>
                        <a:rPr lang="en-US" baseline="0" dirty="0" smtClean="0">
                          <a:latin typeface="Calibri Light" panose="020F0302020204030204" pitchFamily="34" charset="0"/>
                        </a:rPr>
                        <a:t>mmHg </a:t>
                      </a:r>
                      <a:r>
                        <a:rPr lang="ru-RU" baseline="0" dirty="0" smtClean="0">
                          <a:latin typeface="Calibri Light" panose="020F0302020204030204" pitchFamily="34" charset="0"/>
                        </a:rPr>
                        <a:t>или</a:t>
                      </a:r>
                      <a:endParaRPr lang="en-US" baseline="0" dirty="0" smtClean="0">
                        <a:latin typeface="Calibri Light" panose="020F0302020204030204" pitchFamily="34" charset="0"/>
                      </a:endParaRPr>
                    </a:p>
                    <a:p>
                      <a:pPr algn="ctr">
                        <a:defRPr sz="1800"/>
                      </a:pPr>
                      <a:r>
                        <a:rPr lang="ru-RU" baseline="0" dirty="0" smtClean="0">
                          <a:latin typeface="Calibri Light" panose="020F0302020204030204" pitchFamily="34" charset="0"/>
                        </a:rPr>
                        <a:t>СрАКН </a:t>
                      </a:r>
                      <a:r>
                        <a:rPr lang="ru-RU" baseline="0" dirty="0" smtClean="0">
                          <a:latin typeface="Calibri Light" panose="020F0302020204030204" pitchFamily="34" charset="0"/>
                        </a:rPr>
                        <a:t>&lt; </a:t>
                      </a:r>
                      <a:r>
                        <a:rPr lang="ru-RU" baseline="0" dirty="0" smtClean="0">
                          <a:latin typeface="Calibri Light" panose="020F0302020204030204" pitchFamily="34" charset="0"/>
                        </a:rPr>
                        <a:t>60 </a:t>
                      </a:r>
                      <a:r>
                        <a:rPr lang="ru-RU" baseline="0" dirty="0" smtClean="0">
                          <a:latin typeface="Calibri Light" panose="020F0302020204030204" pitchFamily="34" charset="0"/>
                        </a:rPr>
                        <a:t>или с 30 mmHg под изходното. Прилагат се медикация/процедури за поддържането му. </a:t>
                      </a:r>
                      <a:endParaRPr lang="ru-RU"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65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Кожата е пепелява, петниста</a:t>
                      </a: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 и</a:t>
                      </a: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 тъмна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Креатинин х 2</a:t>
                      </a:r>
                    </a:p>
                    <a:p>
                      <a:pPr algn="ctr">
                        <a:defRPr sz="1800"/>
                      </a:pPr>
                      <a:r>
                        <a:rPr lang="en-US" dirty="0" smtClean="0">
                          <a:latin typeface="Calibri Light" panose="020F0302020204030204" pitchFamily="34" charset="0"/>
                        </a:rPr>
                        <a:t>GFR</a:t>
                      </a:r>
                      <a:r>
                        <a:rPr lang="en-US" baseline="0" dirty="0" smtClean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намалена с повече от 50%</a:t>
                      </a:r>
                      <a:endParaRPr sz="1800" b="0" i="0" u="none" strike="noStrike" cap="none" spc="0" baseline="0" dirty="0">
                        <a:solidFill>
                          <a:srgbClr val="000000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CI</a:t>
                      </a:r>
                      <a:r>
                        <a:rPr lang="bg-BG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≤ 2.</a:t>
                      </a:r>
                      <a:r>
                        <a:rPr lang="tr-TR" dirty="0" smtClean="0">
                          <a:latin typeface="Calibri Light" panose="020F0302020204030204" pitchFamily="34" charset="0"/>
                        </a:rPr>
                        <a:t>2 l/min/m</a:t>
                      </a:r>
                      <a:r>
                        <a:rPr lang="tr-TR" baseline="30000" dirty="0" smtClean="0">
                          <a:latin typeface="Calibri Light" panose="020F0302020204030204" pitchFamily="34" charset="0"/>
                        </a:rPr>
                        <a:t>2</a:t>
                      </a:r>
                      <a:r>
                        <a:rPr lang="tr-TR" dirty="0" smtClean="0">
                          <a:latin typeface="Calibri Light" panose="020F0302020204030204" pitchFamily="34" charset="0"/>
                        </a:rPr>
                        <a:t> </a:t>
                      </a:r>
                      <a:endParaRPr sz="1800" b="0" i="0" u="none" strike="noStrike" cap="none" spc="0" baseline="0" dirty="0">
                        <a:solidFill>
                          <a:srgbClr val="000000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65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Обемно натоварване</a:t>
                      </a:r>
                    </a:p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Влажни хрипове</a:t>
                      </a:r>
                      <a:endParaRPr lang="en-US" dirty="0" smtClean="0">
                        <a:latin typeface="Calibri Light" panose="020F0302020204030204" pitchFamily="34" charset="0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US" dirty="0" err="1" smtClean="0">
                          <a:latin typeface="Calibri Light" panose="020F0302020204030204" pitchFamily="34" charset="0"/>
                        </a:rPr>
                        <a:t>Killip</a:t>
                      </a:r>
                      <a:r>
                        <a:rPr lang="en-US" dirty="0" smtClean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3 или</a:t>
                      </a: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 4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Повишени стойности на ЧЕ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PCWP &gt; 15</a:t>
                      </a:r>
                      <a:r>
                        <a:rPr lang="bg-BG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mmHg</a:t>
                      </a:r>
                      <a:endParaRPr lang="bg-BG" sz="1800" b="0" i="0" u="none" strike="noStrike" cap="none" spc="0" baseline="0" dirty="0" smtClean="0">
                        <a:solidFill>
                          <a:srgbClr val="000000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17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Провеждана</a:t>
                      </a:r>
                      <a:r>
                        <a:rPr lang="en-US" dirty="0" smtClean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Calibri Light" panose="020F0302020204030204" pitchFamily="34" charset="0"/>
                        </a:rPr>
                        <a:t>BiPAP</a:t>
                      </a:r>
                      <a:r>
                        <a:rPr lang="en-US" dirty="0" smtClean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или </a:t>
                      </a:r>
                    </a:p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механична вентилация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Повишени</a:t>
                      </a: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 стойности на </a:t>
                      </a:r>
                      <a:r>
                        <a:rPr lang="tr-TR" baseline="0" dirty="0" smtClean="0">
                          <a:latin typeface="Calibri Light" panose="020F0302020204030204" pitchFamily="34" charset="0"/>
                        </a:rPr>
                        <a:t>BNP</a:t>
                      </a:r>
                      <a:endParaRPr lang="tr-TR" dirty="0" smtClean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RAP/CVP ≥ 0.8</a:t>
                      </a:r>
                      <a:endParaRPr lang="bg-BG" sz="1800" b="0" i="0" u="none" strike="noStrike" cap="none" spc="0" baseline="0" dirty="0" smtClean="0">
                        <a:solidFill>
                          <a:srgbClr val="000000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447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Студена,</a:t>
                      </a: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  лепкава кожа</a:t>
                      </a:r>
                      <a:endParaRPr lang="en-US" baseline="0" dirty="0" smtClean="0">
                        <a:latin typeface="Calibri Light" panose="020F0302020204030204" pitchFamily="34" charset="0"/>
                      </a:endParaRPr>
                    </a:p>
                    <a:p>
                      <a:pPr algn="ctr">
                        <a:defRPr sz="1800"/>
                      </a:pP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Часова диуреза &lt; 30 </a:t>
                      </a:r>
                      <a:r>
                        <a:rPr lang="en-US" baseline="0" dirty="0" smtClean="0">
                          <a:latin typeface="Calibri Light" panose="020F0302020204030204" pitchFamily="34" charset="0"/>
                        </a:rPr>
                        <a:t>ml/h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endParaRPr lang="tr-TR" b="1" dirty="0" smtClean="0">
                        <a:solidFill>
                          <a:srgbClr val="FF0000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PAPI &lt; 1.85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093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Остри степенни нарушения в съзнанието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tr-TR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CPO ≤ 0.6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Title 1"/>
          <p:cNvSpPr txBox="1">
            <a:spLocks noGrp="1"/>
          </p:cNvSpPr>
          <p:nvPr>
            <p:ph type="title"/>
          </p:nvPr>
        </p:nvSpPr>
        <p:spPr>
          <a:xfrm>
            <a:off x="191344" y="260648"/>
            <a:ext cx="10558808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bg-BG" sz="3200" dirty="0" smtClean="0"/>
              <a:t>Стадий</a:t>
            </a:r>
            <a:r>
              <a:rPr sz="3200" dirty="0" smtClean="0"/>
              <a:t> </a:t>
            </a:r>
            <a:r>
              <a:rPr sz="3200" dirty="0"/>
              <a:t>D: </a:t>
            </a:r>
            <a:r>
              <a:rPr lang="bg-BG" sz="3200" dirty="0" smtClean="0"/>
              <a:t>Влошаване</a:t>
            </a:r>
            <a:endParaRPr sz="3200" dirty="0"/>
          </a:p>
        </p:txBody>
      </p:sp>
      <p:sp>
        <p:nvSpPr>
          <p:cNvPr id="193" name="Content Placeholder 2"/>
          <p:cNvSpPr txBox="1">
            <a:spLocks noGrp="1"/>
          </p:cNvSpPr>
          <p:nvPr>
            <p:ph type="body" sz="quarter" idx="1"/>
          </p:nvPr>
        </p:nvSpPr>
        <p:spPr>
          <a:xfrm>
            <a:off x="119336" y="1825624"/>
            <a:ext cx="5184576" cy="3117224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bg-BG" sz="2400" dirty="0" smtClean="0"/>
              <a:t>Пациент, подобен на С, но тенденция към влошаване</a:t>
            </a:r>
            <a:r>
              <a:rPr sz="2400" dirty="0" smtClean="0"/>
              <a:t>.</a:t>
            </a:r>
            <a:endParaRPr sz="2400" dirty="0"/>
          </a:p>
          <a:p>
            <a:pPr>
              <a:defRPr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bg-BG" sz="2400" dirty="0" smtClean="0"/>
              <a:t>При тези пациенти е налице </a:t>
            </a:r>
            <a:r>
              <a:rPr lang="bg-BG" sz="2400" b="1" i="1" dirty="0" smtClean="0"/>
              <a:t>невъзможност за отговор на началните медикаментозни или процедурни интервенции</a:t>
            </a:r>
            <a:r>
              <a:rPr lang="bg-BG" sz="2400" i="1" dirty="0" smtClean="0"/>
              <a:t>.</a:t>
            </a:r>
            <a:endParaRPr sz="2400" i="1" dirty="0"/>
          </a:p>
        </p:txBody>
      </p:sp>
      <p:graphicFrame>
        <p:nvGraphicFramePr>
          <p:cNvPr id="5" name="Table"/>
          <p:cNvGraphicFramePr/>
          <p:nvPr>
            <p:extLst>
              <p:ext uri="{D42A27DB-BD31-4B8C-83A1-F6EECF244321}">
                <p14:modId xmlns:p14="http://schemas.microsoft.com/office/powerpoint/2010/main" val="1604658485"/>
              </p:ext>
            </p:extLst>
          </p:nvPr>
        </p:nvGraphicFramePr>
        <p:xfrm>
          <a:off x="5447928" y="116632"/>
          <a:ext cx="6696744" cy="5836025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2437671"/>
                <a:gridCol w="1846720"/>
                <a:gridCol w="2412353"/>
              </a:tblGrid>
              <a:tr h="611425"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 dirty="0" err="1" smtClean="0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Клиничн</a:t>
                      </a:r>
                      <a:r>
                        <a:rPr lang="bg-BG" b="1" dirty="0" smtClean="0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о</a:t>
                      </a:r>
                      <a:r>
                        <a:rPr lang="bg-BG" b="1" baseline="0" dirty="0" smtClean="0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 и</a:t>
                      </a:r>
                      <a:r>
                        <a:rPr b="1" dirty="0" err="1" smtClean="0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зследване</a:t>
                      </a:r>
                      <a:endParaRPr b="1" dirty="0">
                        <a:solidFill>
                          <a:srgbClr val="FFFFFF"/>
                        </a:solidFill>
                        <a:latin typeface="Calibri Light" panose="020F0302020204030204" pitchFamily="34" charset="0"/>
                        <a:sym typeface="Helvetica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 dirty="0" err="1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Лабораторни</a:t>
                      </a:r>
                      <a:r>
                        <a:rPr b="1" dirty="0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 </a:t>
                      </a:r>
                      <a:r>
                        <a:rPr b="1" dirty="0" err="1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маркери</a:t>
                      </a:r>
                      <a:endParaRPr b="1" dirty="0">
                        <a:solidFill>
                          <a:srgbClr val="FFFFFF"/>
                        </a:solidFill>
                        <a:latin typeface="Calibri Light" panose="020F0302020204030204" pitchFamily="34" charset="0"/>
                        <a:sym typeface="Helvetica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700" b="1" dirty="0" err="1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Кръвообращение</a:t>
                      </a:r>
                      <a:endParaRPr sz="1700" b="1" dirty="0">
                        <a:solidFill>
                          <a:srgbClr val="FFFFFF"/>
                        </a:solidFill>
                        <a:latin typeface="Calibri Light" panose="020F0302020204030204" pitchFamily="34" charset="0"/>
                        <a:sym typeface="Helvetica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9187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„Изглежда лошо</a:t>
                      </a: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“</a:t>
                      </a:r>
                    </a:p>
                    <a:p>
                      <a:pPr algn="ctr">
                        <a:defRPr sz="1800"/>
                      </a:pP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Неспокоен, паника 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Серумен лактат</a:t>
                      </a:r>
                    </a:p>
                    <a:p>
                      <a:pPr algn="ctr">
                        <a:defRPr sz="1800"/>
                      </a:pPr>
                      <a:r>
                        <a:rPr lang="bg-BG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≥</a:t>
                      </a:r>
                      <a:r>
                        <a:rPr lang="en-US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bg-BG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2 </a:t>
                      </a:r>
                      <a:r>
                        <a:rPr lang="en-US" sz="1800" b="0" i="0" u="none" strike="noStrike" cap="none" spc="0" baseline="0" dirty="0" err="1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mmol</a:t>
                      </a:r>
                      <a:r>
                        <a:rPr lang="en-US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/l</a:t>
                      </a:r>
                      <a:endParaRPr sz="1800" b="0" i="0" u="none" strike="noStrike" cap="none" spc="0" baseline="0" dirty="0">
                        <a:solidFill>
                          <a:srgbClr val="000000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dirty="0" smtClean="0">
                          <a:latin typeface="Calibri Light" panose="020F0302020204030204" pitchFamily="34" charset="0"/>
                        </a:rPr>
                        <a:t>САКН &lt;</a:t>
                      </a:r>
                      <a:r>
                        <a:rPr lang="ru-RU" baseline="0" dirty="0" smtClean="0">
                          <a:latin typeface="Calibri Light" panose="020F0302020204030204" pitchFamily="34" charset="0"/>
                        </a:rPr>
                        <a:t> 90 или СрАКН &lt; 60 или с 30 mmHg под изходното. Прилагат се медикация/процедури за поддържането му. </a:t>
                      </a:r>
                      <a:endParaRPr lang="ru-RU"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7700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Кожата е пепелява, петниста</a:t>
                      </a: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 и</a:t>
                      </a: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 тъмна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Креатинин х 2</a:t>
                      </a:r>
                    </a:p>
                    <a:p>
                      <a:pPr algn="ctr">
                        <a:defRPr sz="1800"/>
                      </a:pPr>
                      <a:r>
                        <a:rPr lang="en-US" dirty="0" smtClean="0">
                          <a:latin typeface="Calibri Light" panose="020F0302020204030204" pitchFamily="34" charset="0"/>
                        </a:rPr>
                        <a:t>GFR</a:t>
                      </a:r>
                      <a:r>
                        <a:rPr lang="en-US" baseline="0" dirty="0" smtClean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намалена с над 50%</a:t>
                      </a:r>
                      <a:endParaRPr sz="1800" b="0" i="0" u="none" strike="noStrike" cap="none" spc="0" baseline="0" dirty="0">
                        <a:solidFill>
                          <a:srgbClr val="000000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CI</a:t>
                      </a:r>
                      <a:r>
                        <a:rPr lang="bg-BG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≤ 2.</a:t>
                      </a:r>
                      <a:r>
                        <a:rPr lang="tr-TR" dirty="0" smtClean="0">
                          <a:latin typeface="Calibri Light" panose="020F0302020204030204" pitchFamily="34" charset="0"/>
                        </a:rPr>
                        <a:t>2 l/min/m</a:t>
                      </a:r>
                      <a:r>
                        <a:rPr lang="tr-TR" baseline="30000" dirty="0" smtClean="0">
                          <a:latin typeface="Calibri Light" panose="020F0302020204030204" pitchFamily="34" charset="0"/>
                        </a:rPr>
                        <a:t>2</a:t>
                      </a:r>
                      <a:r>
                        <a:rPr lang="tr-TR" dirty="0" smtClean="0">
                          <a:latin typeface="Calibri Light" panose="020F0302020204030204" pitchFamily="34" charset="0"/>
                        </a:rPr>
                        <a:t> </a:t>
                      </a:r>
                      <a:endParaRPr sz="1800" b="0" i="0" u="none" strike="noStrike" cap="none" spc="0" baseline="0" dirty="0">
                        <a:solidFill>
                          <a:srgbClr val="000000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6828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Обемно натоварване</a:t>
                      </a:r>
                    </a:p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Хрипове</a:t>
                      </a:r>
                      <a:endParaRPr lang="en-US" dirty="0" smtClean="0">
                        <a:latin typeface="Calibri Light" panose="020F0302020204030204" pitchFamily="34" charset="0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US" dirty="0" err="1" smtClean="0">
                          <a:latin typeface="Calibri Light" panose="020F0302020204030204" pitchFamily="34" charset="0"/>
                        </a:rPr>
                        <a:t>Killip</a:t>
                      </a: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 3 или 4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Повишени стойности на ЧЕ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PCWP &gt; 15</a:t>
                      </a:r>
                      <a:r>
                        <a:rPr lang="bg-BG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mmHg</a:t>
                      </a:r>
                      <a:endParaRPr lang="bg-BG" sz="1800" b="0" i="0" u="none" strike="noStrike" cap="none" spc="0" baseline="0" dirty="0" smtClean="0">
                        <a:solidFill>
                          <a:srgbClr val="000000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940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Провеждана</a:t>
                      </a:r>
                      <a:r>
                        <a:rPr lang="en-US" dirty="0" smtClean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Calibri Light" panose="020F0302020204030204" pitchFamily="34" charset="0"/>
                        </a:rPr>
                        <a:t>BiPAP</a:t>
                      </a:r>
                      <a:r>
                        <a:rPr lang="en-US" dirty="0" smtClean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или </a:t>
                      </a:r>
                    </a:p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механична вентилация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Повишени</a:t>
                      </a: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 стойности на </a:t>
                      </a:r>
                      <a:r>
                        <a:rPr lang="tr-TR" baseline="0" dirty="0" smtClean="0">
                          <a:latin typeface="Calibri Light" panose="020F0302020204030204" pitchFamily="34" charset="0"/>
                        </a:rPr>
                        <a:t>BNP</a:t>
                      </a:r>
                      <a:endParaRPr lang="tr-TR" dirty="0" smtClean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RAP/CVP ≥ 0.8</a:t>
                      </a:r>
                      <a:endParaRPr lang="bg-BG" sz="1800" b="0" i="0" u="none" strike="noStrike" cap="none" spc="0" baseline="0" dirty="0" smtClean="0">
                        <a:solidFill>
                          <a:srgbClr val="000000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Студена,</a:t>
                      </a: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  лепкава кожа</a:t>
                      </a:r>
                      <a:endParaRPr lang="en-US" baseline="0" dirty="0" smtClean="0">
                        <a:latin typeface="Calibri Light" panose="020F0302020204030204" pitchFamily="34" charset="0"/>
                      </a:endParaRPr>
                    </a:p>
                    <a:p>
                      <a:pPr algn="ctr">
                        <a:defRPr sz="1800"/>
                      </a:pP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Диуреза &lt; 30 </a:t>
                      </a:r>
                      <a:r>
                        <a:rPr lang="en-US" baseline="0" dirty="0" smtClean="0">
                          <a:latin typeface="Calibri Light" panose="020F0302020204030204" pitchFamily="34" charset="0"/>
                        </a:rPr>
                        <a:t>ml/h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bg-BG" b="1" dirty="0" smtClean="0">
                          <a:solidFill>
                            <a:srgbClr val="FF0000"/>
                          </a:solidFill>
                          <a:latin typeface="Calibri Light" panose="020F0302020204030204" pitchFamily="34" charset="0"/>
                        </a:rPr>
                        <a:t>ВЛОШАВАНЕ</a:t>
                      </a:r>
                      <a:endParaRPr lang="tr-TR" b="1" dirty="0" smtClean="0">
                        <a:solidFill>
                          <a:srgbClr val="FF0000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PAPI &lt; 1.85</a:t>
                      </a:r>
                    </a:p>
                    <a:p>
                      <a:pPr algn="ctr">
                        <a:defRPr sz="1800"/>
                      </a:pPr>
                      <a:r>
                        <a:rPr lang="en-US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CPO ≤ 0.6</a:t>
                      </a:r>
                      <a:endParaRPr lang="bg-BG" sz="1800" b="0" i="0" u="none" strike="noStrike" cap="none" spc="0" baseline="0" dirty="0">
                        <a:solidFill>
                          <a:srgbClr val="000000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9481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Остро настъпващи степенни нарушения в съзнанието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Вазоконстриктори или </a:t>
                      </a:r>
                      <a:r>
                        <a:rPr lang="en-US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MCS</a:t>
                      </a:r>
                      <a:r>
                        <a:rPr lang="bg-BG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за поддържане на тъканната перфузия</a:t>
                      </a:r>
                      <a:endParaRPr sz="1800" b="0" i="0" u="none" strike="noStrike" cap="none" spc="0" baseline="0" dirty="0">
                        <a:solidFill>
                          <a:srgbClr val="000000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itle 1"/>
          <p:cNvSpPr txBox="1">
            <a:spLocks noGrp="1"/>
          </p:cNvSpPr>
          <p:nvPr>
            <p:ph type="title"/>
          </p:nvPr>
        </p:nvSpPr>
        <p:spPr>
          <a:xfrm>
            <a:off x="407368" y="332656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bg-BG" sz="3200" dirty="0" smtClean="0"/>
              <a:t>Стадий</a:t>
            </a:r>
            <a:r>
              <a:rPr sz="3200" dirty="0" smtClean="0"/>
              <a:t> </a:t>
            </a:r>
            <a:r>
              <a:rPr sz="3200" dirty="0"/>
              <a:t>E: </a:t>
            </a:r>
            <a:r>
              <a:rPr lang="bg-BG" sz="3200" dirty="0" smtClean="0"/>
              <a:t>Екстремен</a:t>
            </a:r>
            <a:endParaRPr sz="3200" dirty="0"/>
          </a:p>
        </p:txBody>
      </p:sp>
      <p:sp>
        <p:nvSpPr>
          <p:cNvPr id="197" name="Content Placeholder 2"/>
          <p:cNvSpPr txBox="1">
            <a:spLocks noGrp="1"/>
          </p:cNvSpPr>
          <p:nvPr>
            <p:ph type="body" sz="quarter" idx="1"/>
          </p:nvPr>
        </p:nvSpPr>
        <p:spPr>
          <a:xfrm>
            <a:off x="263352" y="1825624"/>
            <a:ext cx="5181600" cy="3117224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bg-BG" sz="2400" dirty="0" smtClean="0"/>
              <a:t>Пациент със спиране на сърцето, на който е провеждана КПР или поставен на ЕКМО</a:t>
            </a:r>
            <a:r>
              <a:rPr sz="2400" dirty="0" smtClean="0"/>
              <a:t>.</a:t>
            </a:r>
            <a:endParaRPr sz="2400" dirty="0"/>
          </a:p>
          <a:p>
            <a:pPr>
              <a:defRPr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bg-BG" sz="2400" dirty="0" smtClean="0"/>
              <a:t>Алтернативно подпомагане с множество различни интервенции.</a:t>
            </a:r>
            <a:endParaRPr sz="2400" dirty="0"/>
          </a:p>
        </p:txBody>
      </p:sp>
      <p:graphicFrame>
        <p:nvGraphicFramePr>
          <p:cNvPr id="5" name="Table"/>
          <p:cNvGraphicFramePr/>
          <p:nvPr>
            <p:extLst>
              <p:ext uri="{D42A27DB-BD31-4B8C-83A1-F6EECF244321}">
                <p14:modId xmlns:p14="http://schemas.microsoft.com/office/powerpoint/2010/main" val="2512879892"/>
              </p:ext>
            </p:extLst>
          </p:nvPr>
        </p:nvGraphicFramePr>
        <p:xfrm>
          <a:off x="5519936" y="188640"/>
          <a:ext cx="6528048" cy="5256584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2376264"/>
                <a:gridCol w="1800200"/>
                <a:gridCol w="2351584"/>
              </a:tblGrid>
              <a:tr h="582711"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 dirty="0" err="1" smtClean="0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Клинично</a:t>
                      </a:r>
                      <a:r>
                        <a:rPr lang="bg-BG" b="1" dirty="0" smtClean="0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 и</a:t>
                      </a:r>
                      <a:r>
                        <a:rPr b="1" dirty="0" err="1" smtClean="0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зследване</a:t>
                      </a:r>
                      <a:endParaRPr b="1" dirty="0">
                        <a:solidFill>
                          <a:srgbClr val="FFFFFF"/>
                        </a:solidFill>
                        <a:latin typeface="Calibri Light" panose="020F0302020204030204" pitchFamily="34" charset="0"/>
                        <a:sym typeface="Helvetica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 dirty="0" err="1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Лабораторни</a:t>
                      </a:r>
                      <a:r>
                        <a:rPr b="1" dirty="0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 </a:t>
                      </a:r>
                      <a:r>
                        <a:rPr b="1" dirty="0" err="1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маркери</a:t>
                      </a:r>
                      <a:endParaRPr b="1" dirty="0">
                        <a:solidFill>
                          <a:srgbClr val="FFFFFF"/>
                        </a:solidFill>
                        <a:latin typeface="Calibri Light" panose="020F0302020204030204" pitchFamily="34" charset="0"/>
                        <a:sym typeface="Helvetica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700" b="1" dirty="0" err="1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Кръвообращение</a:t>
                      </a:r>
                      <a:endParaRPr sz="1700" b="1" dirty="0">
                        <a:solidFill>
                          <a:srgbClr val="FFFFFF"/>
                        </a:solidFill>
                        <a:latin typeface="Calibri Light" panose="020F0302020204030204" pitchFamily="34" charset="0"/>
                        <a:sym typeface="Helvetica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9457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„Опитва</a:t>
                      </a: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 се да умре“ 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Серумен лактат</a:t>
                      </a:r>
                    </a:p>
                    <a:p>
                      <a:pPr algn="ctr">
                        <a:defRPr sz="1800"/>
                      </a:pPr>
                      <a:r>
                        <a:rPr lang="bg-BG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≥</a:t>
                      </a:r>
                      <a:r>
                        <a:rPr lang="en-US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5</a:t>
                      </a:r>
                      <a:r>
                        <a:rPr lang="bg-BG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800" b="0" i="0" u="none" strike="noStrike" cap="none" spc="0" baseline="0" dirty="0" err="1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mmol</a:t>
                      </a:r>
                      <a:r>
                        <a:rPr lang="en-US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/l</a:t>
                      </a:r>
                      <a:endParaRPr sz="1800" b="0" i="0" u="none" strike="noStrike" cap="none" spc="0" baseline="0" dirty="0">
                        <a:solidFill>
                          <a:srgbClr val="000000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Липсва</a:t>
                      </a: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 АКН, ако не се провежда КПР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Сърдечен</a:t>
                      </a: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 колапс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Арте</a:t>
                      </a:r>
                      <a:r>
                        <a:rPr lang="bg-BG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риално рН</a:t>
                      </a:r>
                    </a:p>
                    <a:p>
                      <a:pPr algn="ctr">
                        <a:defRPr sz="1800"/>
                      </a:pPr>
                      <a:r>
                        <a:rPr lang="bg-BG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≤ 7.2</a:t>
                      </a:r>
                      <a:endParaRPr sz="1800" b="0" i="0" u="none" strike="noStrike" cap="none" spc="0" baseline="0" dirty="0">
                        <a:solidFill>
                          <a:srgbClr val="000000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БЕА или </a:t>
                      </a:r>
                    </a:p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неподатливи </a:t>
                      </a:r>
                      <a:r>
                        <a:rPr lang="en-US" dirty="0" smtClean="0">
                          <a:latin typeface="Calibri Light" panose="020F0302020204030204" pitchFamily="34" charset="0"/>
                        </a:rPr>
                        <a:t>KT/KM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055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Провеждана </a:t>
                      </a:r>
                    </a:p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механична вентилация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Повишени</a:t>
                      </a: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 стойности на ЧЕ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Хипотензия, въпреки максималното медикаментозно и инструментално подпомагане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055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Провеждана</a:t>
                      </a: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Calibri Light" panose="020F0302020204030204" pitchFamily="34" charset="0"/>
                        </a:rPr>
                        <a:t>BiPAP</a:t>
                      </a:r>
                      <a:r>
                        <a:rPr lang="en-US" baseline="0" dirty="0" smtClean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или</a:t>
                      </a:r>
                    </a:p>
                    <a:p>
                      <a:pPr algn="ctr">
                        <a:defRPr sz="1800"/>
                      </a:pP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механична венитлация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Повишени</a:t>
                      </a: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 стойности на </a:t>
                      </a:r>
                      <a:r>
                        <a:rPr lang="tr-TR" baseline="0" dirty="0" smtClean="0">
                          <a:latin typeface="Calibri Light" panose="020F0302020204030204" pitchFamily="34" charset="0"/>
                        </a:rPr>
                        <a:t>BNP</a:t>
                      </a:r>
                      <a:endParaRPr lang="tr-TR" dirty="0" smtClean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endParaRPr lang="bg-BG"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2181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Дефибрилация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Няма време</a:t>
                      </a:r>
                    </a:p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за проследяване 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523990"/>
              </p:ext>
            </p:extLst>
          </p:nvPr>
        </p:nvGraphicFramePr>
        <p:xfrm>
          <a:off x="47328" y="44624"/>
          <a:ext cx="12097344" cy="67687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/>
                <a:gridCol w="4320480"/>
                <a:gridCol w="3240360"/>
                <a:gridCol w="3240360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bg-BG" sz="2800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</a:rPr>
                        <a:t>Степен</a:t>
                      </a:r>
                      <a:endParaRPr lang="bg-BG" sz="2800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8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rPr>
                        <a:t>Клинична</a:t>
                      </a:r>
                      <a:r>
                        <a:rPr lang="bg-BG" sz="2800" baseline="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rPr>
                        <a:t> картина</a:t>
                      </a:r>
                      <a:endParaRPr lang="bg-BG" sz="280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8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rPr>
                        <a:t>Лабораторни </a:t>
                      </a:r>
                      <a:r>
                        <a:rPr lang="bg-BG" sz="28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rPr>
                        <a:t>маркери</a:t>
                      </a:r>
                      <a:endParaRPr lang="bg-BG" sz="280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8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</a:rPr>
                        <a:t>Кръвообращение</a:t>
                      </a:r>
                      <a:endParaRPr lang="bg-BG" sz="280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</a:tr>
              <a:tr h="840742">
                <a:tc>
                  <a:txBody>
                    <a:bodyPr/>
                    <a:lstStyle/>
                    <a:p>
                      <a:pPr algn="ctr"/>
                      <a:r>
                        <a:rPr lang="bg-BG" sz="40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  <a:latin typeface="Calibri Light" panose="020F0302020204030204" pitchFamily="34" charset="0"/>
                        </a:rPr>
                        <a:t>А</a:t>
                      </a:r>
                      <a:endParaRPr lang="bg-BG" sz="4000" b="1" cap="none" spc="0" dirty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600" dirty="0" smtClean="0">
                          <a:latin typeface="Calibri Light" panose="020F0302020204030204" pitchFamily="34" charset="0"/>
                        </a:rPr>
                        <a:t>Липсва дистензия на югуларните вени</a:t>
                      </a:r>
                    </a:p>
                    <a:p>
                      <a:pPr algn="l"/>
                      <a:r>
                        <a:rPr lang="bg-BG" sz="1600" dirty="0" smtClean="0">
                          <a:latin typeface="Calibri Light" panose="020F0302020204030204" pitchFamily="34" charset="0"/>
                        </a:rPr>
                        <a:t>Чисто везикуларно дишане</a:t>
                      </a:r>
                    </a:p>
                    <a:p>
                      <a:pPr algn="l"/>
                      <a:r>
                        <a:rPr lang="bg-BG" sz="1600" dirty="0" smtClean="0">
                          <a:latin typeface="Calibri Light" panose="020F0302020204030204" pitchFamily="34" charset="0"/>
                        </a:rPr>
                        <a:t>Нормални</a:t>
                      </a:r>
                      <a:r>
                        <a:rPr lang="bg-BG" sz="1600" baseline="0" dirty="0" smtClean="0">
                          <a:latin typeface="Calibri Light" panose="020F0302020204030204" pitchFamily="34" charset="0"/>
                        </a:rPr>
                        <a:t> пулсации на дисталните съдове</a:t>
                      </a:r>
                    </a:p>
                    <a:p>
                      <a:pPr algn="l"/>
                      <a:r>
                        <a:rPr lang="bg-BG" sz="1600" baseline="0" dirty="0" smtClean="0">
                          <a:latin typeface="Calibri Light" panose="020F0302020204030204" pitchFamily="34" charset="0"/>
                        </a:rPr>
                        <a:t>Липсват степенни нарушения в съзнанието</a:t>
                      </a:r>
                      <a:endParaRPr lang="bg-BG" sz="1600" dirty="0"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600" dirty="0" smtClean="0">
                          <a:latin typeface="Calibri Light" panose="020F0302020204030204" pitchFamily="34" charset="0"/>
                        </a:rPr>
                        <a:t>Нормална</a:t>
                      </a:r>
                      <a:r>
                        <a:rPr lang="bg-BG" sz="1600" baseline="0" dirty="0" smtClean="0">
                          <a:latin typeface="Calibri Light" panose="020F0302020204030204" pitchFamily="34" charset="0"/>
                        </a:rPr>
                        <a:t> бъбречна функция</a:t>
                      </a:r>
                    </a:p>
                    <a:p>
                      <a:pPr algn="l"/>
                      <a:r>
                        <a:rPr lang="bg-BG" sz="1600" baseline="0" dirty="0" smtClean="0">
                          <a:latin typeface="Calibri Light" panose="020F0302020204030204" pitchFamily="34" charset="0"/>
                        </a:rPr>
                        <a:t>Нормален серумен лактат</a:t>
                      </a:r>
                      <a:endParaRPr lang="bg-BG" sz="1600" dirty="0"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Нормално САКН ≥ 100 </a:t>
                      </a:r>
                      <a:r>
                        <a:rPr lang="en-US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mmHg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CI</a:t>
                      </a: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≥ 2.</a:t>
                      </a:r>
                      <a:r>
                        <a:rPr lang="tr-TR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2 l/min/m</a:t>
                      </a:r>
                      <a:r>
                        <a:rPr lang="tr-TR" sz="1600" b="0" i="0" u="none" strike="noStrike" cap="none" spc="0" baseline="3000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2</a:t>
                      </a:r>
                      <a:endParaRPr lang="bg-BG" sz="1600" b="0" i="0" u="none" strike="noStrike" cap="none" spc="0" baseline="30000" dirty="0" smtClean="0">
                        <a:solidFill>
                          <a:schemeClr val="tx1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  <a:p>
                      <a:pPr algn="l">
                        <a:defRPr sz="1800"/>
                      </a:pPr>
                      <a:r>
                        <a:rPr lang="en-US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CVP &lt; 10 mmHg</a:t>
                      </a:r>
                    </a:p>
                    <a:p>
                      <a:pPr algn="l">
                        <a:defRPr sz="1800"/>
                      </a:pPr>
                      <a:r>
                        <a:rPr lang="en-US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PA Sat</a:t>
                      </a: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≥</a:t>
                      </a:r>
                      <a:r>
                        <a:rPr lang="en-US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65%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</a:tr>
              <a:tr h="840742">
                <a:tc>
                  <a:txBody>
                    <a:bodyPr/>
                    <a:lstStyle/>
                    <a:p>
                      <a:pPr algn="ctr"/>
                      <a:r>
                        <a:rPr lang="en-US" sz="40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solidFill>
                            <a:srgbClr val="0070C0"/>
                          </a:soli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  <a:latin typeface="Calibri Light" panose="020F0302020204030204" pitchFamily="34" charset="0"/>
                        </a:rPr>
                        <a:t>B</a:t>
                      </a:r>
                      <a:endParaRPr lang="bg-BG" sz="4000" b="1" cap="none" spc="0" dirty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solidFill>
                          <a:srgbClr val="0070C0"/>
                        </a:soli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  <a:latin typeface="Calibri Light" panose="020F03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Югуларна венозна дистензия</a:t>
                      </a:r>
                    </a:p>
                    <a:p>
                      <a:pPr marL="0" marR="0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Белодробна находка от влажни хрипове</a:t>
                      </a:r>
                    </a:p>
                    <a:p>
                      <a:pPr marL="0" marR="0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Нормални пулсации на дисталните съдове</a:t>
                      </a:r>
                    </a:p>
                    <a:p>
                      <a:pPr marL="0" marR="0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Липсват степенни нарушения в съзнанието</a:t>
                      </a:r>
                      <a:endParaRPr lang="bg-BG" sz="16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Нормален серумен лактат</a:t>
                      </a:r>
                    </a:p>
                    <a:p>
                      <a:pPr marL="0" marR="0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Минимални нарушения на бъбречната функция</a:t>
                      </a:r>
                    </a:p>
                    <a:p>
                      <a:pPr marL="0" marR="0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Високи стойности на </a:t>
                      </a:r>
                      <a:r>
                        <a:rPr lang="en-US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BNP</a:t>
                      </a:r>
                      <a:endParaRPr lang="bg-BG" sz="16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САКН &lt; 90 </a:t>
                      </a:r>
                      <a:r>
                        <a:rPr lang="en-US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mmHg</a:t>
                      </a: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или с повече от 30</a:t>
                      </a:r>
                      <a:r>
                        <a:rPr lang="en-US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mmHg </a:t>
                      </a: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по-ниско от изходното.</a:t>
                      </a:r>
                      <a:endParaRPr lang="en-US" sz="1600" b="0" i="0" u="none" strike="noStrike" cap="none" spc="0" baseline="0" dirty="0" smtClean="0">
                        <a:solidFill>
                          <a:schemeClr val="tx1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СЧ ≥ 100</a:t>
                      </a:r>
                      <a:r>
                        <a:rPr lang="en-US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/min   </a:t>
                      </a: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      </a:t>
                      </a:r>
                      <a:r>
                        <a:rPr lang="en-US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CI</a:t>
                      </a: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≥ 2.</a:t>
                      </a:r>
                      <a:r>
                        <a:rPr lang="tr-TR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2 l/min/m</a:t>
                      </a:r>
                      <a:r>
                        <a:rPr lang="tr-TR" sz="1600" b="0" i="0" u="none" strike="noStrike" cap="none" spc="0" baseline="3000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2</a:t>
                      </a:r>
                      <a:endParaRPr lang="bg-BG" sz="1600" b="0" i="0" u="none" strike="noStrike" cap="none" spc="0" baseline="30000" dirty="0" smtClean="0">
                        <a:solidFill>
                          <a:schemeClr val="tx1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  <a:p>
                      <a:pPr algn="l">
                        <a:defRPr sz="1800"/>
                      </a:pPr>
                      <a:r>
                        <a:rPr lang="en-US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PA Sat</a:t>
                      </a: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≥</a:t>
                      </a:r>
                      <a:r>
                        <a:rPr lang="en-US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65%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ECFF"/>
                    </a:solidFill>
                  </a:tcPr>
                </a:tc>
              </a:tr>
              <a:tr h="840742">
                <a:tc>
                  <a:txBody>
                    <a:bodyPr/>
                    <a:lstStyle/>
                    <a:p>
                      <a:pPr algn="ctr"/>
                      <a:r>
                        <a:rPr lang="en-US" sz="40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solidFill>
                            <a:srgbClr val="00B0F0"/>
                          </a:soli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  <a:latin typeface="Calibri Light" panose="020F0302020204030204" pitchFamily="34" charset="0"/>
                        </a:rPr>
                        <a:t>C</a:t>
                      </a:r>
                      <a:endParaRPr lang="bg-BG" sz="4000" b="1" cap="none" spc="0" dirty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solidFill>
                          <a:srgbClr val="00B0F0"/>
                        </a:soli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Пепелява, петниста, влажна и лепкава кожа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Клинични данни за обемно натоварване и дифузна находка от влажни хрипове.</a:t>
                      </a:r>
                    </a:p>
                    <a:p>
                      <a:pPr marL="0" marR="0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0" i="0" u="none" strike="noStrike" cap="none" spc="0" baseline="0" dirty="0" err="1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Killip</a:t>
                      </a:r>
                      <a:r>
                        <a:rPr lang="en-US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3 </a:t>
                      </a: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или 4</a:t>
                      </a:r>
                    </a:p>
                    <a:p>
                      <a:pPr marL="0" marR="0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Прилагане на </a:t>
                      </a:r>
                      <a:r>
                        <a:rPr lang="en-US" sz="1600" b="0" i="0" u="none" strike="noStrike" cap="none" spc="0" baseline="0" dirty="0" err="1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BiPAP</a:t>
                      </a: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или механична вентилация</a:t>
                      </a:r>
                    </a:p>
                    <a:p>
                      <a:pPr marL="0" marR="0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Степенни нарушения в съзнанието</a:t>
                      </a:r>
                      <a:endParaRPr lang="bg-BG" sz="16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Серумен лактат ≥ 2</a:t>
                      </a:r>
                      <a:r>
                        <a:rPr lang="en-US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600" b="0" i="0" u="none" strike="noStrike" cap="none" spc="0" baseline="0" dirty="0" err="1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mmol</a:t>
                      </a:r>
                      <a:r>
                        <a:rPr lang="en-US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/l</a:t>
                      </a:r>
                    </a:p>
                    <a:p>
                      <a:pPr marL="0" marR="0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Креатинин х 2 или </a:t>
                      </a:r>
                      <a:r>
                        <a:rPr lang="en-US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GFR</a:t>
                      </a: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е намалена</a:t>
                      </a:r>
                      <a:endParaRPr lang="en-US" sz="1600" b="0" i="0" u="none" strike="noStrike" cap="none" spc="0" baseline="0" dirty="0" smtClean="0">
                        <a:solidFill>
                          <a:schemeClr val="tx1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  <a:p>
                      <a:pPr marL="0" marR="0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с над 50%.</a:t>
                      </a:r>
                    </a:p>
                    <a:p>
                      <a:pPr marL="0" marR="0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Повишени ЧЕ и </a:t>
                      </a:r>
                      <a:r>
                        <a:rPr lang="en-US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BNP</a:t>
                      </a:r>
                    </a:p>
                    <a:p>
                      <a:pPr marL="0" marR="0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Часова диуреза &lt; 30 </a:t>
                      </a:r>
                      <a:r>
                        <a:rPr lang="en-US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ml/h</a:t>
                      </a:r>
                      <a:endParaRPr lang="bg-BG" sz="16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Прилага се медикация или процедури за поддържане на АКН над стойностите от степен В.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CI</a:t>
                      </a: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&lt; 2.</a:t>
                      </a:r>
                      <a:r>
                        <a:rPr lang="tr-TR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2 l/min/m</a:t>
                      </a:r>
                      <a:r>
                        <a:rPr lang="tr-TR" sz="1600" b="0" i="0" u="none" strike="noStrike" cap="none" spc="0" baseline="3000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2</a:t>
                      </a:r>
                      <a:r>
                        <a:rPr lang="en-US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 </a:t>
                      </a: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PCWP &gt; 15 mmHg</a:t>
                      </a:r>
                      <a:endParaRPr lang="bg-BG" sz="1600" b="0" i="0" u="none" strike="noStrike" cap="none" spc="0" baseline="0" dirty="0" smtClean="0">
                        <a:solidFill>
                          <a:schemeClr val="tx1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  <a:p>
                      <a:pPr algn="just">
                        <a:defRPr sz="1800"/>
                      </a:pPr>
                      <a:r>
                        <a:rPr lang="en-US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RAP/PCWP </a:t>
                      </a: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≥</a:t>
                      </a:r>
                      <a:r>
                        <a:rPr lang="en-US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0.8   </a:t>
                      </a: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PAPI&lt; 1.85</a:t>
                      </a:r>
                    </a:p>
                    <a:p>
                      <a:pPr algn="l">
                        <a:defRPr sz="1800"/>
                      </a:pPr>
                      <a:r>
                        <a:rPr lang="en-US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CPO ≤ 0.6</a:t>
                      </a:r>
                    </a:p>
                  </a:txBody>
                  <a:tcPr anchor="ctr">
                    <a:solidFill>
                      <a:srgbClr val="99CCFF"/>
                    </a:solidFill>
                  </a:tcPr>
                </a:tc>
              </a:tr>
              <a:tr h="604584">
                <a:tc>
                  <a:txBody>
                    <a:bodyPr/>
                    <a:lstStyle/>
                    <a:p>
                      <a:pPr algn="ctr"/>
                      <a:r>
                        <a:rPr lang="en-US" sz="40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  <a:latin typeface="Calibri Light" panose="020F0302020204030204" pitchFamily="34" charset="0"/>
                        </a:rPr>
                        <a:t>D</a:t>
                      </a:r>
                      <a:endParaRPr lang="bg-BG" sz="4000" b="1" cap="none" spc="0" dirty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Цялата симптоматика от степен С</a:t>
                      </a:r>
                      <a:endParaRPr lang="bg-BG" sz="16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Всичко от степен С и с тенденция към влошаване</a:t>
                      </a:r>
                      <a:endParaRPr lang="bg-BG" sz="16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bg-BG" sz="16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434752">
                <a:tc>
                  <a:txBody>
                    <a:bodyPr/>
                    <a:lstStyle/>
                    <a:p>
                      <a:pPr algn="ctr"/>
                      <a:r>
                        <a:rPr lang="en-US" sz="40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solidFill>
                            <a:srgbClr val="FF0000"/>
                          </a:soli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  <a:latin typeface="Calibri Light" panose="020F0302020204030204" pitchFamily="34" charset="0"/>
                        </a:rPr>
                        <a:t>E</a:t>
                      </a:r>
                      <a:endParaRPr lang="bg-BG" sz="4000" b="1" cap="none" spc="0" dirty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solidFill>
                          <a:srgbClr val="FF0000"/>
                        </a:soli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  <a:latin typeface="Calibri Light" panose="020F0302020204030204" pitchFamily="34" charset="0"/>
                      </a:endParaRP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Липсва периферен пулс</a:t>
                      </a:r>
                    </a:p>
                    <a:p>
                      <a:pPr marL="0" marR="0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Сърдечен колапс</a:t>
                      </a:r>
                    </a:p>
                    <a:p>
                      <a:pPr marL="0" marR="0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Прилагана механична вентилация</a:t>
                      </a:r>
                    </a:p>
                    <a:p>
                      <a:pPr marL="0" marR="0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Прилагана дефибрилация</a:t>
                      </a:r>
                      <a:endParaRPr lang="bg-BG" sz="16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Серумен лактат ≥ 5</a:t>
                      </a:r>
                      <a:r>
                        <a:rPr lang="en-US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1600" b="0" i="0" u="none" strike="noStrike" cap="none" spc="0" baseline="0" dirty="0" err="1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mmol</a:t>
                      </a:r>
                      <a:r>
                        <a:rPr lang="en-US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/l</a:t>
                      </a:r>
                    </a:p>
                    <a:p>
                      <a:pPr marL="0" marR="0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pH ≤ 7.2</a:t>
                      </a:r>
                      <a:endParaRPr lang="bg-BG" sz="16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Липсва АКН, ако не се прилага непрекъсната КПР.</a:t>
                      </a:r>
                    </a:p>
                    <a:p>
                      <a:pPr marL="0" marR="0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БЕА или необратими </a:t>
                      </a:r>
                      <a:r>
                        <a:rPr lang="en-US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KT/KM</a:t>
                      </a:r>
                      <a:endParaRPr lang="bg-BG" sz="1600" b="0" i="0" u="none" strike="noStrike" cap="none" spc="0" baseline="0" dirty="0" smtClean="0">
                        <a:solidFill>
                          <a:schemeClr val="tx1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  <a:p>
                      <a:pPr marL="0" marR="0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Хипотензия, при </a:t>
                      </a:r>
                      <a:r>
                        <a:rPr lang="en-US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max.</a:t>
                      </a:r>
                      <a:r>
                        <a:rPr lang="bg-BG" sz="16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подпомагане</a:t>
                      </a:r>
                      <a:endParaRPr lang="bg-BG" sz="16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itle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bg-BG" dirty="0" smtClean="0"/>
              <a:t>Преоценка на риска при настъпил арест на сърцето</a:t>
            </a:r>
            <a:endParaRPr dirty="0"/>
          </a:p>
        </p:txBody>
      </p:sp>
      <p:sp>
        <p:nvSpPr>
          <p:cNvPr id="203" name="Content Placeholder 2"/>
          <p:cNvSpPr txBox="1">
            <a:spLocks noGrp="1"/>
          </p:cNvSpPr>
          <p:nvPr>
            <p:ph type="body" sz="half" idx="1"/>
          </p:nvPr>
        </p:nvSpPr>
        <p:spPr>
          <a:xfrm>
            <a:off x="623392" y="1700808"/>
            <a:ext cx="11234464" cy="270384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bg-BG" dirty="0" smtClean="0">
                <a:latin typeface="Calibri Light" panose="020F0302020204030204" pitchFamily="34" charset="0"/>
              </a:rPr>
              <a:t>Всеки арест на сърцето, дори и краткотраен, налагащ приложение на дефибрилация или КПР:</a:t>
            </a:r>
            <a:endParaRPr dirty="0">
              <a:latin typeface="Calibri Light" panose="020F0302020204030204" pitchFamily="34" charset="0"/>
            </a:endParaRPr>
          </a:p>
          <a:p>
            <a:pPr marL="685800" lvl="1" indent="-228600">
              <a:spcBef>
                <a:spcPts val="500"/>
              </a:spcBef>
              <a:defRPr sz="2400">
                <a:solidFill>
                  <a:schemeClr val="accent2"/>
                </a:solidFill>
              </a:defRPr>
            </a:pPr>
            <a:r>
              <a:rPr b="1" dirty="0">
                <a:latin typeface="Calibri Light" panose="020F0302020204030204" pitchFamily="34" charset="0"/>
              </a:rPr>
              <a:t>SCAI SHOCK B(A) </a:t>
            </a:r>
            <a:r>
              <a:rPr lang="bg-BG" dirty="0">
                <a:solidFill>
                  <a:schemeClr val="tx1"/>
                </a:solidFill>
                <a:latin typeface="Calibri Light" panose="020F0302020204030204" pitchFamily="34" charset="0"/>
              </a:rPr>
              <a:t>-</a:t>
            </a:r>
            <a:r>
              <a:rPr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 </a:t>
            </a:r>
            <a:r>
              <a:rPr lang="bg-BG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Пациент с относителна хипотензия или тахикардия, прекарал присъствено камерно мъждене, успешно дефибрилиран, като остава </a:t>
            </a:r>
            <a:r>
              <a:rPr lang="bg-BG" i="1" dirty="0" smtClean="0">
                <a:solidFill>
                  <a:srgbClr val="000000"/>
                </a:solidFill>
                <a:latin typeface="Calibri Light" panose="020F0302020204030204" pitchFamily="34" charset="0"/>
                <a:ea typeface="+mj-ea"/>
                <a:cs typeface="+mj-cs"/>
                <a:sym typeface="Helvetica"/>
              </a:rPr>
              <a:t>БЕЗ</a:t>
            </a:r>
            <a:r>
              <a:rPr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 </a:t>
            </a:r>
            <a:r>
              <a:rPr lang="bg-BG" dirty="0" smtClean="0">
                <a:solidFill>
                  <a:srgbClr val="000000"/>
                </a:solidFill>
                <a:latin typeface="Calibri Light" panose="020F0302020204030204" pitchFamily="34" charset="0"/>
              </a:rPr>
              <a:t>клинични данни за хипоперфузия на тъканите.</a:t>
            </a:r>
            <a:endParaRPr dirty="0">
              <a:solidFill>
                <a:srgbClr val="000000"/>
              </a:solidFill>
              <a:latin typeface="Calibri Light" panose="020F0302020204030204" pitchFamily="34" charset="0"/>
            </a:endParaRPr>
          </a:p>
          <a:p>
            <a:pPr marL="685800" lvl="1" indent="-228600">
              <a:spcBef>
                <a:spcPts val="500"/>
              </a:spcBef>
              <a:defRPr sz="2400"/>
            </a:pPr>
            <a:r>
              <a:rPr lang="bg-BG" dirty="0" smtClean="0">
                <a:latin typeface="Calibri Light" panose="020F0302020204030204" pitchFamily="34" charset="0"/>
              </a:rPr>
              <a:t>Ако са налице данни за хипоперфузия след арест, пациентът е </a:t>
            </a:r>
            <a:r>
              <a:rPr b="1" dirty="0" smtClean="0">
                <a:solidFill>
                  <a:schemeClr val="accent2"/>
                </a:solidFill>
                <a:latin typeface="Calibri Light" panose="020F0302020204030204" pitchFamily="34" charset="0"/>
              </a:rPr>
              <a:t>SCAI </a:t>
            </a:r>
            <a:r>
              <a:rPr b="1" dirty="0">
                <a:solidFill>
                  <a:schemeClr val="accent2"/>
                </a:solidFill>
                <a:latin typeface="Calibri Light" panose="020F0302020204030204" pitchFamily="34" charset="0"/>
              </a:rPr>
              <a:t>SHOCK C(A), </a:t>
            </a:r>
            <a:r>
              <a:rPr lang="bg-BG" dirty="0" smtClean="0">
                <a:latin typeface="Calibri Light" panose="020F0302020204030204" pitchFamily="34" charset="0"/>
              </a:rPr>
              <a:t>като се нуждае от </a:t>
            </a:r>
            <a:r>
              <a:rPr dirty="0" smtClean="0">
                <a:latin typeface="Calibri Light" panose="020F0302020204030204" pitchFamily="34" charset="0"/>
              </a:rPr>
              <a:t> </a:t>
            </a:r>
            <a:r>
              <a:rPr lang="bg-BG" i="1" dirty="0" smtClean="0">
                <a:latin typeface="Calibri Light" panose="020F0302020204030204" pitchFamily="34" charset="0"/>
                <a:ea typeface="+mj-ea"/>
                <a:cs typeface="+mj-cs"/>
                <a:sym typeface="Helvetica"/>
              </a:rPr>
              <a:t>начални</a:t>
            </a:r>
            <a:r>
              <a:rPr dirty="0" smtClean="0">
                <a:latin typeface="Calibri Light" panose="020F0302020204030204" pitchFamily="34" charset="0"/>
              </a:rPr>
              <a:t> </a:t>
            </a:r>
            <a:r>
              <a:rPr lang="bg-BG" dirty="0" smtClean="0">
                <a:latin typeface="Calibri Light" panose="020F0302020204030204" pitchFamily="34" charset="0"/>
              </a:rPr>
              <a:t>усилия за подобряване на тъканната перфузия. Ако те нямат ефект, пациентът е в </a:t>
            </a:r>
            <a:r>
              <a:rPr b="1" dirty="0" smtClean="0">
                <a:solidFill>
                  <a:schemeClr val="accent2"/>
                </a:solidFill>
                <a:latin typeface="Calibri Light" panose="020F0302020204030204" pitchFamily="34" charset="0"/>
              </a:rPr>
              <a:t>SCAI </a:t>
            </a:r>
            <a:r>
              <a:rPr b="1" dirty="0">
                <a:solidFill>
                  <a:schemeClr val="accent2"/>
                </a:solidFill>
                <a:latin typeface="Calibri Light" panose="020F0302020204030204" pitchFamily="34" charset="0"/>
              </a:rPr>
              <a:t>SHOCK </a:t>
            </a:r>
            <a:r>
              <a:rPr b="1" dirty="0" smtClean="0">
                <a:solidFill>
                  <a:schemeClr val="accent2"/>
                </a:solidFill>
                <a:latin typeface="Calibri Light" panose="020F0302020204030204" pitchFamily="34" charset="0"/>
              </a:rPr>
              <a:t>D(A</a:t>
            </a:r>
            <a:r>
              <a:rPr b="1" dirty="0" smtClean="0">
                <a:solidFill>
                  <a:schemeClr val="accent2"/>
                </a:solidFill>
                <a:latin typeface="Calibri Light" panose="020F0302020204030204" pitchFamily="34" charset="0"/>
              </a:rPr>
              <a:t>)</a:t>
            </a:r>
            <a:r>
              <a:rPr lang="bg-BG" b="1" dirty="0" smtClean="0">
                <a:solidFill>
                  <a:schemeClr val="accent2"/>
                </a:solidFill>
                <a:latin typeface="Calibri Light" panose="020F0302020204030204" pitchFamily="34" charset="0"/>
              </a:rPr>
              <a:t>.</a:t>
            </a:r>
            <a:endParaRPr b="1" dirty="0">
              <a:solidFill>
                <a:schemeClr val="accent2"/>
              </a:solidFill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itle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bg-BG" dirty="0" smtClean="0"/>
              <a:t>Случай</a:t>
            </a:r>
            <a:r>
              <a:rPr dirty="0" smtClean="0"/>
              <a:t> </a:t>
            </a:r>
            <a:r>
              <a:rPr dirty="0"/>
              <a:t>#1</a:t>
            </a:r>
          </a:p>
        </p:txBody>
      </p:sp>
      <p:sp>
        <p:nvSpPr>
          <p:cNvPr id="4" name="Rectangle 3"/>
          <p:cNvSpPr/>
          <p:nvPr/>
        </p:nvSpPr>
        <p:spPr>
          <a:xfrm>
            <a:off x="623392" y="1700808"/>
            <a:ext cx="107291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bg-BG" sz="2400" dirty="0" smtClean="0">
                <a:latin typeface="Calibri Light" panose="020F0302020204030204" pitchFamily="34" charset="0"/>
              </a:rPr>
              <a:t>Жена на </a:t>
            </a:r>
            <a:r>
              <a:rPr lang="en-US" sz="2400" dirty="0" smtClean="0">
                <a:latin typeface="Calibri Light" panose="020F0302020204030204" pitchFamily="34" charset="0"/>
              </a:rPr>
              <a:t>57</a:t>
            </a:r>
            <a:r>
              <a:rPr lang="bg-BG" sz="2400" dirty="0" smtClean="0">
                <a:latin typeface="Calibri Light" panose="020F0302020204030204" pitchFamily="34" charset="0"/>
              </a:rPr>
              <a:t> години с внезапно започнала болка по време на домашна работа.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bg-BG" sz="2400" dirty="0" smtClean="0">
                <a:latin typeface="Calibri Light" panose="020F0302020204030204" pitchFamily="34" charset="0"/>
              </a:rPr>
              <a:t>Болката не е преминала в продължение на 2 </a:t>
            </a:r>
            <a:r>
              <a:rPr lang="en-US" sz="2400" dirty="0" smtClean="0">
                <a:latin typeface="Calibri Light" panose="020F0302020204030204" pitchFamily="34" charset="0"/>
              </a:rPr>
              <a:t>h</a:t>
            </a:r>
            <a:r>
              <a:rPr lang="bg-BG" sz="2400" dirty="0" smtClean="0">
                <a:latin typeface="Calibri Light" panose="020F0302020204030204" pitchFamily="34" charset="0"/>
              </a:rPr>
              <a:t> при покой, което я накарало да се обърне към СПО.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bg-BG" sz="2400" dirty="0" smtClean="0">
                <a:latin typeface="Calibri Light" panose="020F0302020204030204" pitchFamily="34" charset="0"/>
              </a:rPr>
              <a:t>АКН =</a:t>
            </a:r>
            <a:r>
              <a:rPr lang="en-US" sz="2400" dirty="0" smtClean="0">
                <a:latin typeface="Calibri Light" panose="020F0302020204030204" pitchFamily="34" charset="0"/>
              </a:rPr>
              <a:t> 90/65 mmHg, </a:t>
            </a:r>
            <a:r>
              <a:rPr lang="bg-BG" sz="2400" dirty="0" smtClean="0">
                <a:latin typeface="Calibri Light" panose="020F0302020204030204" pitchFamily="34" charset="0"/>
              </a:rPr>
              <a:t>СЧ</a:t>
            </a:r>
            <a:r>
              <a:rPr lang="en-US" sz="2400" dirty="0" smtClean="0">
                <a:latin typeface="Calibri Light" panose="020F0302020204030204" pitchFamily="34" charset="0"/>
              </a:rPr>
              <a:t> </a:t>
            </a:r>
            <a:r>
              <a:rPr lang="bg-BG" sz="2400" dirty="0" smtClean="0">
                <a:latin typeface="Calibri Light" panose="020F0302020204030204" pitchFamily="34" charset="0"/>
              </a:rPr>
              <a:t>= </a:t>
            </a:r>
            <a:r>
              <a:rPr lang="en-US" sz="2400" dirty="0" smtClean="0">
                <a:latin typeface="Calibri Light" panose="020F0302020204030204" pitchFamily="34" charset="0"/>
              </a:rPr>
              <a:t>101 /min.</a:t>
            </a:r>
            <a:endParaRPr lang="en-US" sz="2400" dirty="0">
              <a:latin typeface="Calibri Light" panose="020F03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bg-BG" sz="2400" dirty="0" smtClean="0">
                <a:latin typeface="Calibri Light" panose="020F0302020204030204" pitchFamily="34" charset="0"/>
              </a:rPr>
              <a:t>Болната е котактна, адекватна и неспокойна.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bg-BG" sz="2400" dirty="0" smtClean="0">
                <a:latin typeface="Calibri Light" panose="020F0302020204030204" pitchFamily="34" charset="0"/>
              </a:rPr>
              <a:t>Чисто везикуларно дишане двустранно, без находка от страна на СССистема.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bg-BG" sz="2400" dirty="0" smtClean="0">
                <a:latin typeface="Calibri Light" panose="020F0302020204030204" pitchFamily="34" charset="0"/>
              </a:rPr>
              <a:t>Хладни крайници, с налични пулсации на перферните съдове.</a:t>
            </a:r>
            <a:endParaRPr lang="en-US" sz="2400" dirty="0">
              <a:latin typeface="Calibri Light" panose="020F03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bg-BG" sz="2400" dirty="0" smtClean="0">
                <a:latin typeface="Calibri Light" panose="020F0302020204030204" pitchFamily="34" charset="0"/>
              </a:rPr>
              <a:t>ЕКГ данни за елевация на </a:t>
            </a:r>
            <a:r>
              <a:rPr lang="en-US" sz="2400" dirty="0" smtClean="0">
                <a:latin typeface="Calibri Light" panose="020F0302020204030204" pitchFamily="34" charset="0"/>
              </a:rPr>
              <a:t> </a:t>
            </a:r>
            <a:r>
              <a:rPr lang="en-US" sz="2400" dirty="0">
                <a:latin typeface="Calibri Light" panose="020F0302020204030204" pitchFamily="34" charset="0"/>
              </a:rPr>
              <a:t>ST </a:t>
            </a:r>
            <a:r>
              <a:rPr lang="bg-BG" sz="2400" dirty="0" smtClean="0">
                <a:latin typeface="Calibri Light" panose="020F0302020204030204" pitchFamily="34" charset="0"/>
              </a:rPr>
              <a:t>в латералните отвеждания.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bg-BG" sz="2400" dirty="0" smtClean="0">
                <a:latin typeface="Calibri Light" panose="020F0302020204030204" pitchFamily="34" charset="0"/>
              </a:rPr>
              <a:t>Приета в кардиоинвазивна лаборатория за спешна катетеризация.</a:t>
            </a:r>
            <a:endParaRPr lang="en-US" sz="2400" dirty="0"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Title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bg-BG" dirty="0" smtClean="0"/>
              <a:t>Случай</a:t>
            </a:r>
            <a:r>
              <a:rPr dirty="0" smtClean="0"/>
              <a:t> </a:t>
            </a:r>
            <a:r>
              <a:rPr dirty="0"/>
              <a:t>#1</a:t>
            </a:r>
          </a:p>
        </p:txBody>
      </p:sp>
      <p:sp>
        <p:nvSpPr>
          <p:cNvPr id="4" name="Rectangle 3"/>
          <p:cNvSpPr/>
          <p:nvPr/>
        </p:nvSpPr>
        <p:spPr>
          <a:xfrm>
            <a:off x="623392" y="1268760"/>
            <a:ext cx="107291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bg-BG" sz="2400" dirty="0" smtClean="0">
                <a:latin typeface="Calibri Light" panose="020F0302020204030204" pitchFamily="34" charset="0"/>
              </a:rPr>
              <a:t>Жена на </a:t>
            </a:r>
            <a:r>
              <a:rPr lang="en-US" sz="2400" dirty="0" smtClean="0">
                <a:latin typeface="Calibri Light" panose="020F0302020204030204" pitchFamily="34" charset="0"/>
              </a:rPr>
              <a:t>57</a:t>
            </a:r>
            <a:r>
              <a:rPr lang="bg-BG" sz="2400" dirty="0" smtClean="0">
                <a:latin typeface="Calibri Light" panose="020F0302020204030204" pitchFamily="34" charset="0"/>
              </a:rPr>
              <a:t> години с внезапно започнала болка по време на домашна работа.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bg-BG" sz="2400" dirty="0" smtClean="0">
                <a:latin typeface="Calibri Light" panose="020F0302020204030204" pitchFamily="34" charset="0"/>
              </a:rPr>
              <a:t>Болката не е преминала в продължение на 2 </a:t>
            </a:r>
            <a:r>
              <a:rPr lang="en-US" sz="2400" dirty="0" smtClean="0">
                <a:latin typeface="Calibri Light" panose="020F0302020204030204" pitchFamily="34" charset="0"/>
              </a:rPr>
              <a:t>h</a:t>
            </a:r>
            <a:r>
              <a:rPr lang="bg-BG" sz="2400" dirty="0" smtClean="0">
                <a:latin typeface="Calibri Light" panose="020F0302020204030204" pitchFamily="34" charset="0"/>
              </a:rPr>
              <a:t> при покой, което я накарало да се обърне към СПО.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bg-BG" sz="2400" dirty="0" smtClean="0">
                <a:latin typeface="Calibri Light" panose="020F0302020204030204" pitchFamily="34" charset="0"/>
              </a:rPr>
              <a:t>АКН =</a:t>
            </a:r>
            <a:r>
              <a:rPr lang="en-US" sz="2400" dirty="0" smtClean="0">
                <a:latin typeface="Calibri Light" panose="020F0302020204030204" pitchFamily="34" charset="0"/>
              </a:rPr>
              <a:t> 90/65 mmHg, </a:t>
            </a:r>
            <a:r>
              <a:rPr lang="bg-BG" sz="2400" dirty="0" smtClean="0">
                <a:latin typeface="Calibri Light" panose="020F0302020204030204" pitchFamily="34" charset="0"/>
              </a:rPr>
              <a:t>СЧ</a:t>
            </a:r>
            <a:r>
              <a:rPr lang="en-US" sz="2400" dirty="0" smtClean="0">
                <a:latin typeface="Calibri Light" panose="020F0302020204030204" pitchFamily="34" charset="0"/>
              </a:rPr>
              <a:t> </a:t>
            </a:r>
            <a:r>
              <a:rPr lang="bg-BG" sz="2400" dirty="0" smtClean="0">
                <a:latin typeface="Calibri Light" panose="020F0302020204030204" pitchFamily="34" charset="0"/>
              </a:rPr>
              <a:t>= </a:t>
            </a:r>
            <a:r>
              <a:rPr lang="en-US" sz="2400" dirty="0" smtClean="0">
                <a:latin typeface="Calibri Light" panose="020F0302020204030204" pitchFamily="34" charset="0"/>
              </a:rPr>
              <a:t>101 /min.</a:t>
            </a:r>
            <a:endParaRPr lang="en-US" sz="2400" dirty="0">
              <a:latin typeface="Calibri Light" panose="020F03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bg-BG" sz="2400" dirty="0" smtClean="0">
                <a:latin typeface="Calibri Light" panose="020F0302020204030204" pitchFamily="34" charset="0"/>
              </a:rPr>
              <a:t>Болната е котактна, адекватна и неспокойна.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bg-BG" sz="2400" dirty="0" smtClean="0">
                <a:latin typeface="Calibri Light" panose="020F0302020204030204" pitchFamily="34" charset="0"/>
              </a:rPr>
              <a:t>Чисто везикуларно дишане двустранно, без находка от страна на СССистема.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bg-BG" sz="2400" dirty="0" smtClean="0">
                <a:latin typeface="Calibri Light" panose="020F0302020204030204" pitchFamily="34" charset="0"/>
              </a:rPr>
              <a:t>Хладни крайници, с налични пулсации на перферните съдове.</a:t>
            </a:r>
            <a:endParaRPr lang="en-US" sz="2400" dirty="0">
              <a:latin typeface="Calibri Light" panose="020F03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bg-BG" sz="2400" dirty="0" smtClean="0">
                <a:latin typeface="Calibri Light" panose="020F0302020204030204" pitchFamily="34" charset="0"/>
              </a:rPr>
              <a:t>ЕКГ данни за елевация на </a:t>
            </a:r>
            <a:r>
              <a:rPr lang="en-US" sz="2400" dirty="0" smtClean="0">
                <a:latin typeface="Calibri Light" panose="020F0302020204030204" pitchFamily="34" charset="0"/>
              </a:rPr>
              <a:t> </a:t>
            </a:r>
            <a:r>
              <a:rPr lang="en-US" sz="2400" dirty="0">
                <a:latin typeface="Calibri Light" panose="020F0302020204030204" pitchFamily="34" charset="0"/>
              </a:rPr>
              <a:t>ST </a:t>
            </a:r>
            <a:r>
              <a:rPr lang="bg-BG" sz="2400" dirty="0" smtClean="0">
                <a:latin typeface="Calibri Light" panose="020F0302020204030204" pitchFamily="34" charset="0"/>
              </a:rPr>
              <a:t>в латералните отвеждания.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bg-BG" sz="2400" dirty="0" smtClean="0">
                <a:latin typeface="Calibri Light" panose="020F0302020204030204" pitchFamily="34" charset="0"/>
              </a:rPr>
              <a:t>Приета в кардиоинвазивна лаборатория за спешна катетеризация.</a:t>
            </a:r>
            <a:endParaRPr lang="en-US" sz="2400" dirty="0">
              <a:latin typeface="Calibri Light" panose="020F0302020204030204" pitchFamily="34" charset="0"/>
            </a:endParaRPr>
          </a:p>
        </p:txBody>
      </p:sp>
      <p:sp>
        <p:nvSpPr>
          <p:cNvPr id="5" name="TextBox 3"/>
          <p:cNvSpPr txBox="1"/>
          <p:nvPr/>
        </p:nvSpPr>
        <p:spPr>
          <a:xfrm>
            <a:off x="4052271" y="4809346"/>
            <a:ext cx="8092401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 algn="r">
              <a:defRPr sz="4000" b="1">
                <a:solidFill>
                  <a:schemeClr val="accent2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bg-BG" dirty="0" smtClean="0"/>
              <a:t>ОТГОВОР</a:t>
            </a:r>
            <a:r>
              <a:rPr dirty="0" smtClean="0"/>
              <a:t>: </a:t>
            </a:r>
            <a:r>
              <a:rPr lang="bg-BG" dirty="0" smtClean="0"/>
              <a:t>Степен </a:t>
            </a:r>
            <a:r>
              <a:rPr dirty="0" smtClean="0"/>
              <a:t>B “</a:t>
            </a:r>
            <a:r>
              <a:rPr lang="bg-BG" dirty="0" smtClean="0"/>
              <a:t>Начален</a:t>
            </a:r>
            <a:r>
              <a:rPr dirty="0" smtClean="0"/>
              <a:t>”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39103647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Title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bg-BG" dirty="0" smtClean="0"/>
              <a:t>Случай</a:t>
            </a:r>
            <a:r>
              <a:rPr dirty="0" smtClean="0"/>
              <a:t> #2</a:t>
            </a:r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856358" y="1494584"/>
            <a:ext cx="8984058" cy="2219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72000"/>
              </a:lnSpc>
              <a:buFont typeface="Wingdings" panose="05000000000000000000" pitchFamily="2" charset="2"/>
              <a:buChar char="§"/>
              <a:defRPr sz="1900"/>
            </a:pPr>
            <a:r>
              <a:rPr lang="bg-BG" sz="2400" dirty="0" smtClean="0">
                <a:latin typeface="Calibri Light" panose="020F0302020204030204" pitchFamily="34" charset="0"/>
              </a:rPr>
              <a:t>Мъж на </a:t>
            </a:r>
            <a:r>
              <a:rPr lang="en-US" sz="2400" dirty="0" smtClean="0">
                <a:latin typeface="Calibri Light" panose="020F0302020204030204" pitchFamily="34" charset="0"/>
              </a:rPr>
              <a:t>62</a:t>
            </a:r>
            <a:r>
              <a:rPr lang="bg-BG" sz="2400" dirty="0" smtClean="0">
                <a:latin typeface="Calibri Light" panose="020F0302020204030204" pitchFamily="34" charset="0"/>
              </a:rPr>
              <a:t> години, постъпил в СПО с гръдна болка и ЕКГ данни за преден ОМИ без елевация на </a:t>
            </a:r>
            <a:r>
              <a:rPr lang="en-US" sz="2400" dirty="0" smtClean="0">
                <a:latin typeface="Calibri Light" panose="020F0302020204030204" pitchFamily="34" charset="0"/>
              </a:rPr>
              <a:t>ST</a:t>
            </a:r>
            <a:r>
              <a:rPr lang="bg-BG" sz="2400" dirty="0" smtClean="0">
                <a:latin typeface="Calibri Light" panose="020F0302020204030204" pitchFamily="34" charset="0"/>
              </a:rPr>
              <a:t> сегмента.</a:t>
            </a:r>
          </a:p>
          <a:p>
            <a:pPr marL="342900" indent="-342900">
              <a:lnSpc>
                <a:spcPct val="72000"/>
              </a:lnSpc>
              <a:buFont typeface="Wingdings" panose="05000000000000000000" pitchFamily="2" charset="2"/>
              <a:buChar char="§"/>
              <a:defRPr sz="1900"/>
            </a:pPr>
            <a:r>
              <a:rPr lang="bg-BG" sz="2400" dirty="0" smtClean="0">
                <a:latin typeface="Calibri Light" panose="020F0302020204030204" pitchFamily="34" charset="0"/>
              </a:rPr>
              <a:t>АКН </a:t>
            </a:r>
            <a:r>
              <a:rPr lang="en-US" sz="2400" dirty="0" smtClean="0">
                <a:latin typeface="Calibri Light" panose="020F0302020204030204" pitchFamily="34" charset="0"/>
              </a:rPr>
              <a:t>85/50</a:t>
            </a:r>
            <a:r>
              <a:rPr lang="bg-BG" sz="2400" dirty="0" smtClean="0">
                <a:latin typeface="Calibri Light" panose="020F0302020204030204" pitchFamily="34" charset="0"/>
              </a:rPr>
              <a:t> </a:t>
            </a:r>
            <a:r>
              <a:rPr lang="en-US" sz="2400" dirty="0" smtClean="0">
                <a:latin typeface="Calibri Light" panose="020F0302020204030204" pitchFamily="34" charset="0"/>
              </a:rPr>
              <a:t>mmHg, </a:t>
            </a:r>
            <a:r>
              <a:rPr lang="bg-BG" sz="2400" dirty="0" smtClean="0">
                <a:latin typeface="Calibri Light" panose="020F0302020204030204" pitchFamily="34" charset="0"/>
              </a:rPr>
              <a:t>СЧ=</a:t>
            </a:r>
            <a:r>
              <a:rPr lang="en-US" sz="2400" dirty="0" smtClean="0">
                <a:latin typeface="Calibri Light" panose="020F0302020204030204" pitchFamily="34" charset="0"/>
              </a:rPr>
              <a:t> 115</a:t>
            </a:r>
            <a:r>
              <a:rPr lang="bg-BG" sz="2400" dirty="0" smtClean="0">
                <a:latin typeface="Calibri Light" panose="020F0302020204030204" pitchFamily="34" charset="0"/>
              </a:rPr>
              <a:t>/</a:t>
            </a:r>
            <a:r>
              <a:rPr lang="en-US" sz="2400" dirty="0" smtClean="0">
                <a:latin typeface="Calibri Light" panose="020F0302020204030204" pitchFamily="34" charset="0"/>
              </a:rPr>
              <a:t>min.</a:t>
            </a:r>
            <a:endParaRPr lang="en-US" sz="2400" dirty="0">
              <a:latin typeface="Calibri Light" panose="020F0302020204030204" pitchFamily="34" charset="0"/>
            </a:endParaRPr>
          </a:p>
          <a:p>
            <a:pPr marL="342900" indent="-342900">
              <a:lnSpc>
                <a:spcPct val="72000"/>
              </a:lnSpc>
              <a:buFont typeface="Wingdings" panose="05000000000000000000" pitchFamily="2" charset="2"/>
              <a:buChar char="§"/>
              <a:defRPr sz="1900"/>
            </a:pPr>
            <a:r>
              <a:rPr lang="bg-BG" sz="2400" dirty="0" smtClean="0">
                <a:latin typeface="Calibri Light" panose="020F0302020204030204" pitchFamily="34" charset="0"/>
              </a:rPr>
              <a:t>Студена и обляна с лепкава пот кожа.</a:t>
            </a:r>
          </a:p>
          <a:p>
            <a:pPr marL="342900" indent="-342900">
              <a:lnSpc>
                <a:spcPct val="72000"/>
              </a:lnSpc>
              <a:buFont typeface="Wingdings" panose="05000000000000000000" pitchFamily="2" charset="2"/>
              <a:buChar char="§"/>
              <a:defRPr sz="1900"/>
            </a:pPr>
            <a:r>
              <a:rPr lang="bg-BG" sz="2400" dirty="0" smtClean="0">
                <a:latin typeface="Calibri Light" panose="020F0302020204030204" pitchFamily="34" charset="0"/>
              </a:rPr>
              <a:t>Дребни влажни хрипове в основите на белия дроб.</a:t>
            </a:r>
          </a:p>
          <a:p>
            <a:pPr marL="342900" indent="-342900">
              <a:lnSpc>
                <a:spcPct val="72000"/>
              </a:lnSpc>
              <a:buFont typeface="Wingdings" panose="05000000000000000000" pitchFamily="2" charset="2"/>
              <a:buChar char="§"/>
              <a:defRPr sz="1900"/>
            </a:pPr>
            <a:r>
              <a:rPr lang="bg-BG" sz="2400" dirty="0" smtClean="0">
                <a:latin typeface="Calibri Light" panose="020F0302020204030204" pitchFamily="34" charset="0"/>
              </a:rPr>
              <a:t>Без шумове на сърцето.</a:t>
            </a:r>
          </a:p>
          <a:p>
            <a:pPr marL="342900" indent="-342900">
              <a:lnSpc>
                <a:spcPct val="72000"/>
              </a:lnSpc>
              <a:buFont typeface="Wingdings" panose="05000000000000000000" pitchFamily="2" charset="2"/>
              <a:buChar char="§"/>
              <a:defRPr sz="1900"/>
            </a:pPr>
            <a:r>
              <a:rPr lang="bg-BG" sz="2400" dirty="0" smtClean="0">
                <a:latin typeface="Calibri Light" panose="020F0302020204030204" pitchFamily="34" charset="0"/>
              </a:rPr>
              <a:t>Крайниците са без съществени изменения.</a:t>
            </a:r>
            <a:endParaRPr lang="bg-BG" sz="2400" dirty="0">
              <a:latin typeface="Calibri Light" panose="020F0302020204030204" pitchFamily="34" charset="0"/>
            </a:endParaRPr>
          </a:p>
          <a:p>
            <a:pPr marL="342900" indent="-342900">
              <a:lnSpc>
                <a:spcPct val="72000"/>
              </a:lnSpc>
              <a:buFont typeface="Wingdings" panose="05000000000000000000" pitchFamily="2" charset="2"/>
              <a:buChar char="§"/>
              <a:defRPr sz="1900"/>
            </a:pPr>
            <a:r>
              <a:rPr lang="bg-BG" sz="2400" dirty="0" smtClean="0">
                <a:latin typeface="Calibri Light" panose="020F0302020204030204" pitchFamily="34" charset="0"/>
              </a:rPr>
              <a:t>Насочен към лабораторията за стентиране.</a:t>
            </a:r>
            <a:endParaRPr lang="en-US" sz="2400" dirty="0"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Title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bg-BG" dirty="0" smtClean="0"/>
              <a:t>Случай</a:t>
            </a:r>
            <a:r>
              <a:rPr dirty="0" smtClean="0"/>
              <a:t> #2</a:t>
            </a:r>
            <a:endParaRPr dirty="0"/>
          </a:p>
        </p:txBody>
      </p:sp>
      <p:sp>
        <p:nvSpPr>
          <p:cNvPr id="223" name="TextBox 3"/>
          <p:cNvSpPr txBox="1"/>
          <p:nvPr/>
        </p:nvSpPr>
        <p:spPr>
          <a:xfrm>
            <a:off x="2351584" y="4664407"/>
            <a:ext cx="8956497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 algn="r">
              <a:defRPr sz="4000" b="1">
                <a:solidFill>
                  <a:schemeClr val="accent2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bg-BG" dirty="0" smtClean="0"/>
              <a:t>ОТГОВОР</a:t>
            </a:r>
            <a:r>
              <a:rPr dirty="0" smtClean="0"/>
              <a:t>: </a:t>
            </a:r>
            <a:r>
              <a:rPr lang="bg-BG" dirty="0" smtClean="0"/>
              <a:t>Степен</a:t>
            </a:r>
            <a:r>
              <a:rPr dirty="0" smtClean="0"/>
              <a:t> </a:t>
            </a:r>
            <a:r>
              <a:rPr dirty="0"/>
              <a:t>C </a:t>
            </a:r>
            <a:r>
              <a:rPr dirty="0" smtClean="0"/>
              <a:t>“</a:t>
            </a:r>
            <a:r>
              <a:rPr lang="bg-BG" dirty="0" smtClean="0"/>
              <a:t>Класически</a:t>
            </a:r>
            <a:r>
              <a:rPr dirty="0" smtClean="0"/>
              <a:t>”</a:t>
            </a:r>
            <a:endParaRPr dirty="0"/>
          </a:p>
        </p:txBody>
      </p:sp>
      <p:sp>
        <p:nvSpPr>
          <p:cNvPr id="5" name="Rectangle 4"/>
          <p:cNvSpPr/>
          <p:nvPr/>
        </p:nvSpPr>
        <p:spPr>
          <a:xfrm>
            <a:off x="839416" y="1556792"/>
            <a:ext cx="8984058" cy="2219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72000"/>
              </a:lnSpc>
              <a:buFont typeface="Wingdings" panose="05000000000000000000" pitchFamily="2" charset="2"/>
              <a:buChar char="§"/>
              <a:defRPr sz="1900"/>
            </a:pPr>
            <a:r>
              <a:rPr lang="bg-BG" sz="2400" dirty="0" smtClean="0">
                <a:latin typeface="Calibri Light" panose="020F0302020204030204" pitchFamily="34" charset="0"/>
              </a:rPr>
              <a:t>Мъж на </a:t>
            </a:r>
            <a:r>
              <a:rPr lang="en-US" sz="2400" dirty="0" smtClean="0">
                <a:latin typeface="Calibri Light" panose="020F0302020204030204" pitchFamily="34" charset="0"/>
              </a:rPr>
              <a:t>62</a:t>
            </a:r>
            <a:r>
              <a:rPr lang="bg-BG" sz="2400" dirty="0" smtClean="0">
                <a:latin typeface="Calibri Light" panose="020F0302020204030204" pitchFamily="34" charset="0"/>
              </a:rPr>
              <a:t> години, постъпил в СПО с гръдна болка и ЕКГ данни за преден ОМИ без елевация на </a:t>
            </a:r>
            <a:r>
              <a:rPr lang="en-US" sz="2400" dirty="0" smtClean="0">
                <a:latin typeface="Calibri Light" panose="020F0302020204030204" pitchFamily="34" charset="0"/>
              </a:rPr>
              <a:t>ST</a:t>
            </a:r>
            <a:r>
              <a:rPr lang="bg-BG" sz="2400" dirty="0" smtClean="0">
                <a:latin typeface="Calibri Light" panose="020F0302020204030204" pitchFamily="34" charset="0"/>
              </a:rPr>
              <a:t> сегмента.</a:t>
            </a:r>
          </a:p>
          <a:p>
            <a:pPr marL="342900" indent="-342900">
              <a:lnSpc>
                <a:spcPct val="72000"/>
              </a:lnSpc>
              <a:buFont typeface="Wingdings" panose="05000000000000000000" pitchFamily="2" charset="2"/>
              <a:buChar char="§"/>
              <a:defRPr sz="1900"/>
            </a:pPr>
            <a:r>
              <a:rPr lang="bg-BG" sz="2400" dirty="0" smtClean="0">
                <a:latin typeface="Calibri Light" panose="020F0302020204030204" pitchFamily="34" charset="0"/>
              </a:rPr>
              <a:t>АКН </a:t>
            </a:r>
            <a:r>
              <a:rPr lang="en-US" sz="2400" dirty="0" smtClean="0">
                <a:latin typeface="Calibri Light" panose="020F0302020204030204" pitchFamily="34" charset="0"/>
              </a:rPr>
              <a:t>85/50</a:t>
            </a:r>
            <a:r>
              <a:rPr lang="bg-BG" sz="2400" dirty="0" smtClean="0">
                <a:latin typeface="Calibri Light" panose="020F0302020204030204" pitchFamily="34" charset="0"/>
              </a:rPr>
              <a:t> </a:t>
            </a:r>
            <a:r>
              <a:rPr lang="en-US" sz="2400" dirty="0" smtClean="0">
                <a:latin typeface="Calibri Light" panose="020F0302020204030204" pitchFamily="34" charset="0"/>
              </a:rPr>
              <a:t>mmHg, </a:t>
            </a:r>
            <a:r>
              <a:rPr lang="bg-BG" sz="2400" dirty="0" smtClean="0">
                <a:latin typeface="Calibri Light" panose="020F0302020204030204" pitchFamily="34" charset="0"/>
              </a:rPr>
              <a:t>СЧ=</a:t>
            </a:r>
            <a:r>
              <a:rPr lang="en-US" sz="2400" dirty="0" smtClean="0">
                <a:latin typeface="Calibri Light" panose="020F0302020204030204" pitchFamily="34" charset="0"/>
              </a:rPr>
              <a:t> 115</a:t>
            </a:r>
            <a:r>
              <a:rPr lang="bg-BG" sz="2400" dirty="0" smtClean="0">
                <a:latin typeface="Calibri Light" panose="020F0302020204030204" pitchFamily="34" charset="0"/>
              </a:rPr>
              <a:t>/</a:t>
            </a:r>
            <a:r>
              <a:rPr lang="en-US" sz="2400" dirty="0" smtClean="0">
                <a:latin typeface="Calibri Light" panose="020F0302020204030204" pitchFamily="34" charset="0"/>
              </a:rPr>
              <a:t>min.</a:t>
            </a:r>
            <a:endParaRPr lang="en-US" sz="2400" dirty="0">
              <a:latin typeface="Calibri Light" panose="020F0302020204030204" pitchFamily="34" charset="0"/>
            </a:endParaRPr>
          </a:p>
          <a:p>
            <a:pPr marL="342900" indent="-342900">
              <a:lnSpc>
                <a:spcPct val="72000"/>
              </a:lnSpc>
              <a:buFont typeface="Wingdings" panose="05000000000000000000" pitchFamily="2" charset="2"/>
              <a:buChar char="§"/>
              <a:defRPr sz="1900"/>
            </a:pPr>
            <a:r>
              <a:rPr lang="bg-BG" sz="2400" dirty="0" smtClean="0">
                <a:latin typeface="Calibri Light" panose="020F0302020204030204" pitchFamily="34" charset="0"/>
              </a:rPr>
              <a:t>Студена и обляна с лепкава пот кожа.</a:t>
            </a:r>
          </a:p>
          <a:p>
            <a:pPr marL="342900" indent="-342900">
              <a:lnSpc>
                <a:spcPct val="72000"/>
              </a:lnSpc>
              <a:buFont typeface="Wingdings" panose="05000000000000000000" pitchFamily="2" charset="2"/>
              <a:buChar char="§"/>
              <a:defRPr sz="1900"/>
            </a:pPr>
            <a:r>
              <a:rPr lang="bg-BG" sz="2400" dirty="0" smtClean="0">
                <a:latin typeface="Calibri Light" panose="020F0302020204030204" pitchFamily="34" charset="0"/>
              </a:rPr>
              <a:t>Дребни влажни хрипове в основите на белия дроб.</a:t>
            </a:r>
          </a:p>
          <a:p>
            <a:pPr marL="342900" indent="-342900">
              <a:lnSpc>
                <a:spcPct val="72000"/>
              </a:lnSpc>
              <a:buFont typeface="Wingdings" panose="05000000000000000000" pitchFamily="2" charset="2"/>
              <a:buChar char="§"/>
              <a:defRPr sz="1900"/>
            </a:pPr>
            <a:r>
              <a:rPr lang="bg-BG" sz="2400" dirty="0" smtClean="0">
                <a:latin typeface="Calibri Light" panose="020F0302020204030204" pitchFamily="34" charset="0"/>
              </a:rPr>
              <a:t>Без шумове на сърцето.</a:t>
            </a:r>
          </a:p>
          <a:p>
            <a:pPr marL="342900" indent="-342900">
              <a:lnSpc>
                <a:spcPct val="72000"/>
              </a:lnSpc>
              <a:buFont typeface="Wingdings" panose="05000000000000000000" pitchFamily="2" charset="2"/>
              <a:buChar char="§"/>
              <a:defRPr sz="1900"/>
            </a:pPr>
            <a:r>
              <a:rPr lang="bg-BG" sz="2400" dirty="0" smtClean="0">
                <a:latin typeface="Calibri Light" panose="020F0302020204030204" pitchFamily="34" charset="0"/>
              </a:rPr>
              <a:t>Крайниците са без съществени изменения.</a:t>
            </a:r>
            <a:endParaRPr lang="bg-BG" sz="2400" dirty="0">
              <a:latin typeface="Calibri Light" panose="020F0302020204030204" pitchFamily="34" charset="0"/>
            </a:endParaRPr>
          </a:p>
          <a:p>
            <a:pPr marL="342900" indent="-342900">
              <a:lnSpc>
                <a:spcPct val="72000"/>
              </a:lnSpc>
              <a:buFont typeface="Wingdings" panose="05000000000000000000" pitchFamily="2" charset="2"/>
              <a:buChar char="§"/>
              <a:defRPr sz="1900"/>
            </a:pPr>
            <a:r>
              <a:rPr lang="bg-BG" sz="2400" dirty="0" smtClean="0">
                <a:latin typeface="Calibri Light" panose="020F0302020204030204" pitchFamily="34" charset="0"/>
              </a:rPr>
              <a:t>Насочен към лабораторията за стентиране.</a:t>
            </a:r>
            <a:endParaRPr lang="en-US" sz="2400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48305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itle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bg-BG" dirty="0" smtClean="0"/>
              <a:t>Консенсус на клиничните експерти за </a:t>
            </a:r>
            <a:br>
              <a:rPr lang="bg-BG" dirty="0" smtClean="0"/>
            </a:br>
            <a:r>
              <a:rPr lang="bg-BG" dirty="0" smtClean="0"/>
              <a:t>класификация на кардиогенния шок</a:t>
            </a:r>
            <a:endParaRPr dirty="0"/>
          </a:p>
        </p:txBody>
      </p:sp>
      <p:sp>
        <p:nvSpPr>
          <p:cNvPr id="103" name="Content Placeholder 2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6450106" cy="3517340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6000"/>
              </a:lnSpc>
              <a:buSzTx/>
              <a:buNone/>
              <a:defRPr sz="1700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/>
              <a:t>David A. </a:t>
            </a:r>
            <a:r>
              <a:rPr dirty="0" err="1"/>
              <a:t>Baran</a:t>
            </a:r>
            <a:r>
              <a:rPr dirty="0"/>
              <a:t> MD, FSCAI (Co‐Chair); Cindy L. </a:t>
            </a:r>
            <a:r>
              <a:rPr dirty="0" err="1"/>
              <a:t>Grines</a:t>
            </a:r>
            <a:r>
              <a:rPr dirty="0"/>
              <a:t> MD, FACC, FSCAI; Steven Bailey MD, MSCAI, FACC, FACP; Daniel </a:t>
            </a:r>
            <a:r>
              <a:rPr dirty="0" err="1"/>
              <a:t>Burkhoff</a:t>
            </a:r>
            <a:r>
              <a:rPr dirty="0"/>
              <a:t> MD, PhD; Shelley A. Hall MD, FACC, FHFSA, FAST; Timothy D. Henry MD, MSCAI; Steven M. </a:t>
            </a:r>
            <a:r>
              <a:rPr dirty="0" err="1"/>
              <a:t>Hollenberg</a:t>
            </a:r>
            <a:r>
              <a:rPr dirty="0"/>
              <a:t> MD; </a:t>
            </a:r>
            <a:r>
              <a:rPr dirty="0" err="1"/>
              <a:t>Navin</a:t>
            </a:r>
            <a:r>
              <a:rPr dirty="0"/>
              <a:t> K. </a:t>
            </a:r>
            <a:r>
              <a:rPr dirty="0" err="1"/>
              <a:t>Kapur</a:t>
            </a:r>
            <a:r>
              <a:rPr dirty="0"/>
              <a:t> MD, FSCAI; William O'Neill MD, MSCAI; Joseph P. </a:t>
            </a:r>
            <a:r>
              <a:rPr dirty="0" err="1"/>
              <a:t>Ornato</a:t>
            </a:r>
            <a:r>
              <a:rPr dirty="0"/>
              <a:t> MD, FACP, FACC, FACEP; Kelly </a:t>
            </a:r>
            <a:r>
              <a:rPr dirty="0" err="1"/>
              <a:t>Stelling</a:t>
            </a:r>
            <a:r>
              <a:rPr dirty="0"/>
              <a:t> RN; Holger Thiele MD, FESC; Sean van </a:t>
            </a:r>
            <a:r>
              <a:rPr dirty="0" err="1"/>
              <a:t>Diepen</a:t>
            </a:r>
            <a:r>
              <a:rPr dirty="0"/>
              <a:t> MD, MSc, FAHA; Srihari S. Naidu MD, FACC, FAHA, FSCAI (Chair)</a:t>
            </a:r>
          </a:p>
          <a:p>
            <a:pPr marL="0" indent="0">
              <a:lnSpc>
                <a:spcPct val="96000"/>
              </a:lnSpc>
              <a:buSzTx/>
              <a:buNone/>
              <a:defRPr sz="1700">
                <a:latin typeface="Calibri Light"/>
                <a:ea typeface="Calibri Light"/>
                <a:cs typeface="Calibri Light"/>
                <a:sym typeface="Calibri Light"/>
              </a:defRPr>
            </a:pPr>
            <a:endParaRPr dirty="0"/>
          </a:p>
          <a:p>
            <a:pPr marL="0" indent="0">
              <a:lnSpc>
                <a:spcPct val="96000"/>
              </a:lnSpc>
              <a:buSzTx/>
              <a:buNone/>
              <a:defRPr sz="1700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dirty="0" err="1"/>
              <a:t>Baran</a:t>
            </a:r>
            <a:r>
              <a:rPr dirty="0"/>
              <a:t>, DA, </a:t>
            </a:r>
            <a:r>
              <a:rPr dirty="0" err="1"/>
              <a:t>Grines</a:t>
            </a:r>
            <a:r>
              <a:rPr dirty="0"/>
              <a:t>, CL, Bailey, S, et al. SCAI clinical expert consensus statement on the classification of cardiogenic shock. Catheter </a:t>
            </a:r>
            <a:r>
              <a:rPr dirty="0" err="1"/>
              <a:t>Cardiovasc</a:t>
            </a:r>
            <a:r>
              <a:rPr dirty="0"/>
              <a:t> </a:t>
            </a:r>
            <a:r>
              <a:rPr dirty="0" err="1"/>
              <a:t>Interv</a:t>
            </a:r>
            <a:r>
              <a:rPr dirty="0"/>
              <a:t>. 2019; 1– 9. https://doi.org/10.1002/ccd.28329</a:t>
            </a:r>
          </a:p>
        </p:txBody>
      </p:sp>
      <p:grpSp>
        <p:nvGrpSpPr>
          <p:cNvPr id="106" name="Picture 3"/>
          <p:cNvGrpSpPr/>
          <p:nvPr/>
        </p:nvGrpSpPr>
        <p:grpSpPr>
          <a:xfrm>
            <a:off x="8544272" y="188640"/>
            <a:ext cx="3417684" cy="5112568"/>
            <a:chOff x="0" y="0"/>
            <a:chExt cx="3561698" cy="4667250"/>
          </a:xfrm>
        </p:grpSpPr>
        <p:sp>
          <p:nvSpPr>
            <p:cNvPr id="104" name="Rectangle"/>
            <p:cNvSpPr/>
            <p:nvPr/>
          </p:nvSpPr>
          <p:spPr>
            <a:xfrm>
              <a:off x="0" y="0"/>
              <a:ext cx="3561699" cy="4667250"/>
            </a:xfrm>
            <a:prstGeom prst="rect">
              <a:avLst/>
            </a:prstGeom>
            <a:solidFill>
              <a:srgbClr val="EDEDED"/>
            </a:solidFill>
            <a:ln w="3175" cap="flat" cmpd="dbl">
              <a:solidFill>
                <a:schemeClr val="tx1"/>
              </a:solidFill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pic>
          <p:nvPicPr>
            <p:cNvPr id="105" name="image2.png" descr="image2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3561699" cy="4667250"/>
            </a:xfrm>
            <a:prstGeom prst="rect">
              <a:avLst/>
            </a:prstGeom>
            <a:ln w="3175" cap="sq" cmpd="dbl">
              <a:solidFill>
                <a:schemeClr val="tx1"/>
              </a:solidFill>
              <a:prstDash val="solid"/>
              <a:miter lim="800000"/>
            </a:ln>
            <a:effectLst>
              <a:outerShdw blurRad="50800" dist="18000" dir="5400000" rotWithShape="0">
                <a:srgbClr val="000000">
                  <a:alpha val="40000"/>
                </a:srgbClr>
              </a:outerShdw>
            </a:effectLst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itle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bg-BG" dirty="0" smtClean="0"/>
              <a:t>Случай</a:t>
            </a:r>
            <a:r>
              <a:rPr dirty="0" smtClean="0"/>
              <a:t> </a:t>
            </a:r>
            <a:r>
              <a:rPr dirty="0"/>
              <a:t>#3</a:t>
            </a:r>
          </a:p>
        </p:txBody>
      </p:sp>
      <p:sp>
        <p:nvSpPr>
          <p:cNvPr id="2" name="Rectangle 1"/>
          <p:cNvSpPr/>
          <p:nvPr/>
        </p:nvSpPr>
        <p:spPr>
          <a:xfrm>
            <a:off x="335360" y="1484785"/>
            <a:ext cx="11449272" cy="3283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72000"/>
              </a:lnSpc>
              <a:buFont typeface="Wingdings" panose="05000000000000000000" pitchFamily="2" charset="2"/>
              <a:buChar char="§"/>
              <a:defRPr sz="1900"/>
            </a:pPr>
            <a:r>
              <a:rPr lang="ru-RU" sz="2400" dirty="0" smtClean="0">
                <a:latin typeface="Calibri Light" panose="020F0302020204030204" pitchFamily="34" charset="0"/>
              </a:rPr>
              <a:t>Мъж на 78 години, </a:t>
            </a:r>
            <a:r>
              <a:rPr lang="ru-RU" sz="2400" dirty="0">
                <a:latin typeface="Calibri Light" panose="020F0302020204030204" pitchFamily="34" charset="0"/>
              </a:rPr>
              <a:t>транспортиран с реамобил след като е колабирал.</a:t>
            </a:r>
          </a:p>
          <a:p>
            <a:pPr marL="342900" indent="-342900">
              <a:lnSpc>
                <a:spcPct val="72000"/>
              </a:lnSpc>
              <a:buFont typeface="Wingdings" panose="05000000000000000000" pitchFamily="2" charset="2"/>
              <a:buChar char="§"/>
              <a:defRPr sz="1900"/>
            </a:pPr>
            <a:r>
              <a:rPr lang="ru-RU" sz="2400" dirty="0">
                <a:latin typeface="Calibri Light" panose="020F0302020204030204" pitchFamily="34" charset="0"/>
              </a:rPr>
              <a:t>Съпругата му съобщава, че последните му оплавания са били от силно изразена „тежест и болка в гърдите“.</a:t>
            </a:r>
          </a:p>
          <a:p>
            <a:pPr marL="342900" indent="-342900">
              <a:lnSpc>
                <a:spcPct val="72000"/>
              </a:lnSpc>
              <a:buFont typeface="Wingdings" panose="05000000000000000000" pitchFamily="2" charset="2"/>
              <a:buChar char="§"/>
              <a:defRPr sz="1900"/>
            </a:pPr>
            <a:r>
              <a:rPr lang="ru-RU" sz="2400" dirty="0">
                <a:latin typeface="Calibri Light" panose="020F0302020204030204" pitchFamily="34" charset="0"/>
              </a:rPr>
              <a:t>Начален ритъм, оценен като камерно мъждене, възстановен </a:t>
            </a:r>
            <a:r>
              <a:rPr lang="ru-RU" sz="2400" dirty="0" smtClean="0">
                <a:latin typeface="Calibri Light" panose="020F0302020204030204" pitchFamily="34" charset="0"/>
              </a:rPr>
              <a:t>след </a:t>
            </a:r>
            <a:r>
              <a:rPr lang="ru-RU" sz="2400" dirty="0">
                <a:latin typeface="Calibri Light" panose="020F0302020204030204" pitchFamily="34" charset="0"/>
              </a:rPr>
              <a:t>дефибрилация с 200 J.</a:t>
            </a:r>
          </a:p>
          <a:p>
            <a:pPr marL="342900" indent="-342900">
              <a:lnSpc>
                <a:spcPct val="72000"/>
              </a:lnSpc>
              <a:buFont typeface="Wingdings" panose="05000000000000000000" pitchFamily="2" charset="2"/>
              <a:buChar char="§"/>
              <a:defRPr sz="1900"/>
            </a:pPr>
            <a:r>
              <a:rPr lang="ru-RU" sz="2400" dirty="0">
                <a:latin typeface="Calibri Light" panose="020F0302020204030204" pitchFamily="34" charset="0"/>
              </a:rPr>
              <a:t>Ендотрахеална интубация, осъществена още на терена.</a:t>
            </a:r>
          </a:p>
          <a:p>
            <a:pPr marL="342900" indent="-342900">
              <a:lnSpc>
                <a:spcPct val="72000"/>
              </a:lnSpc>
              <a:buFont typeface="Wingdings" panose="05000000000000000000" pitchFamily="2" charset="2"/>
              <a:buChar char="§"/>
              <a:defRPr sz="1900"/>
            </a:pPr>
            <a:r>
              <a:rPr lang="ru-RU" sz="2400" dirty="0">
                <a:latin typeface="Calibri Light" panose="020F0302020204030204" pitchFamily="34" charset="0"/>
              </a:rPr>
              <a:t>“Стабилен” след обемно натоварване и приложение на Dopamine 20 mcg/kg/min по време на </a:t>
            </a:r>
            <a:r>
              <a:rPr lang="ru-RU" sz="2400" dirty="0" smtClean="0">
                <a:latin typeface="Calibri Light" panose="020F0302020204030204" pitchFamily="34" charset="0"/>
              </a:rPr>
              <a:t>транспорта.</a:t>
            </a:r>
            <a:endParaRPr lang="ru-RU" sz="2400" dirty="0">
              <a:latin typeface="Calibri Light" panose="020F0302020204030204" pitchFamily="34" charset="0"/>
            </a:endParaRPr>
          </a:p>
          <a:p>
            <a:pPr marL="342900" indent="-342900">
              <a:lnSpc>
                <a:spcPct val="72000"/>
              </a:lnSpc>
              <a:buFont typeface="Wingdings" panose="05000000000000000000" pitchFamily="2" charset="2"/>
              <a:buChar char="§"/>
              <a:defRPr sz="1900"/>
            </a:pPr>
            <a:r>
              <a:rPr lang="ru-RU" sz="2400" dirty="0">
                <a:latin typeface="Calibri Light" panose="020F0302020204030204" pitchFamily="34" charset="0"/>
              </a:rPr>
              <a:t>САКН 80 mmHg палпаторно, СЧ – 130 /</a:t>
            </a:r>
            <a:r>
              <a:rPr lang="ru-RU" sz="2400" dirty="0" smtClean="0">
                <a:latin typeface="Calibri Light" panose="020F0302020204030204" pitchFamily="34" charset="0"/>
              </a:rPr>
              <a:t>min.</a:t>
            </a:r>
            <a:endParaRPr lang="ru-RU" sz="2400" dirty="0">
              <a:latin typeface="Calibri Light" panose="020F0302020204030204" pitchFamily="34" charset="0"/>
            </a:endParaRPr>
          </a:p>
          <a:p>
            <a:pPr marL="342900" indent="-342900">
              <a:lnSpc>
                <a:spcPct val="72000"/>
              </a:lnSpc>
              <a:buFont typeface="Wingdings" panose="05000000000000000000" pitchFamily="2" charset="2"/>
              <a:buChar char="§"/>
              <a:defRPr sz="1900"/>
            </a:pPr>
            <a:r>
              <a:rPr lang="ru-RU" sz="2400" dirty="0">
                <a:latin typeface="Calibri Light" panose="020F0302020204030204" pitchFamily="34" charset="0"/>
              </a:rPr>
              <a:t>Дифузно разпръснати дребни влажни хрипове. Нововъзникнали шумове?</a:t>
            </a:r>
          </a:p>
          <a:p>
            <a:pPr marL="342900" indent="-342900">
              <a:lnSpc>
                <a:spcPct val="72000"/>
              </a:lnSpc>
              <a:buFont typeface="Wingdings" panose="05000000000000000000" pitchFamily="2" charset="2"/>
              <a:buChar char="§"/>
              <a:defRPr sz="1900"/>
            </a:pPr>
            <a:r>
              <a:rPr lang="ru-RU" sz="2400" dirty="0">
                <a:latin typeface="Calibri Light" panose="020F0302020204030204" pitchFamily="34" charset="0"/>
              </a:rPr>
              <a:t>Студено тяло и крайници</a:t>
            </a:r>
          </a:p>
          <a:p>
            <a:pPr marL="342900" indent="-342900">
              <a:lnSpc>
                <a:spcPct val="72000"/>
              </a:lnSpc>
              <a:buFont typeface="Wingdings" panose="05000000000000000000" pitchFamily="2" charset="2"/>
              <a:buChar char="§"/>
              <a:defRPr sz="1900"/>
            </a:pPr>
            <a:r>
              <a:rPr lang="ru-RU" sz="2400" dirty="0">
                <a:latin typeface="Calibri Light" panose="020F0302020204030204" pitchFamily="34" charset="0"/>
              </a:rPr>
              <a:t>ЕКГ данни за </a:t>
            </a:r>
            <a:r>
              <a:rPr lang="ru-RU" sz="2400" dirty="0" smtClean="0">
                <a:latin typeface="Calibri Light" panose="020F0302020204030204" pitchFamily="34" charset="0"/>
              </a:rPr>
              <a:t>ЛББ.</a:t>
            </a:r>
            <a:endParaRPr lang="ru-RU" sz="2400" dirty="0"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itle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bg-BG" dirty="0" smtClean="0"/>
              <a:t>Случай</a:t>
            </a:r>
            <a:r>
              <a:rPr dirty="0" smtClean="0"/>
              <a:t> </a:t>
            </a:r>
            <a:r>
              <a:rPr dirty="0"/>
              <a:t>#3</a:t>
            </a:r>
          </a:p>
        </p:txBody>
      </p:sp>
      <p:sp>
        <p:nvSpPr>
          <p:cNvPr id="234" name="TextBox 3"/>
          <p:cNvSpPr txBox="1"/>
          <p:nvPr/>
        </p:nvSpPr>
        <p:spPr>
          <a:xfrm>
            <a:off x="1720510" y="4388911"/>
            <a:ext cx="10424162" cy="1200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>
              <a:defRPr sz="4000" b="1">
                <a:solidFill>
                  <a:schemeClr val="accent2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bg-BG" sz="3600" dirty="0" smtClean="0"/>
              <a:t>ОТГОВОР</a:t>
            </a:r>
            <a:r>
              <a:rPr sz="3600" dirty="0" smtClean="0"/>
              <a:t>: </a:t>
            </a:r>
            <a:r>
              <a:rPr lang="bg-BG" sz="3600" dirty="0" smtClean="0"/>
              <a:t>Степен</a:t>
            </a:r>
            <a:r>
              <a:rPr sz="3600" dirty="0" smtClean="0"/>
              <a:t> </a:t>
            </a:r>
            <a:r>
              <a:rPr sz="3600" dirty="0"/>
              <a:t>D(A) </a:t>
            </a:r>
            <a:r>
              <a:rPr sz="3600" dirty="0" smtClean="0"/>
              <a:t>“</a:t>
            </a:r>
            <a:r>
              <a:rPr lang="bg-BG" sz="3600" dirty="0" smtClean="0"/>
              <a:t>Влошаване</a:t>
            </a:r>
            <a:r>
              <a:rPr sz="3600" dirty="0" smtClean="0"/>
              <a:t>” </a:t>
            </a:r>
            <a:r>
              <a:rPr sz="3600" dirty="0"/>
              <a:t/>
            </a:r>
            <a:br>
              <a:rPr sz="3600" dirty="0"/>
            </a:br>
            <a:r>
              <a:rPr lang="bg-BG" sz="3600" dirty="0" smtClean="0"/>
              <a:t>с преоценка на риска</a:t>
            </a:r>
            <a:endParaRPr sz="3600" dirty="0"/>
          </a:p>
        </p:txBody>
      </p:sp>
      <p:sp>
        <p:nvSpPr>
          <p:cNvPr id="5" name="Rectangle 4"/>
          <p:cNvSpPr/>
          <p:nvPr/>
        </p:nvSpPr>
        <p:spPr>
          <a:xfrm>
            <a:off x="335360" y="1484785"/>
            <a:ext cx="11449272" cy="3283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72000"/>
              </a:lnSpc>
              <a:buFont typeface="Wingdings" panose="05000000000000000000" pitchFamily="2" charset="2"/>
              <a:buChar char="§"/>
              <a:defRPr sz="1900"/>
            </a:pPr>
            <a:r>
              <a:rPr lang="ru-RU" sz="2400" dirty="0" smtClean="0">
                <a:latin typeface="Calibri Light" panose="020F0302020204030204" pitchFamily="34" charset="0"/>
              </a:rPr>
              <a:t>Мъж на 78 години, </a:t>
            </a:r>
            <a:r>
              <a:rPr lang="ru-RU" sz="2400" dirty="0">
                <a:latin typeface="Calibri Light" panose="020F0302020204030204" pitchFamily="34" charset="0"/>
              </a:rPr>
              <a:t>транспортиран с реамобил след като е колабирал.</a:t>
            </a:r>
          </a:p>
          <a:p>
            <a:pPr marL="342900" indent="-342900">
              <a:lnSpc>
                <a:spcPct val="72000"/>
              </a:lnSpc>
              <a:buFont typeface="Wingdings" panose="05000000000000000000" pitchFamily="2" charset="2"/>
              <a:buChar char="§"/>
              <a:defRPr sz="1900"/>
            </a:pPr>
            <a:r>
              <a:rPr lang="ru-RU" sz="2400" dirty="0">
                <a:latin typeface="Calibri Light" panose="020F0302020204030204" pitchFamily="34" charset="0"/>
              </a:rPr>
              <a:t>Съпругата му съобщава, че последните му оплавания са били от силно изразена „тежест и болка в гърдите“.</a:t>
            </a:r>
          </a:p>
          <a:p>
            <a:pPr marL="342900" indent="-342900">
              <a:lnSpc>
                <a:spcPct val="72000"/>
              </a:lnSpc>
              <a:buFont typeface="Wingdings" panose="05000000000000000000" pitchFamily="2" charset="2"/>
              <a:buChar char="§"/>
              <a:defRPr sz="1900"/>
            </a:pPr>
            <a:r>
              <a:rPr lang="ru-RU" sz="2400" dirty="0">
                <a:latin typeface="Calibri Light" panose="020F0302020204030204" pitchFamily="34" charset="0"/>
              </a:rPr>
              <a:t>Начален ритъм, оценен като камерно мъждене, възстановен </a:t>
            </a:r>
            <a:r>
              <a:rPr lang="ru-RU" sz="2400" dirty="0" smtClean="0">
                <a:latin typeface="Calibri Light" panose="020F0302020204030204" pitchFamily="34" charset="0"/>
              </a:rPr>
              <a:t>след </a:t>
            </a:r>
            <a:r>
              <a:rPr lang="ru-RU" sz="2400" dirty="0">
                <a:latin typeface="Calibri Light" panose="020F0302020204030204" pitchFamily="34" charset="0"/>
              </a:rPr>
              <a:t>дефибрилация с 200 J.</a:t>
            </a:r>
          </a:p>
          <a:p>
            <a:pPr marL="342900" indent="-342900">
              <a:lnSpc>
                <a:spcPct val="72000"/>
              </a:lnSpc>
              <a:buFont typeface="Wingdings" panose="05000000000000000000" pitchFamily="2" charset="2"/>
              <a:buChar char="§"/>
              <a:defRPr sz="1900"/>
            </a:pPr>
            <a:r>
              <a:rPr lang="ru-RU" sz="2400" dirty="0">
                <a:latin typeface="Calibri Light" panose="020F0302020204030204" pitchFamily="34" charset="0"/>
              </a:rPr>
              <a:t>Ендотрахеална интубация, осъществена още на терена.</a:t>
            </a:r>
          </a:p>
          <a:p>
            <a:pPr marL="342900" indent="-342900">
              <a:lnSpc>
                <a:spcPct val="72000"/>
              </a:lnSpc>
              <a:buFont typeface="Wingdings" panose="05000000000000000000" pitchFamily="2" charset="2"/>
              <a:buChar char="§"/>
              <a:defRPr sz="1900"/>
            </a:pPr>
            <a:r>
              <a:rPr lang="ru-RU" sz="2400" dirty="0">
                <a:latin typeface="Calibri Light" panose="020F0302020204030204" pitchFamily="34" charset="0"/>
              </a:rPr>
              <a:t>“Стабилен” след обемно натоварване и приложение на Dopamine 20 mcg/kg/min по време на </a:t>
            </a:r>
            <a:r>
              <a:rPr lang="ru-RU" sz="2400" dirty="0" smtClean="0">
                <a:latin typeface="Calibri Light" panose="020F0302020204030204" pitchFamily="34" charset="0"/>
              </a:rPr>
              <a:t>транспорта.</a:t>
            </a:r>
            <a:endParaRPr lang="ru-RU" sz="2400" dirty="0">
              <a:latin typeface="Calibri Light" panose="020F0302020204030204" pitchFamily="34" charset="0"/>
            </a:endParaRPr>
          </a:p>
          <a:p>
            <a:pPr marL="342900" indent="-342900">
              <a:lnSpc>
                <a:spcPct val="72000"/>
              </a:lnSpc>
              <a:buFont typeface="Wingdings" panose="05000000000000000000" pitchFamily="2" charset="2"/>
              <a:buChar char="§"/>
              <a:defRPr sz="1900"/>
            </a:pPr>
            <a:r>
              <a:rPr lang="ru-RU" sz="2400" dirty="0">
                <a:latin typeface="Calibri Light" panose="020F0302020204030204" pitchFamily="34" charset="0"/>
              </a:rPr>
              <a:t>САКН 80 mmHg палпаторно, СЧ – 130 /</a:t>
            </a:r>
            <a:r>
              <a:rPr lang="ru-RU" sz="2400" dirty="0" smtClean="0">
                <a:latin typeface="Calibri Light" panose="020F0302020204030204" pitchFamily="34" charset="0"/>
              </a:rPr>
              <a:t>min.</a:t>
            </a:r>
            <a:endParaRPr lang="ru-RU" sz="2400" dirty="0">
              <a:latin typeface="Calibri Light" panose="020F0302020204030204" pitchFamily="34" charset="0"/>
            </a:endParaRPr>
          </a:p>
          <a:p>
            <a:pPr marL="342900" indent="-342900">
              <a:lnSpc>
                <a:spcPct val="72000"/>
              </a:lnSpc>
              <a:buFont typeface="Wingdings" panose="05000000000000000000" pitchFamily="2" charset="2"/>
              <a:buChar char="§"/>
              <a:defRPr sz="1900"/>
            </a:pPr>
            <a:r>
              <a:rPr lang="ru-RU" sz="2400" dirty="0">
                <a:latin typeface="Calibri Light" panose="020F0302020204030204" pitchFamily="34" charset="0"/>
              </a:rPr>
              <a:t>Дифузно разпръснати дребни влажни хрипове. Нововъзникнали шумове?</a:t>
            </a:r>
          </a:p>
          <a:p>
            <a:pPr marL="342900" indent="-342900">
              <a:lnSpc>
                <a:spcPct val="72000"/>
              </a:lnSpc>
              <a:buFont typeface="Wingdings" panose="05000000000000000000" pitchFamily="2" charset="2"/>
              <a:buChar char="§"/>
              <a:defRPr sz="1900"/>
            </a:pPr>
            <a:r>
              <a:rPr lang="ru-RU" sz="2400" dirty="0">
                <a:latin typeface="Calibri Light" panose="020F0302020204030204" pitchFamily="34" charset="0"/>
              </a:rPr>
              <a:t>Студено тяло и крайници</a:t>
            </a:r>
          </a:p>
          <a:p>
            <a:pPr marL="342900" indent="-342900">
              <a:lnSpc>
                <a:spcPct val="72000"/>
              </a:lnSpc>
              <a:buFont typeface="Wingdings" panose="05000000000000000000" pitchFamily="2" charset="2"/>
              <a:buChar char="§"/>
              <a:defRPr sz="1900"/>
            </a:pPr>
            <a:r>
              <a:rPr lang="ru-RU" sz="2400" dirty="0">
                <a:latin typeface="Calibri Light" panose="020F0302020204030204" pitchFamily="34" charset="0"/>
              </a:rPr>
              <a:t>ЕКГ данни за </a:t>
            </a:r>
            <a:r>
              <a:rPr lang="ru-RU" sz="2400" dirty="0" smtClean="0">
                <a:latin typeface="Calibri Light" panose="020F0302020204030204" pitchFamily="34" charset="0"/>
              </a:rPr>
              <a:t>ЛББ.</a:t>
            </a:r>
            <a:endParaRPr lang="ru-RU" sz="2400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301990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Title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bg-BG" dirty="0" smtClean="0"/>
              <a:t>А от сега нататък</a:t>
            </a:r>
            <a:r>
              <a:rPr dirty="0" smtClean="0"/>
              <a:t>?</a:t>
            </a:r>
            <a:endParaRPr dirty="0"/>
          </a:p>
        </p:txBody>
      </p:sp>
      <p:sp>
        <p:nvSpPr>
          <p:cNvPr id="239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838200" y="1575286"/>
            <a:ext cx="10802416" cy="370742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19455" indent="-219455" defTabSz="877823">
              <a:lnSpc>
                <a:spcPct val="72000"/>
              </a:lnSpc>
              <a:spcBef>
                <a:spcPts val="900"/>
              </a:spcBef>
              <a:defRPr sz="2400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bg-BG" dirty="0" smtClean="0"/>
              <a:t>Необходимо е представяне, публикуване и разпространение сред медицинските среди, които се занимават с проблема.</a:t>
            </a:r>
          </a:p>
          <a:p>
            <a:pPr marL="219455" indent="-219455" defTabSz="877823">
              <a:lnSpc>
                <a:spcPct val="72000"/>
              </a:lnSpc>
              <a:spcBef>
                <a:spcPts val="900"/>
              </a:spcBef>
              <a:defRPr sz="2400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bg-BG" dirty="0" smtClean="0"/>
              <a:t>Узаконяване на класификацията чрез оценка на прогностичните й възможности и лекотата на използването й в базата данни.</a:t>
            </a:r>
          </a:p>
          <a:p>
            <a:pPr marL="219455" indent="-219455" defTabSz="877823">
              <a:lnSpc>
                <a:spcPct val="72000"/>
              </a:lnSpc>
              <a:spcBef>
                <a:spcPts val="900"/>
              </a:spcBef>
              <a:defRPr sz="2400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bg-BG" dirty="0" smtClean="0"/>
              <a:t>Ранно разпознаване на шока и уточняване на степента, с цел управление на приложението на подходящи и своевременни лечение, процедури и грижи, като и пребазиране в центрове с необходимите възможности.</a:t>
            </a:r>
            <a:endParaRPr dirty="0"/>
          </a:p>
          <a:p>
            <a:pPr marL="219455" indent="-219455" defTabSz="877823">
              <a:lnSpc>
                <a:spcPct val="72000"/>
              </a:lnSpc>
              <a:spcBef>
                <a:spcPts val="900"/>
              </a:spcBef>
              <a:defRPr sz="2400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bg-BG" dirty="0" smtClean="0"/>
              <a:t>Изполване на класификацията за по-добро проспективно определяне на възможностите на </a:t>
            </a:r>
            <a:r>
              <a:rPr lang="en-US" dirty="0" smtClean="0"/>
              <a:t>MC</a:t>
            </a:r>
            <a:r>
              <a:rPr dirty="0" smtClean="0"/>
              <a:t>S/ECMO </a:t>
            </a:r>
            <a:r>
              <a:rPr lang="bg-BG" dirty="0" smtClean="0"/>
              <a:t>и други терапевтични/процедурни възможности.</a:t>
            </a:r>
            <a:endParaRPr dirty="0"/>
          </a:p>
          <a:p>
            <a:pPr marL="219455" indent="-219455" defTabSz="877823">
              <a:lnSpc>
                <a:spcPct val="72000"/>
              </a:lnSpc>
              <a:spcBef>
                <a:spcPts val="900"/>
              </a:spcBef>
              <a:defRPr sz="2400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ru-RU" dirty="0"/>
              <a:t>Вероятно бъдещите </a:t>
            </a:r>
            <a:r>
              <a:rPr lang="ru-RU" dirty="0" smtClean="0"/>
              <a:t>изследвания </a:t>
            </a:r>
            <a:r>
              <a:rPr lang="ru-RU" dirty="0"/>
              <a:t>при подобни пациенти най-накрая ще намалят смъртността от кардиогенен </a:t>
            </a:r>
            <a:r>
              <a:rPr lang="ru-RU" dirty="0" smtClean="0"/>
              <a:t>шок.</a:t>
            </a:r>
            <a:endParaRPr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itle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Ключови</a:t>
            </a:r>
            <a:r>
              <a:rPr dirty="0"/>
              <a:t> </a:t>
            </a:r>
            <a:r>
              <a:rPr dirty="0" err="1"/>
              <a:t>решения</a:t>
            </a:r>
            <a:r>
              <a:rPr dirty="0"/>
              <a:t> в </a:t>
            </a:r>
            <a:r>
              <a:rPr dirty="0" err="1"/>
              <a:t>диагнозата</a:t>
            </a:r>
            <a:r>
              <a:rPr dirty="0"/>
              <a:t> и </a:t>
            </a:r>
            <a:r>
              <a:rPr dirty="0" err="1"/>
              <a:t>лечението</a:t>
            </a:r>
            <a:r>
              <a:rPr dirty="0"/>
              <a:t> </a:t>
            </a:r>
            <a:r>
              <a:rPr lang="bg-BG" dirty="0" smtClean="0"/>
              <a:t/>
            </a:r>
            <a:br>
              <a:rPr lang="bg-BG" dirty="0" smtClean="0"/>
            </a:br>
            <a:r>
              <a:rPr dirty="0" err="1" smtClean="0"/>
              <a:t>на</a:t>
            </a:r>
            <a:r>
              <a:rPr dirty="0" smtClean="0"/>
              <a:t> </a:t>
            </a:r>
            <a:r>
              <a:rPr lang="bg-BG" dirty="0" smtClean="0"/>
              <a:t>к</a:t>
            </a:r>
            <a:r>
              <a:rPr dirty="0" err="1" smtClean="0"/>
              <a:t>ардиоген</a:t>
            </a:r>
            <a:r>
              <a:rPr lang="bg-BG" dirty="0" smtClean="0"/>
              <a:t>ен</a:t>
            </a:r>
            <a:r>
              <a:rPr dirty="0" smtClean="0"/>
              <a:t> </a:t>
            </a:r>
            <a:r>
              <a:rPr dirty="0" err="1"/>
              <a:t>шок</a:t>
            </a:r>
            <a:endParaRPr dirty="0"/>
          </a:p>
        </p:txBody>
      </p:sp>
      <p:grpSp>
        <p:nvGrpSpPr>
          <p:cNvPr id="121" name="Content Placeholder 3"/>
          <p:cNvGrpSpPr/>
          <p:nvPr/>
        </p:nvGrpSpPr>
        <p:grpSpPr>
          <a:xfrm>
            <a:off x="467880" y="2564902"/>
            <a:ext cx="11288260" cy="1991409"/>
            <a:chOff x="0" y="86784"/>
            <a:chExt cx="11288258" cy="1220354"/>
          </a:xfrm>
        </p:grpSpPr>
        <p:grpSp>
          <p:nvGrpSpPr>
            <p:cNvPr id="111" name="Group"/>
            <p:cNvGrpSpPr/>
            <p:nvPr/>
          </p:nvGrpSpPr>
          <p:grpSpPr>
            <a:xfrm>
              <a:off x="0" y="86785"/>
              <a:ext cx="3050881" cy="1220353"/>
              <a:chOff x="0" y="0"/>
              <a:chExt cx="3050880" cy="1220352"/>
            </a:xfrm>
          </p:grpSpPr>
          <p:sp>
            <p:nvSpPr>
              <p:cNvPr id="109" name="Chevron"/>
              <p:cNvSpPr/>
              <p:nvPr/>
            </p:nvSpPr>
            <p:spPr>
              <a:xfrm>
                <a:off x="0" y="0"/>
                <a:ext cx="3050880" cy="1220352"/>
              </a:xfrm>
              <a:prstGeom prst="chevron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666750">
                  <a:lnSpc>
                    <a:spcPct val="90000"/>
                  </a:lnSpc>
                  <a:spcBef>
                    <a:spcPts val="1100"/>
                  </a:spcBef>
                  <a:defRPr sz="15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0" name="Наистина ли това е кардиогенен шок?"/>
              <p:cNvSpPr txBox="1"/>
              <p:nvPr/>
            </p:nvSpPr>
            <p:spPr>
              <a:xfrm>
                <a:off x="799182" y="107253"/>
                <a:ext cx="2092632" cy="95179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20003" tIns="20003" rIns="20003" bIns="20003" numCol="1" anchor="ctr">
                <a:noAutofit/>
              </a:bodyPr>
              <a:lstStyle/>
              <a:p>
                <a:pPr marL="228600" indent="-228600" algn="ctr" defTabSz="666750">
                  <a:lnSpc>
                    <a:spcPct val="90000"/>
                  </a:lnSpc>
                  <a:spcBef>
                    <a:spcPts val="600"/>
                  </a:spcBef>
                  <a:buSzPct val="100000"/>
                  <a:buFont typeface="Arial"/>
                  <a:buChar char="•"/>
                  <a:defRPr sz="1500">
                    <a:solidFill>
                      <a:srgbClr val="FFFFFF"/>
                    </a:solidFill>
                  </a:defRPr>
                </a:pPr>
                <a:r>
                  <a:rPr lang="bg-BG" sz="1600" dirty="0" smtClean="0"/>
                  <a:t>Това н</a:t>
                </a:r>
                <a:r>
                  <a:rPr lang="ru-RU" sz="1600" dirty="0" smtClean="0"/>
                  <a:t>аистина ли е </a:t>
                </a:r>
                <a:r>
                  <a:rPr lang="ru-RU" sz="1600" dirty="0"/>
                  <a:t>кардиогенен шок?</a:t>
                </a:r>
              </a:p>
            </p:txBody>
          </p:sp>
        </p:grpSp>
        <p:grpSp>
          <p:nvGrpSpPr>
            <p:cNvPr id="114" name="Group"/>
            <p:cNvGrpSpPr/>
            <p:nvPr/>
          </p:nvGrpSpPr>
          <p:grpSpPr>
            <a:xfrm>
              <a:off x="2745792" y="86785"/>
              <a:ext cx="3050882" cy="1220353"/>
              <a:chOff x="0" y="0"/>
              <a:chExt cx="3050880" cy="1220352"/>
            </a:xfrm>
          </p:grpSpPr>
          <p:sp>
            <p:nvSpPr>
              <p:cNvPr id="112" name="Chevron"/>
              <p:cNvSpPr/>
              <p:nvPr/>
            </p:nvSpPr>
            <p:spPr>
              <a:xfrm>
                <a:off x="0" y="0"/>
                <a:ext cx="3050880" cy="1220352"/>
              </a:xfrm>
              <a:prstGeom prst="chevron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666750">
                  <a:lnSpc>
                    <a:spcPct val="90000"/>
                  </a:lnSpc>
                  <a:spcBef>
                    <a:spcPts val="1100"/>
                  </a:spcBef>
                  <a:defRPr sz="15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3" name="Каква е тежестта му?"/>
              <p:cNvSpPr txBox="1"/>
              <p:nvPr/>
            </p:nvSpPr>
            <p:spPr>
              <a:xfrm>
                <a:off x="922269" y="355339"/>
                <a:ext cx="1787546" cy="50967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20003" tIns="20003" rIns="20003" bIns="20003" numCol="1" anchor="ctr">
                <a:noAutofit/>
              </a:bodyPr>
              <a:lstStyle/>
              <a:p>
                <a:pPr marL="228600" indent="-228600" algn="ctr" defTabSz="666750">
                  <a:lnSpc>
                    <a:spcPct val="90000"/>
                  </a:lnSpc>
                  <a:spcBef>
                    <a:spcPts val="600"/>
                  </a:spcBef>
                  <a:buSzPct val="100000"/>
                  <a:buFont typeface="Arial"/>
                  <a:buChar char="•"/>
                  <a:defRPr sz="1500">
                    <a:solidFill>
                      <a:srgbClr val="FFFFFF"/>
                    </a:solidFill>
                  </a:defRPr>
                </a:pPr>
                <a:r>
                  <a:rPr sz="1600" dirty="0" err="1"/>
                  <a:t>Каква</a:t>
                </a:r>
                <a:r>
                  <a:rPr sz="1600" dirty="0"/>
                  <a:t> е </a:t>
                </a:r>
                <a:r>
                  <a:rPr lang="bg-BG" sz="1600" dirty="0" smtClean="0"/>
                  <a:t>неговата </a:t>
                </a:r>
                <a:r>
                  <a:rPr sz="1600" dirty="0" err="1" smtClean="0"/>
                  <a:t>тежест</a:t>
                </a:r>
                <a:r>
                  <a:rPr sz="1600" dirty="0" smtClean="0"/>
                  <a:t>?</a:t>
                </a:r>
                <a:endParaRPr sz="1600" dirty="0"/>
              </a:p>
            </p:txBody>
          </p:sp>
        </p:grpSp>
        <p:grpSp>
          <p:nvGrpSpPr>
            <p:cNvPr id="117" name="Group"/>
            <p:cNvGrpSpPr/>
            <p:nvPr/>
          </p:nvGrpSpPr>
          <p:grpSpPr>
            <a:xfrm>
              <a:off x="5491585" y="86784"/>
              <a:ext cx="3050882" cy="1220354"/>
              <a:chOff x="0" y="86785"/>
              <a:chExt cx="3050880" cy="1220352"/>
            </a:xfrm>
          </p:grpSpPr>
          <p:sp>
            <p:nvSpPr>
              <p:cNvPr id="115" name="Chevron"/>
              <p:cNvSpPr/>
              <p:nvPr/>
            </p:nvSpPr>
            <p:spPr>
              <a:xfrm>
                <a:off x="0" y="86785"/>
                <a:ext cx="3050880" cy="1220352"/>
              </a:xfrm>
              <a:prstGeom prst="chevron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666750">
                  <a:lnSpc>
                    <a:spcPct val="90000"/>
                  </a:lnSpc>
                  <a:spcBef>
                    <a:spcPts val="1100"/>
                  </a:spcBef>
                  <a:defRPr sz="15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6" name="Налице е недостатъчност на ЛК, ДК или и двете?"/>
              <p:cNvSpPr txBox="1"/>
              <p:nvPr/>
            </p:nvSpPr>
            <p:spPr>
              <a:xfrm>
                <a:off x="797258" y="86785"/>
                <a:ext cx="1787545" cy="122035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20003" tIns="20003" rIns="20003" bIns="20003" numCol="1" anchor="ctr">
                <a:noAutofit/>
              </a:bodyPr>
              <a:lstStyle>
                <a:lvl1pPr marL="228600" indent="-228600" algn="ctr" defTabSz="666750">
                  <a:lnSpc>
                    <a:spcPct val="90000"/>
                  </a:lnSpc>
                  <a:spcBef>
                    <a:spcPts val="600"/>
                  </a:spcBef>
                  <a:buSzPct val="100000"/>
                  <a:buFont typeface="Arial"/>
                  <a:buChar char="•"/>
                  <a:defRPr sz="1500">
                    <a:solidFill>
                      <a:srgbClr val="FFFFFF"/>
                    </a:solidFill>
                  </a:defRPr>
                </a:lvl1pPr>
              </a:lstStyle>
              <a:p>
                <a:r>
                  <a:rPr sz="1600" dirty="0" err="1" smtClean="0"/>
                  <a:t>Недостатъчност</a:t>
                </a:r>
                <a:r>
                  <a:rPr sz="1600" dirty="0" smtClean="0"/>
                  <a:t> </a:t>
                </a:r>
                <a:r>
                  <a:rPr sz="1600" dirty="0" err="1" smtClean="0"/>
                  <a:t>на</a:t>
                </a:r>
                <a:r>
                  <a:rPr lang="bg-BG" sz="1600" dirty="0" smtClean="0"/>
                  <a:t> лявата, дясната, </a:t>
                </a:r>
                <a:r>
                  <a:rPr sz="1600" dirty="0" err="1" smtClean="0"/>
                  <a:t>или</a:t>
                </a:r>
                <a:r>
                  <a:rPr sz="1600" dirty="0" smtClean="0"/>
                  <a:t> </a:t>
                </a:r>
                <a:r>
                  <a:rPr sz="1600" dirty="0"/>
                  <a:t>и </a:t>
                </a:r>
                <a:r>
                  <a:rPr lang="bg-BG" sz="1600" dirty="0" smtClean="0"/>
                  <a:t>на </a:t>
                </a:r>
                <a:r>
                  <a:rPr sz="1600" dirty="0" err="1" smtClean="0"/>
                  <a:t>двете</a:t>
                </a:r>
                <a:r>
                  <a:rPr lang="bg-BG" sz="1600" dirty="0" smtClean="0"/>
                  <a:t> камери</a:t>
                </a:r>
                <a:r>
                  <a:rPr sz="1600" dirty="0" smtClean="0"/>
                  <a:t>?</a:t>
                </a:r>
                <a:endParaRPr sz="1600" dirty="0"/>
              </a:p>
            </p:txBody>
          </p:sp>
        </p:grpSp>
        <p:grpSp>
          <p:nvGrpSpPr>
            <p:cNvPr id="120" name="Group"/>
            <p:cNvGrpSpPr/>
            <p:nvPr/>
          </p:nvGrpSpPr>
          <p:grpSpPr>
            <a:xfrm>
              <a:off x="8237376" y="86785"/>
              <a:ext cx="3050882" cy="1220353"/>
              <a:chOff x="0" y="0"/>
              <a:chExt cx="3050880" cy="1220352"/>
            </a:xfrm>
          </p:grpSpPr>
          <p:sp>
            <p:nvSpPr>
              <p:cNvPr id="118" name="Chevron"/>
              <p:cNvSpPr/>
              <p:nvPr/>
            </p:nvSpPr>
            <p:spPr>
              <a:xfrm>
                <a:off x="0" y="0"/>
                <a:ext cx="3050880" cy="1220352"/>
              </a:xfrm>
              <a:prstGeom prst="chevron">
                <a:avLst>
                  <a:gd name="adj" fmla="val 50000"/>
                </a:avLst>
              </a:prstGeom>
              <a:solidFill>
                <a:schemeClr val="accent1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666750">
                  <a:lnSpc>
                    <a:spcPct val="90000"/>
                  </a:lnSpc>
                  <a:spcBef>
                    <a:spcPts val="1100"/>
                  </a:spcBef>
                  <a:defRPr sz="15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9" name="Какви са нашите трапевтични възможности?"/>
              <p:cNvSpPr txBox="1"/>
              <p:nvPr/>
            </p:nvSpPr>
            <p:spPr>
              <a:xfrm>
                <a:off x="746624" y="0"/>
                <a:ext cx="1694081" cy="122035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20003" tIns="20003" rIns="20003" bIns="20003" numCol="1" anchor="ctr">
                <a:noAutofit/>
              </a:bodyPr>
              <a:lstStyle/>
              <a:p>
                <a:pPr marL="228600" indent="-228600" algn="ctr" defTabSz="666750">
                  <a:lnSpc>
                    <a:spcPct val="90000"/>
                  </a:lnSpc>
                  <a:spcBef>
                    <a:spcPts val="600"/>
                  </a:spcBef>
                  <a:buSzPct val="100000"/>
                  <a:buFont typeface="Arial"/>
                  <a:buChar char="•"/>
                  <a:defRPr sz="1500">
                    <a:solidFill>
                      <a:srgbClr val="FFFFFF"/>
                    </a:solidFill>
                  </a:defRPr>
                </a:pPr>
                <a:r>
                  <a:rPr sz="1600" dirty="0" err="1"/>
                  <a:t>Какви</a:t>
                </a:r>
                <a:r>
                  <a:rPr sz="1600" dirty="0"/>
                  <a:t> </a:t>
                </a:r>
                <a:r>
                  <a:rPr sz="1600" dirty="0" err="1"/>
                  <a:t>са</a:t>
                </a:r>
                <a:r>
                  <a:rPr sz="1600" dirty="0"/>
                  <a:t> </a:t>
                </a:r>
                <a:r>
                  <a:rPr sz="1600" dirty="0" err="1"/>
                  <a:t>нашите</a:t>
                </a:r>
                <a:r>
                  <a:rPr sz="1600" dirty="0"/>
                  <a:t> </a:t>
                </a:r>
                <a:r>
                  <a:rPr sz="1600" dirty="0" smtClean="0"/>
                  <a:t>т</a:t>
                </a:r>
                <a:r>
                  <a:rPr lang="bg-BG" sz="1600" dirty="0"/>
                  <a:t>е</a:t>
                </a:r>
                <a:r>
                  <a:rPr sz="1600" dirty="0" err="1" smtClean="0"/>
                  <a:t>рапевтични</a:t>
                </a:r>
                <a:r>
                  <a:rPr sz="1600" dirty="0" smtClean="0"/>
                  <a:t> </a:t>
                </a:r>
                <a:r>
                  <a:rPr sz="1600" dirty="0" err="1"/>
                  <a:t>възможности</a:t>
                </a:r>
                <a:r>
                  <a:rPr sz="1600" dirty="0"/>
                  <a:t>? </a:t>
                </a: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itle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Традиционно</a:t>
            </a:r>
            <a:r>
              <a:rPr dirty="0"/>
              <a:t> </a:t>
            </a:r>
            <a:r>
              <a:rPr dirty="0" err="1"/>
              <a:t>определение</a:t>
            </a:r>
            <a:r>
              <a:rPr dirty="0"/>
              <a:t/>
            </a:r>
            <a:br>
              <a:rPr dirty="0"/>
            </a:br>
            <a:r>
              <a:rPr lang="bg-BG" dirty="0" err="1" smtClean="0"/>
              <a:t>з</a:t>
            </a:r>
            <a:r>
              <a:rPr dirty="0" smtClean="0"/>
              <a:t>а </a:t>
            </a:r>
            <a:r>
              <a:rPr lang="bg-BG" dirty="0" smtClean="0"/>
              <a:t>к</a:t>
            </a:r>
            <a:r>
              <a:rPr dirty="0" err="1" smtClean="0"/>
              <a:t>ардиоген</a:t>
            </a:r>
            <a:r>
              <a:rPr lang="bg-BG" dirty="0" smtClean="0"/>
              <a:t>е</a:t>
            </a:r>
            <a:r>
              <a:rPr dirty="0" smtClean="0"/>
              <a:t>н </a:t>
            </a:r>
            <a:r>
              <a:rPr dirty="0" err="1"/>
              <a:t>шок</a:t>
            </a:r>
            <a:endParaRPr dirty="0"/>
          </a:p>
        </p:txBody>
      </p:sp>
      <p:grpSp>
        <p:nvGrpSpPr>
          <p:cNvPr id="133" name="Content Placeholder 3"/>
          <p:cNvGrpSpPr/>
          <p:nvPr/>
        </p:nvGrpSpPr>
        <p:grpSpPr>
          <a:xfrm>
            <a:off x="838200" y="2322515"/>
            <a:ext cx="10515600" cy="1709732"/>
            <a:chOff x="0" y="0"/>
            <a:chExt cx="10515600" cy="1709730"/>
          </a:xfrm>
        </p:grpSpPr>
        <p:grpSp>
          <p:nvGrpSpPr>
            <p:cNvPr id="126" name="Group"/>
            <p:cNvGrpSpPr/>
            <p:nvPr/>
          </p:nvGrpSpPr>
          <p:grpSpPr>
            <a:xfrm>
              <a:off x="0" y="0"/>
              <a:ext cx="10515600" cy="527671"/>
              <a:chOff x="0" y="0"/>
              <a:chExt cx="10515600" cy="527670"/>
            </a:xfrm>
          </p:grpSpPr>
          <p:sp>
            <p:nvSpPr>
              <p:cNvPr id="124" name="Rounded Rectangle"/>
              <p:cNvSpPr/>
              <p:nvPr/>
            </p:nvSpPr>
            <p:spPr>
              <a:xfrm>
                <a:off x="0" y="0"/>
                <a:ext cx="10515600" cy="527671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977900">
                  <a:lnSpc>
                    <a:spcPct val="90000"/>
                  </a:lnSpc>
                  <a:spcBef>
                    <a:spcPts val="1100"/>
                  </a:spcBef>
                  <a:defRPr sz="22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5" name="Персистиращо САКН &lt; 90 mm Hg, което не отговаря само на инфузионно лечение."/>
              <p:cNvSpPr/>
              <p:nvPr/>
            </p:nvSpPr>
            <p:spPr>
              <a:xfrm>
                <a:off x="25758" y="263834"/>
                <a:ext cx="10464084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83819" tIns="83819" rIns="83819" bIns="83819" numCol="1" anchor="ctr">
                <a:spAutoFit/>
              </a:bodyPr>
              <a:lstStyle/>
              <a:p>
                <a:pPr marL="228600" indent="-228600" defTabSz="977900">
                  <a:lnSpc>
                    <a:spcPct val="90000"/>
                  </a:lnSpc>
                  <a:spcBef>
                    <a:spcPts val="900"/>
                  </a:spcBef>
                  <a:buSzPct val="100000"/>
                  <a:buFont typeface="Arial"/>
                  <a:buChar char="•"/>
                  <a:defRPr sz="2200">
                    <a:solidFill>
                      <a:srgbClr val="FFFFFF"/>
                    </a:solidFill>
                  </a:defRPr>
                </a:pPr>
                <a:r>
                  <a:t>Персистиращо САКН &lt; 90 mm Hg, което не отговаря само на инфузионно лечение.</a:t>
                </a:r>
              </a:p>
            </p:txBody>
          </p:sp>
        </p:grpSp>
        <p:grpSp>
          <p:nvGrpSpPr>
            <p:cNvPr id="129" name="Group"/>
            <p:cNvGrpSpPr/>
            <p:nvPr/>
          </p:nvGrpSpPr>
          <p:grpSpPr>
            <a:xfrm>
              <a:off x="0" y="591030"/>
              <a:ext cx="10515600" cy="527671"/>
              <a:chOff x="0" y="0"/>
              <a:chExt cx="10515600" cy="527670"/>
            </a:xfrm>
          </p:grpSpPr>
          <p:sp>
            <p:nvSpPr>
              <p:cNvPr id="127" name="Rounded Rectangle"/>
              <p:cNvSpPr/>
              <p:nvPr/>
            </p:nvSpPr>
            <p:spPr>
              <a:xfrm>
                <a:off x="0" y="0"/>
                <a:ext cx="10515600" cy="527671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977900">
                  <a:lnSpc>
                    <a:spcPct val="90000"/>
                  </a:lnSpc>
                  <a:spcBef>
                    <a:spcPts val="1100"/>
                  </a:spcBef>
                  <a:defRPr sz="22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8" name="Явява се като вторичен на предшестваща сърдечна помпена дисфункция."/>
              <p:cNvSpPr/>
              <p:nvPr/>
            </p:nvSpPr>
            <p:spPr>
              <a:xfrm>
                <a:off x="25758" y="263834"/>
                <a:ext cx="10464084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83819" tIns="83819" rIns="83819" bIns="83819" numCol="1" anchor="ctr">
                <a:spAutoFit/>
              </a:bodyPr>
              <a:lstStyle>
                <a:lvl1pPr marL="228600" indent="-228600" defTabSz="977900">
                  <a:lnSpc>
                    <a:spcPct val="90000"/>
                  </a:lnSpc>
                  <a:spcBef>
                    <a:spcPts val="900"/>
                  </a:spcBef>
                  <a:buSzPct val="100000"/>
                  <a:buFont typeface="Arial"/>
                  <a:buChar char="•"/>
                  <a:defRPr sz="2200">
                    <a:solidFill>
                      <a:srgbClr val="FFFFFF"/>
                    </a:solidFill>
                  </a:defRPr>
                </a:lvl1pPr>
              </a:lstStyle>
              <a:p>
                <a:r>
                  <a:rPr dirty="0" err="1"/>
                  <a:t>Явява</a:t>
                </a:r>
                <a:r>
                  <a:rPr dirty="0"/>
                  <a:t> </a:t>
                </a:r>
                <a:r>
                  <a:rPr dirty="0" err="1"/>
                  <a:t>се</a:t>
                </a:r>
                <a:r>
                  <a:rPr dirty="0"/>
                  <a:t> </a:t>
                </a:r>
                <a:r>
                  <a:rPr dirty="0" err="1"/>
                  <a:t>като</a:t>
                </a:r>
                <a:r>
                  <a:rPr dirty="0"/>
                  <a:t> </a:t>
                </a:r>
                <a:r>
                  <a:rPr dirty="0" err="1"/>
                  <a:t>вторичен</a:t>
                </a:r>
                <a:r>
                  <a:rPr dirty="0"/>
                  <a:t> </a:t>
                </a:r>
                <a:r>
                  <a:rPr dirty="0" err="1"/>
                  <a:t>на</a:t>
                </a:r>
                <a:r>
                  <a:rPr dirty="0"/>
                  <a:t> </a:t>
                </a:r>
                <a:r>
                  <a:rPr dirty="0" err="1"/>
                  <a:t>предшестваща</a:t>
                </a:r>
                <a:r>
                  <a:rPr dirty="0"/>
                  <a:t> </a:t>
                </a:r>
                <a:r>
                  <a:rPr dirty="0" err="1"/>
                  <a:t>сърдечна</a:t>
                </a:r>
                <a:r>
                  <a:rPr dirty="0"/>
                  <a:t> </a:t>
                </a:r>
                <a:r>
                  <a:rPr dirty="0" err="1"/>
                  <a:t>помпена</a:t>
                </a:r>
                <a:r>
                  <a:rPr dirty="0"/>
                  <a:t> </a:t>
                </a:r>
                <a:r>
                  <a:rPr dirty="0" err="1"/>
                  <a:t>дисфункция</a:t>
                </a:r>
                <a:r>
                  <a:rPr dirty="0"/>
                  <a:t>.</a:t>
                </a:r>
              </a:p>
            </p:txBody>
          </p:sp>
        </p:grpSp>
        <p:grpSp>
          <p:nvGrpSpPr>
            <p:cNvPr id="132" name="Group"/>
            <p:cNvGrpSpPr/>
            <p:nvPr/>
          </p:nvGrpSpPr>
          <p:grpSpPr>
            <a:xfrm>
              <a:off x="0" y="1182060"/>
              <a:ext cx="10515600" cy="527671"/>
              <a:chOff x="0" y="0"/>
              <a:chExt cx="10515600" cy="527670"/>
            </a:xfrm>
          </p:grpSpPr>
          <p:sp>
            <p:nvSpPr>
              <p:cNvPr id="130" name="Rounded Rectangle"/>
              <p:cNvSpPr/>
              <p:nvPr/>
            </p:nvSpPr>
            <p:spPr>
              <a:xfrm>
                <a:off x="0" y="0"/>
                <a:ext cx="10515600" cy="527671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977900">
                  <a:lnSpc>
                    <a:spcPct val="90000"/>
                  </a:lnSpc>
                  <a:spcBef>
                    <a:spcPts val="1100"/>
                  </a:spcBef>
                  <a:defRPr sz="28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1" name="Налице са симптомите на хипоперфузия при МОС &lt; 2.2 l/min/m2 и БКН &gt; 15 mmg Hg"/>
              <p:cNvSpPr/>
              <p:nvPr/>
            </p:nvSpPr>
            <p:spPr>
              <a:xfrm>
                <a:off x="25758" y="263835"/>
                <a:ext cx="10464084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83819" tIns="83819" rIns="83819" bIns="83819" numCol="1" anchor="ctr">
                <a:spAutoFit/>
              </a:bodyPr>
              <a:lstStyle/>
              <a:p>
                <a:pPr marL="228600" indent="-228600" defTabSz="977900">
                  <a:lnSpc>
                    <a:spcPct val="90000"/>
                  </a:lnSpc>
                  <a:spcBef>
                    <a:spcPts val="900"/>
                  </a:spcBef>
                  <a:buSzPct val="100000"/>
                  <a:buFont typeface="Arial"/>
                  <a:buChar char="•"/>
                  <a:defRPr sz="2200">
                    <a:solidFill>
                      <a:srgbClr val="FFFFFF"/>
                    </a:solidFill>
                  </a:defRPr>
                </a:pPr>
                <a:r>
                  <a:rPr dirty="0" err="1"/>
                  <a:t>Налице</a:t>
                </a:r>
                <a:r>
                  <a:rPr dirty="0"/>
                  <a:t> </a:t>
                </a:r>
                <a:r>
                  <a:rPr dirty="0" err="1"/>
                  <a:t>са</a:t>
                </a:r>
                <a:r>
                  <a:rPr dirty="0"/>
                  <a:t> </a:t>
                </a:r>
                <a:r>
                  <a:rPr dirty="0" err="1"/>
                  <a:t>симптомите</a:t>
                </a:r>
                <a:r>
                  <a:rPr dirty="0"/>
                  <a:t> </a:t>
                </a:r>
                <a:r>
                  <a:rPr dirty="0" err="1"/>
                  <a:t>на</a:t>
                </a:r>
                <a:r>
                  <a:rPr dirty="0"/>
                  <a:t> </a:t>
                </a:r>
                <a:r>
                  <a:rPr dirty="0" err="1"/>
                  <a:t>хипоперфузия</a:t>
                </a:r>
                <a:r>
                  <a:rPr dirty="0"/>
                  <a:t> </a:t>
                </a:r>
                <a:r>
                  <a:rPr dirty="0" err="1"/>
                  <a:t>при</a:t>
                </a:r>
                <a:r>
                  <a:rPr dirty="0"/>
                  <a:t> МОС &lt; 2.2 l/min/m</a:t>
                </a:r>
                <a:r>
                  <a:rPr baseline="30000" dirty="0"/>
                  <a:t>2</a:t>
                </a:r>
                <a:r>
                  <a:rPr dirty="0"/>
                  <a:t> и БКН &gt; 15 </a:t>
                </a:r>
                <a:r>
                  <a:rPr dirty="0" err="1"/>
                  <a:t>mmg</a:t>
                </a:r>
                <a:r>
                  <a:rPr dirty="0"/>
                  <a:t> Hg</a:t>
                </a: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le 1"/>
          <p:cNvSpPr txBox="1">
            <a:spLocks noGrp="1"/>
          </p:cNvSpPr>
          <p:nvPr>
            <p:ph type="title"/>
          </p:nvPr>
        </p:nvSpPr>
        <p:spPr>
          <a:xfrm>
            <a:off x="620960" y="-171400"/>
            <a:ext cx="10515600" cy="1100890"/>
          </a:xfrm>
          <a:prstGeom prst="rect">
            <a:avLst/>
          </a:prstGeom>
        </p:spPr>
        <p:txBody>
          <a:bodyPr/>
          <a:lstStyle/>
          <a:p>
            <a:r>
              <a:rPr lang="bg-BG" dirty="0" smtClean="0"/>
              <a:t>Детерминанти на кардиогенния шок</a:t>
            </a:r>
            <a:endParaRPr dirty="0"/>
          </a:p>
        </p:txBody>
      </p:sp>
      <p:grpSp>
        <p:nvGrpSpPr>
          <p:cNvPr id="148" name="Content Placeholder 3"/>
          <p:cNvGrpSpPr/>
          <p:nvPr/>
        </p:nvGrpSpPr>
        <p:grpSpPr>
          <a:xfrm>
            <a:off x="119337" y="764704"/>
            <a:ext cx="12025330" cy="4916737"/>
            <a:chOff x="-129066" y="-1"/>
            <a:chExt cx="10776883" cy="4916736"/>
          </a:xfrm>
        </p:grpSpPr>
        <p:grpSp>
          <p:nvGrpSpPr>
            <p:cNvPr id="138" name="Group"/>
            <p:cNvGrpSpPr/>
            <p:nvPr/>
          </p:nvGrpSpPr>
          <p:grpSpPr>
            <a:xfrm>
              <a:off x="-129066" y="-1"/>
              <a:ext cx="5552177" cy="617605"/>
              <a:chOff x="-129066" y="-11248"/>
              <a:chExt cx="5552176" cy="617603"/>
            </a:xfrm>
          </p:grpSpPr>
          <p:sp>
            <p:nvSpPr>
              <p:cNvPr id="136" name="Rectangle"/>
              <p:cNvSpPr/>
              <p:nvPr/>
            </p:nvSpPr>
            <p:spPr>
              <a:xfrm>
                <a:off x="-129066" y="-1"/>
                <a:ext cx="5552176" cy="564816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244600">
                  <a:lnSpc>
                    <a:spcPct val="90000"/>
                  </a:lnSpc>
                  <a:spcBef>
                    <a:spcPts val="1100"/>
                  </a:spcBef>
                  <a:defRPr sz="28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37" name="IMPRESS Trial"/>
              <p:cNvSpPr txBox="1"/>
              <p:nvPr/>
            </p:nvSpPr>
            <p:spPr>
              <a:xfrm>
                <a:off x="85344" y="-11248"/>
                <a:ext cx="4743096" cy="61760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13792" tIns="113792" rIns="113792" bIns="113792" numCol="1" anchor="ctr">
                <a:spAutoFit/>
              </a:bodyPr>
              <a:lstStyle>
                <a:lvl1pPr marL="228600" indent="-228600" algn="ctr" defTabSz="1244600">
                  <a:lnSpc>
                    <a:spcPct val="90000"/>
                  </a:lnSpc>
                  <a:spcBef>
                    <a:spcPts val="1100"/>
                  </a:spcBef>
                  <a:buSzPct val="100000"/>
                  <a:buFont typeface="Arial"/>
                  <a:buChar char="•"/>
                  <a:defRPr sz="2800">
                    <a:solidFill>
                      <a:srgbClr val="FFFFFF"/>
                    </a:solidFill>
                  </a:defRPr>
                </a:lvl1pPr>
              </a:lstStyle>
              <a:p>
                <a:pPr marL="0" indent="0">
                  <a:buNone/>
                </a:pPr>
                <a:r>
                  <a:rPr dirty="0"/>
                  <a:t>IMPRESS </a:t>
                </a:r>
                <a:r>
                  <a:rPr lang="bg-BG" dirty="0" smtClean="0"/>
                  <a:t>Проучване</a:t>
                </a:r>
                <a:endParaRPr dirty="0"/>
              </a:p>
            </p:txBody>
          </p:sp>
        </p:grpSp>
        <p:grpSp>
          <p:nvGrpSpPr>
            <p:cNvPr id="141" name="Group"/>
            <p:cNvGrpSpPr/>
            <p:nvPr/>
          </p:nvGrpSpPr>
          <p:grpSpPr>
            <a:xfrm>
              <a:off x="-129066" y="576063"/>
              <a:ext cx="5552181" cy="4340672"/>
              <a:chOff x="-129065" y="-212785"/>
              <a:chExt cx="5552178" cy="4340670"/>
            </a:xfrm>
          </p:grpSpPr>
          <p:sp>
            <p:nvSpPr>
              <p:cNvPr id="139" name="Rectangle"/>
              <p:cNvSpPr/>
              <p:nvPr/>
            </p:nvSpPr>
            <p:spPr>
              <a:xfrm>
                <a:off x="-129065" y="-212784"/>
                <a:ext cx="5552178" cy="4176461"/>
              </a:xfrm>
              <a:prstGeom prst="rect">
                <a:avLst/>
              </a:prstGeom>
              <a:solidFill>
                <a:srgbClr val="CBCCD1">
                  <a:alpha val="90000"/>
                </a:srgbClr>
              </a:solidFill>
              <a:ln w="12700" cap="flat">
                <a:solidFill>
                  <a:srgbClr val="CBCCD1">
                    <a:alpha val="90000"/>
                  </a:srgbClr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711200">
                  <a:lnSpc>
                    <a:spcPct val="90000"/>
                  </a:lnSpc>
                  <a:spcBef>
                    <a:spcPts val="400"/>
                  </a:spcBef>
                  <a:defRPr sz="2000"/>
                </a:pPr>
                <a:endParaRPr/>
              </a:p>
            </p:txBody>
          </p:sp>
          <p:sp>
            <p:nvSpPr>
              <p:cNvPr id="140" name="SBP &lt; 90 for 30 minutes…"/>
              <p:cNvSpPr txBox="1"/>
              <p:nvPr/>
            </p:nvSpPr>
            <p:spPr>
              <a:xfrm>
                <a:off x="-64534" y="-212785"/>
                <a:ext cx="5487642" cy="434067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85343" tIns="85343" rIns="85343" bIns="85343" numCol="1" anchor="t">
                <a:spAutoFit/>
              </a:bodyPr>
              <a:lstStyle/>
              <a:p>
                <a:pPr marL="342900" lvl="1" indent="-342900" defTabSz="711200">
                  <a:lnSpc>
                    <a:spcPct val="90000"/>
                  </a:lnSpc>
                  <a:spcBef>
                    <a:spcPts val="200"/>
                  </a:spcBef>
                  <a:buSzPct val="100000"/>
                  <a:buFont typeface="Wingdings" panose="05000000000000000000" pitchFamily="2" charset="2"/>
                  <a:buChar char="§"/>
                  <a:defRPr sz="1600"/>
                </a:pPr>
                <a:r>
                  <a:rPr lang="bg-BG" sz="2400" dirty="0" smtClean="0">
                    <a:latin typeface="Calibri Light" panose="020F0302020204030204" pitchFamily="34" charset="0"/>
                  </a:rPr>
                  <a:t>САКН</a:t>
                </a:r>
                <a:r>
                  <a:rPr sz="2400" dirty="0" smtClean="0">
                    <a:latin typeface="Calibri Light" panose="020F0302020204030204" pitchFamily="34" charset="0"/>
                  </a:rPr>
                  <a:t> </a:t>
                </a:r>
                <a:r>
                  <a:rPr sz="2400" dirty="0">
                    <a:latin typeface="Calibri Light" panose="020F0302020204030204" pitchFamily="34" charset="0"/>
                  </a:rPr>
                  <a:t>&lt; 90 </a:t>
                </a:r>
                <a:r>
                  <a:rPr lang="en-US" sz="2400" dirty="0" smtClean="0">
                    <a:latin typeface="Calibri Light" panose="020F0302020204030204" pitchFamily="34" charset="0"/>
                  </a:rPr>
                  <a:t>mmHg </a:t>
                </a:r>
                <a:r>
                  <a:rPr lang="bg-BG" sz="2400" dirty="0" smtClean="0">
                    <a:latin typeface="Calibri Light" panose="020F0302020204030204" pitchFamily="34" charset="0"/>
                  </a:rPr>
                  <a:t>за </a:t>
                </a:r>
                <a:r>
                  <a:rPr sz="2400" dirty="0" smtClean="0">
                    <a:latin typeface="Calibri Light" panose="020F0302020204030204" pitchFamily="34" charset="0"/>
                  </a:rPr>
                  <a:t>30 min</a:t>
                </a:r>
                <a:r>
                  <a:rPr lang="bg-BG" sz="2400" dirty="0" smtClean="0">
                    <a:latin typeface="Calibri Light" panose="020F0302020204030204" pitchFamily="34" charset="0"/>
                  </a:rPr>
                  <a:t>.</a:t>
                </a:r>
                <a:endParaRPr sz="2400" dirty="0">
                  <a:latin typeface="Calibri Light" panose="020F0302020204030204" pitchFamily="34" charset="0"/>
                </a:endParaRPr>
              </a:p>
              <a:p>
                <a:pPr marL="342900" lvl="1" indent="-342900" defTabSz="711200">
                  <a:lnSpc>
                    <a:spcPct val="90000"/>
                  </a:lnSpc>
                  <a:spcBef>
                    <a:spcPts val="200"/>
                  </a:spcBef>
                  <a:buSzPct val="100000"/>
                  <a:buFont typeface="Wingdings" panose="05000000000000000000" pitchFamily="2" charset="2"/>
                  <a:buChar char="§"/>
                  <a:defRPr sz="1600"/>
                </a:pPr>
                <a:r>
                  <a:rPr lang="bg-BG" sz="2400" dirty="0" smtClean="0">
                    <a:latin typeface="Calibri Light" panose="020F0302020204030204" pitchFamily="34" charset="0"/>
                  </a:rPr>
                  <a:t>Приложение на вазоконстриктори за поддържане на САКН</a:t>
                </a:r>
                <a:r>
                  <a:rPr sz="2400" dirty="0" smtClean="0">
                    <a:latin typeface="Calibri Light" panose="020F0302020204030204" pitchFamily="34" charset="0"/>
                  </a:rPr>
                  <a:t> </a:t>
                </a:r>
                <a:r>
                  <a:rPr sz="2400" dirty="0">
                    <a:latin typeface="Calibri Light" panose="020F0302020204030204" pitchFamily="34" charset="0"/>
                  </a:rPr>
                  <a:t>&gt; </a:t>
                </a:r>
                <a:r>
                  <a:rPr sz="2400" dirty="0" smtClean="0">
                    <a:latin typeface="Calibri Light" panose="020F0302020204030204" pitchFamily="34" charset="0"/>
                  </a:rPr>
                  <a:t>90</a:t>
                </a:r>
                <a:r>
                  <a:rPr lang="en-US" sz="2400" dirty="0" smtClean="0">
                    <a:latin typeface="Calibri Light" panose="020F0302020204030204" pitchFamily="34" charset="0"/>
                  </a:rPr>
                  <a:t> mmHg</a:t>
                </a:r>
                <a:r>
                  <a:rPr lang="bg-BG" sz="2400" dirty="0" smtClean="0">
                    <a:latin typeface="Calibri Light" panose="020F0302020204030204" pitchFamily="34" charset="0"/>
                  </a:rPr>
                  <a:t>.</a:t>
                </a:r>
                <a:endParaRPr sz="2400" dirty="0">
                  <a:latin typeface="Calibri Light" panose="020F0302020204030204" pitchFamily="34" charset="0"/>
                </a:endParaRPr>
              </a:p>
              <a:p>
                <a:pPr marL="342900" lvl="1" indent="-342900" defTabSz="711200">
                  <a:lnSpc>
                    <a:spcPct val="90000"/>
                  </a:lnSpc>
                  <a:spcBef>
                    <a:spcPts val="200"/>
                  </a:spcBef>
                  <a:buSzPct val="100000"/>
                  <a:buFont typeface="Wingdings" panose="05000000000000000000" pitchFamily="2" charset="2"/>
                  <a:buChar char="§"/>
                  <a:defRPr sz="1600"/>
                </a:pPr>
                <a:r>
                  <a:rPr lang="bg-BG" sz="2400" dirty="0" smtClean="0">
                    <a:latin typeface="Calibri Light" panose="020F0302020204030204" pitchFamily="34" charset="0"/>
                  </a:rPr>
                  <a:t>При всички пациенти е прилагана ЕТИ.</a:t>
                </a:r>
                <a:endParaRPr sz="2400" dirty="0" smtClean="0">
                  <a:latin typeface="Calibri Light" panose="020F0302020204030204" pitchFamily="34" charset="0"/>
                </a:endParaRPr>
              </a:p>
              <a:p>
                <a:pPr marL="342900" lvl="1" indent="-342900" defTabSz="711200">
                  <a:lnSpc>
                    <a:spcPct val="90000"/>
                  </a:lnSpc>
                  <a:spcBef>
                    <a:spcPts val="200"/>
                  </a:spcBef>
                  <a:buSzPct val="100000"/>
                  <a:buFont typeface="Wingdings" panose="05000000000000000000" pitchFamily="2" charset="2"/>
                  <a:buChar char="§"/>
                  <a:defRPr sz="1600"/>
                </a:pPr>
                <a:r>
                  <a:rPr lang="bg-BG" sz="2400" dirty="0" smtClean="0">
                    <a:latin typeface="Calibri Light" panose="020F0302020204030204" pitchFamily="34" charset="0"/>
                  </a:rPr>
                  <a:t>При </a:t>
                </a:r>
                <a:r>
                  <a:rPr sz="2400" dirty="0" smtClean="0">
                    <a:latin typeface="Calibri Light" panose="020F0302020204030204" pitchFamily="34" charset="0"/>
                  </a:rPr>
                  <a:t>90</a:t>
                </a:r>
                <a:r>
                  <a:rPr sz="2400" dirty="0">
                    <a:latin typeface="Calibri Light" panose="020F0302020204030204" pitchFamily="34" charset="0"/>
                  </a:rPr>
                  <a:t>% </a:t>
                </a:r>
                <a:r>
                  <a:rPr lang="bg-BG" sz="2400" dirty="0" smtClean="0">
                    <a:latin typeface="Calibri Light" panose="020F0302020204030204" pitchFamily="34" charset="0"/>
                  </a:rPr>
                  <a:t>от случаите е настъпил сърдечен арест.</a:t>
                </a:r>
                <a:endParaRPr sz="2400" dirty="0">
                  <a:latin typeface="Calibri Light" panose="020F0302020204030204" pitchFamily="34" charset="0"/>
                </a:endParaRPr>
              </a:p>
              <a:p>
                <a:pPr marL="342900" lvl="1" indent="-342900" defTabSz="711200">
                  <a:lnSpc>
                    <a:spcPct val="90000"/>
                  </a:lnSpc>
                  <a:spcBef>
                    <a:spcPts val="200"/>
                  </a:spcBef>
                  <a:buSzPct val="100000"/>
                  <a:buFont typeface="Wingdings" panose="05000000000000000000" pitchFamily="2" charset="2"/>
                  <a:buChar char="§"/>
                  <a:defRPr sz="1600"/>
                </a:pPr>
                <a:r>
                  <a:rPr lang="bg-BG" sz="2400" dirty="0" smtClean="0">
                    <a:latin typeface="Calibri Light" panose="020F0302020204030204" pitchFamily="34" charset="0"/>
                  </a:rPr>
                  <a:t>Възстанов</a:t>
                </a:r>
                <a:r>
                  <a:rPr lang="en-US" sz="2400" dirty="0" smtClean="0">
                    <a:latin typeface="Calibri Light" panose="020F0302020204030204" pitchFamily="34" charset="0"/>
                  </a:rPr>
                  <a:t>e</a:t>
                </a:r>
                <a:r>
                  <a:rPr lang="bg-BG" sz="2400" dirty="0" smtClean="0">
                    <a:latin typeface="Calibri Light" panose="020F0302020204030204" pitchFamily="34" charset="0"/>
                  </a:rPr>
                  <a:t>н</a:t>
                </a:r>
                <a:r>
                  <a:rPr lang="en-US" sz="2400" dirty="0" smtClean="0">
                    <a:latin typeface="Calibri Light" panose="020F0302020204030204" pitchFamily="34" charset="0"/>
                  </a:rPr>
                  <a:t>o</a:t>
                </a:r>
                <a:r>
                  <a:rPr lang="bg-BG" sz="2400" dirty="0" smtClean="0">
                    <a:latin typeface="Calibri Light" panose="020F0302020204030204" pitchFamily="34" charset="0"/>
                  </a:rPr>
                  <a:t> спонтанно</a:t>
                </a:r>
                <a:r>
                  <a:rPr lang="en-US" sz="2400" dirty="0" smtClean="0">
                    <a:latin typeface="Calibri Light" panose="020F0302020204030204" pitchFamily="34" charset="0"/>
                  </a:rPr>
                  <a:t> </a:t>
                </a:r>
                <a:r>
                  <a:rPr lang="bg-BG" sz="2400" dirty="0" smtClean="0">
                    <a:latin typeface="Calibri Light" panose="020F0302020204030204" pitchFamily="34" charset="0"/>
                  </a:rPr>
                  <a:t>кръвообращение до 20 </a:t>
                </a:r>
                <a:r>
                  <a:rPr lang="en-US" sz="2400" dirty="0" smtClean="0">
                    <a:latin typeface="Calibri Light" panose="020F0302020204030204" pitchFamily="34" charset="0"/>
                  </a:rPr>
                  <a:t>min</a:t>
                </a:r>
                <a:r>
                  <a:rPr lang="bg-BG" sz="2400" dirty="0" smtClean="0">
                    <a:latin typeface="Calibri Light" panose="020F0302020204030204" pitchFamily="34" charset="0"/>
                  </a:rPr>
                  <a:t> след инцидента</a:t>
                </a:r>
                <a:r>
                  <a:rPr lang="en-US" sz="2400" dirty="0" smtClean="0">
                    <a:latin typeface="Calibri Light" panose="020F0302020204030204" pitchFamily="34" charset="0"/>
                  </a:rPr>
                  <a:t>.</a:t>
                </a:r>
                <a:endParaRPr sz="2400" dirty="0">
                  <a:latin typeface="Calibri Light" panose="020F0302020204030204" pitchFamily="34" charset="0"/>
                </a:endParaRPr>
              </a:p>
              <a:p>
                <a:pPr marL="342900" lvl="1" indent="-342900" defTabSz="711200">
                  <a:lnSpc>
                    <a:spcPct val="90000"/>
                  </a:lnSpc>
                  <a:spcBef>
                    <a:spcPts val="200"/>
                  </a:spcBef>
                  <a:buSzPct val="100000"/>
                  <a:buFont typeface="Wingdings" panose="05000000000000000000" pitchFamily="2" charset="2"/>
                  <a:buChar char="§"/>
                  <a:defRPr sz="1600"/>
                </a:pPr>
                <a:r>
                  <a:rPr lang="bg-BG" sz="2400" dirty="0" smtClean="0">
                    <a:latin typeface="Calibri Light" panose="020F0302020204030204" pitchFamily="34" charset="0"/>
                  </a:rPr>
                  <a:t>При </a:t>
                </a:r>
                <a:r>
                  <a:rPr sz="2400" dirty="0" smtClean="0">
                    <a:latin typeface="Calibri Light" panose="020F0302020204030204" pitchFamily="34" charset="0"/>
                  </a:rPr>
                  <a:t>70-80</a:t>
                </a:r>
                <a:r>
                  <a:rPr sz="2400" dirty="0">
                    <a:latin typeface="Calibri Light" panose="020F0302020204030204" pitchFamily="34" charset="0"/>
                  </a:rPr>
                  <a:t>% </a:t>
                </a:r>
                <a:r>
                  <a:rPr lang="bg-BG" sz="2400" dirty="0">
                    <a:latin typeface="Calibri Light" panose="020F0302020204030204" pitchFamily="34" charset="0"/>
                  </a:rPr>
                  <a:t>о</a:t>
                </a:r>
                <a:r>
                  <a:rPr lang="bg-BG" sz="2400" dirty="0" smtClean="0">
                    <a:latin typeface="Calibri Light" panose="020F0302020204030204" pitchFamily="34" charset="0"/>
                  </a:rPr>
                  <a:t>т случаите е провеждана индуцирана контролирана хипотермия.</a:t>
                </a:r>
                <a:endParaRPr sz="2400" dirty="0">
                  <a:latin typeface="Calibri Light" panose="020F0302020204030204" pitchFamily="34" charset="0"/>
                </a:endParaRPr>
              </a:p>
              <a:p>
                <a:pPr marL="342900" lvl="1" indent="-342900" defTabSz="711200">
                  <a:lnSpc>
                    <a:spcPct val="90000"/>
                  </a:lnSpc>
                  <a:spcBef>
                    <a:spcPts val="200"/>
                  </a:spcBef>
                  <a:buSzPct val="100000"/>
                  <a:buFont typeface="Wingdings" panose="05000000000000000000" pitchFamily="2" charset="2"/>
                  <a:buChar char="§"/>
                  <a:defRPr sz="1600"/>
                </a:pPr>
                <a:r>
                  <a:rPr lang="bg-BG" sz="2400" dirty="0" smtClean="0">
                    <a:latin typeface="Calibri Light" panose="020F0302020204030204" pitchFamily="34" charset="0"/>
                  </a:rPr>
                  <a:t>Симптоматика на хипоперфузия:</a:t>
                </a:r>
              </a:p>
              <a:p>
                <a:pPr lvl="1" indent="0" defTabSz="269875">
                  <a:lnSpc>
                    <a:spcPct val="90000"/>
                  </a:lnSpc>
                  <a:spcBef>
                    <a:spcPts val="200"/>
                  </a:spcBef>
                  <a:buSzPct val="100000"/>
                  <a:defRPr sz="1600"/>
                </a:pPr>
                <a:r>
                  <a:rPr lang="bg-BG" sz="2400" dirty="0">
                    <a:latin typeface="Calibri Light" panose="020F0302020204030204" pitchFamily="34" charset="0"/>
                  </a:rPr>
                  <a:t>	</a:t>
                </a:r>
                <a:r>
                  <a:rPr lang="bg-BG" sz="2400" dirty="0" smtClean="0">
                    <a:latin typeface="Calibri Light" panose="020F0302020204030204" pitchFamily="34" charset="0"/>
                  </a:rPr>
                  <a:t>- Серумен лактат</a:t>
                </a:r>
                <a:r>
                  <a:rPr sz="2400" dirty="0" smtClean="0">
                    <a:latin typeface="Calibri Light" panose="020F0302020204030204" pitchFamily="34" charset="0"/>
                  </a:rPr>
                  <a:t> </a:t>
                </a:r>
                <a:r>
                  <a:rPr sz="2400" dirty="0">
                    <a:latin typeface="Calibri Light" panose="020F0302020204030204" pitchFamily="34" charset="0"/>
                  </a:rPr>
                  <a:t>&gt; </a:t>
                </a:r>
                <a:r>
                  <a:rPr sz="2400" dirty="0" smtClean="0">
                    <a:latin typeface="Calibri Light" panose="020F0302020204030204" pitchFamily="34" charset="0"/>
                  </a:rPr>
                  <a:t>7-8</a:t>
                </a:r>
                <a:r>
                  <a:rPr lang="en-US" sz="2400" dirty="0" smtClean="0">
                    <a:latin typeface="Calibri Light" panose="020F0302020204030204" pitchFamily="34" charset="0"/>
                  </a:rPr>
                  <a:t> </a:t>
                </a:r>
                <a:r>
                  <a:rPr lang="en-US" sz="2400" dirty="0" err="1" smtClean="0">
                    <a:latin typeface="Calibri Light" panose="020F0302020204030204" pitchFamily="34" charset="0"/>
                  </a:rPr>
                  <a:t>mmol</a:t>
                </a:r>
                <a:r>
                  <a:rPr lang="en-US" sz="2400" dirty="0" smtClean="0">
                    <a:latin typeface="Calibri Light" panose="020F0302020204030204" pitchFamily="34" charset="0"/>
                  </a:rPr>
                  <a:t>/l</a:t>
                </a:r>
                <a:r>
                  <a:rPr sz="2400" dirty="0" smtClean="0">
                    <a:latin typeface="Calibri Light" panose="020F0302020204030204" pitchFamily="34" charset="0"/>
                  </a:rPr>
                  <a:t>, </a:t>
                </a:r>
                <a:r>
                  <a:rPr sz="2400" dirty="0">
                    <a:latin typeface="Calibri Light" panose="020F0302020204030204" pitchFamily="34" charset="0"/>
                  </a:rPr>
                  <a:t>pH </a:t>
                </a:r>
                <a:r>
                  <a:rPr sz="2400" dirty="0" smtClean="0">
                    <a:latin typeface="Calibri Light" panose="020F0302020204030204" pitchFamily="34" charset="0"/>
                  </a:rPr>
                  <a:t>7.1-7.2</a:t>
                </a:r>
                <a:endParaRPr sz="2400" dirty="0">
                  <a:latin typeface="Calibri Light" panose="020F0302020204030204" pitchFamily="34" charset="0"/>
                </a:endParaRPr>
              </a:p>
            </p:txBody>
          </p:sp>
        </p:grpSp>
        <p:grpSp>
          <p:nvGrpSpPr>
            <p:cNvPr id="144" name="Group"/>
            <p:cNvGrpSpPr/>
            <p:nvPr/>
          </p:nvGrpSpPr>
          <p:grpSpPr>
            <a:xfrm>
              <a:off x="5614304" y="-1"/>
              <a:ext cx="4913786" cy="617605"/>
              <a:chOff x="12542" y="-1"/>
              <a:chExt cx="4913785" cy="617604"/>
            </a:xfrm>
          </p:grpSpPr>
          <p:sp>
            <p:nvSpPr>
              <p:cNvPr id="142" name="Rectangle"/>
              <p:cNvSpPr/>
              <p:nvPr/>
            </p:nvSpPr>
            <p:spPr>
              <a:xfrm>
                <a:off x="12542" y="0"/>
                <a:ext cx="4913785" cy="576063"/>
              </a:xfrm>
              <a:prstGeom prst="rect">
                <a:avLst/>
              </a:prstGeom>
              <a:solidFill>
                <a:schemeClr val="accent1"/>
              </a:solidFill>
              <a:ln w="12700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244600">
                  <a:lnSpc>
                    <a:spcPct val="90000"/>
                  </a:lnSpc>
                  <a:spcBef>
                    <a:spcPts val="1100"/>
                  </a:spcBef>
                  <a:defRPr sz="28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43" name="IABP SHOCK II Trial"/>
              <p:cNvSpPr txBox="1"/>
              <p:nvPr/>
            </p:nvSpPr>
            <p:spPr>
              <a:xfrm>
                <a:off x="85344" y="-1"/>
                <a:ext cx="4743096" cy="61760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113792" tIns="113792" rIns="113792" bIns="113792" numCol="1" anchor="ctr">
                <a:spAutoFit/>
              </a:bodyPr>
              <a:lstStyle>
                <a:lvl1pPr marL="228600" indent="-228600" algn="ctr" defTabSz="1244600">
                  <a:lnSpc>
                    <a:spcPct val="90000"/>
                  </a:lnSpc>
                  <a:spcBef>
                    <a:spcPts val="1100"/>
                  </a:spcBef>
                  <a:buSzPct val="100000"/>
                  <a:buFont typeface="Arial"/>
                  <a:buChar char="•"/>
                  <a:defRPr sz="2800">
                    <a:solidFill>
                      <a:srgbClr val="FFFFFF"/>
                    </a:solidFill>
                  </a:defRPr>
                </a:lvl1pPr>
              </a:lstStyle>
              <a:p>
                <a:pPr marL="0" indent="0">
                  <a:buNone/>
                </a:pPr>
                <a:r>
                  <a:rPr dirty="0"/>
                  <a:t>IABP SHOCK II </a:t>
                </a:r>
                <a:r>
                  <a:rPr lang="bg-BG" dirty="0" smtClean="0"/>
                  <a:t>Проучване</a:t>
                </a:r>
                <a:endParaRPr dirty="0"/>
              </a:p>
            </p:txBody>
          </p:sp>
        </p:grpSp>
        <p:grpSp>
          <p:nvGrpSpPr>
            <p:cNvPr id="147" name="Group"/>
            <p:cNvGrpSpPr/>
            <p:nvPr/>
          </p:nvGrpSpPr>
          <p:grpSpPr>
            <a:xfrm>
              <a:off x="5601710" y="576063"/>
              <a:ext cx="5046107" cy="3675647"/>
              <a:chOff x="-2" y="-212785"/>
              <a:chExt cx="5046106" cy="3675644"/>
            </a:xfrm>
          </p:grpSpPr>
          <p:sp>
            <p:nvSpPr>
              <p:cNvPr id="145" name="Rectangle"/>
              <p:cNvSpPr/>
              <p:nvPr/>
            </p:nvSpPr>
            <p:spPr>
              <a:xfrm>
                <a:off x="12593" y="-212785"/>
                <a:ext cx="4913835" cy="3675644"/>
              </a:xfrm>
              <a:prstGeom prst="rect">
                <a:avLst/>
              </a:prstGeom>
              <a:solidFill>
                <a:srgbClr val="CBCCD1">
                  <a:alpha val="90000"/>
                </a:srgbClr>
              </a:solidFill>
              <a:ln w="12700" cap="flat">
                <a:solidFill>
                  <a:srgbClr val="CBCCD1">
                    <a:alpha val="90000"/>
                  </a:srgbClr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defTabSz="711200">
                  <a:lnSpc>
                    <a:spcPct val="90000"/>
                  </a:lnSpc>
                  <a:spcBef>
                    <a:spcPts val="400"/>
                  </a:spcBef>
                  <a:defRPr sz="2400"/>
                </a:pPr>
                <a:endParaRPr/>
              </a:p>
            </p:txBody>
          </p:sp>
          <p:sp>
            <p:nvSpPr>
              <p:cNvPr id="146" name="SBP &lt; 90 for 30 minutes…"/>
              <p:cNvSpPr txBox="1"/>
              <p:nvPr/>
            </p:nvSpPr>
            <p:spPr>
              <a:xfrm>
                <a:off x="-2" y="-212785"/>
                <a:ext cx="5046106" cy="365022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85343" tIns="85343" rIns="85343" bIns="85343" numCol="1" anchor="t">
                <a:spAutoFit/>
              </a:bodyPr>
              <a:lstStyle/>
              <a:p>
                <a:pPr marL="342900" lvl="1" indent="-342900" defTabSz="711200">
                  <a:lnSpc>
                    <a:spcPct val="90000"/>
                  </a:lnSpc>
                  <a:spcBef>
                    <a:spcPts val="200"/>
                  </a:spcBef>
                  <a:buSzPct val="100000"/>
                  <a:buFont typeface="Wingdings" panose="05000000000000000000" pitchFamily="2" charset="2"/>
                  <a:buChar char="§"/>
                  <a:defRPr sz="1600"/>
                </a:pPr>
                <a:r>
                  <a:rPr lang="ru-RU" sz="2400" dirty="0">
                    <a:latin typeface="Calibri Light" panose="020F0302020204030204" pitchFamily="34" charset="0"/>
                  </a:rPr>
                  <a:t>САКН &lt; 90 mmHg за 30 </a:t>
                </a:r>
                <a:r>
                  <a:rPr lang="ru-RU" sz="2400" dirty="0" smtClean="0">
                    <a:latin typeface="Calibri Light" panose="020F0302020204030204" pitchFamily="34" charset="0"/>
                  </a:rPr>
                  <a:t>min.</a:t>
                </a:r>
                <a:endParaRPr lang="ru-RU" sz="2400" dirty="0">
                  <a:latin typeface="Calibri Light" panose="020F0302020204030204" pitchFamily="34" charset="0"/>
                </a:endParaRPr>
              </a:p>
              <a:p>
                <a:pPr marL="342900" lvl="1" indent="-342900" defTabSz="711200">
                  <a:lnSpc>
                    <a:spcPct val="90000"/>
                  </a:lnSpc>
                  <a:spcBef>
                    <a:spcPts val="200"/>
                  </a:spcBef>
                  <a:buSzPct val="100000"/>
                  <a:buFont typeface="Wingdings" panose="05000000000000000000" pitchFamily="2" charset="2"/>
                  <a:buChar char="§"/>
                  <a:defRPr sz="1600"/>
                </a:pPr>
                <a:r>
                  <a:rPr lang="ru-RU" sz="2400" dirty="0">
                    <a:latin typeface="Calibri Light" panose="020F0302020204030204" pitchFamily="34" charset="0"/>
                  </a:rPr>
                  <a:t>Приложение на вазоконстриктори за поддържане на САКН &gt; 90 </a:t>
                </a:r>
                <a:r>
                  <a:rPr lang="ru-RU" sz="2400" dirty="0" smtClean="0">
                    <a:latin typeface="Calibri Light" panose="020F0302020204030204" pitchFamily="34" charset="0"/>
                  </a:rPr>
                  <a:t>mmHg.</a:t>
                </a:r>
                <a:endParaRPr lang="ru-RU" sz="2400" dirty="0">
                  <a:latin typeface="Calibri Light" panose="020F0302020204030204" pitchFamily="34" charset="0"/>
                </a:endParaRPr>
              </a:p>
              <a:p>
                <a:pPr marL="342900" lvl="1" indent="-342900" defTabSz="711200">
                  <a:lnSpc>
                    <a:spcPct val="90000"/>
                  </a:lnSpc>
                  <a:spcBef>
                    <a:spcPts val="200"/>
                  </a:spcBef>
                  <a:buSzPct val="100000"/>
                  <a:buFont typeface="Wingdings" panose="05000000000000000000" pitchFamily="2" charset="2"/>
                  <a:buChar char="§"/>
                  <a:defRPr sz="1600"/>
                </a:pPr>
                <a:r>
                  <a:rPr lang="bg-BG" sz="2400" dirty="0" smtClean="0">
                    <a:latin typeface="Calibri Light" panose="020F0302020204030204" pitchFamily="34" charset="0"/>
                  </a:rPr>
                  <a:t>Клинична симптоматика на застой в белодробното кръвообращение.</a:t>
                </a:r>
              </a:p>
              <a:p>
                <a:pPr marL="342900" lvl="1" indent="-342900" defTabSz="711200">
                  <a:lnSpc>
                    <a:spcPct val="90000"/>
                  </a:lnSpc>
                  <a:spcBef>
                    <a:spcPts val="200"/>
                  </a:spcBef>
                  <a:buSzPct val="100000"/>
                  <a:buFont typeface="Wingdings" panose="05000000000000000000" pitchFamily="2" charset="2"/>
                  <a:buChar char="§"/>
                  <a:defRPr sz="1600"/>
                </a:pPr>
                <a:r>
                  <a:rPr lang="bg-BG" sz="2400" dirty="0" smtClean="0">
                    <a:latin typeface="Calibri Light" panose="020F0302020204030204" pitchFamily="34" charset="0"/>
                  </a:rPr>
                  <a:t>Клинична симптоматика на тъканна хипоперфузия:</a:t>
                </a:r>
              </a:p>
              <a:p>
                <a:pPr lvl="3" indent="0" defTabSz="711200">
                  <a:lnSpc>
                    <a:spcPct val="90000"/>
                  </a:lnSpc>
                  <a:spcBef>
                    <a:spcPts val="200"/>
                  </a:spcBef>
                  <a:buSzPct val="100000"/>
                  <a:tabLst>
                    <a:tab pos="450850" algn="l"/>
                  </a:tabLst>
                  <a:defRPr sz="1600"/>
                </a:pPr>
                <a:r>
                  <a:rPr lang="bg-BG" sz="2400" dirty="0" smtClean="0">
                    <a:latin typeface="Calibri Light" panose="020F0302020204030204" pitchFamily="34" charset="0"/>
                  </a:rPr>
                  <a:t>	- Серумен лактат</a:t>
                </a:r>
                <a:r>
                  <a:rPr sz="2400" dirty="0" smtClean="0">
                    <a:latin typeface="Calibri Light" panose="020F0302020204030204" pitchFamily="34" charset="0"/>
                  </a:rPr>
                  <a:t> </a:t>
                </a:r>
                <a:r>
                  <a:rPr sz="2400" dirty="0">
                    <a:latin typeface="Calibri Light" panose="020F0302020204030204" pitchFamily="34" charset="0"/>
                  </a:rPr>
                  <a:t>&gt; </a:t>
                </a:r>
                <a:r>
                  <a:rPr sz="2400" dirty="0" smtClean="0">
                    <a:latin typeface="Calibri Light" panose="020F0302020204030204" pitchFamily="34" charset="0"/>
                  </a:rPr>
                  <a:t>2</a:t>
                </a:r>
                <a:r>
                  <a:rPr lang="bg-BG" sz="2400" dirty="0" smtClean="0">
                    <a:latin typeface="Calibri Light" panose="020F0302020204030204" pitchFamily="34" charset="0"/>
                  </a:rPr>
                  <a:t> </a:t>
                </a:r>
                <a:r>
                  <a:rPr lang="en-US" sz="2400" dirty="0" err="1" smtClean="0">
                    <a:latin typeface="Calibri Light" panose="020F0302020204030204" pitchFamily="34" charset="0"/>
                  </a:rPr>
                  <a:t>mmol</a:t>
                </a:r>
                <a:r>
                  <a:rPr lang="en-US" sz="2400" dirty="0" smtClean="0">
                    <a:latin typeface="Calibri Light" panose="020F0302020204030204" pitchFamily="34" charset="0"/>
                  </a:rPr>
                  <a:t>/l</a:t>
                </a:r>
              </a:p>
              <a:p>
                <a:pPr lvl="3" indent="0" defTabSz="711200">
                  <a:lnSpc>
                    <a:spcPct val="90000"/>
                  </a:lnSpc>
                  <a:spcBef>
                    <a:spcPts val="200"/>
                  </a:spcBef>
                  <a:buSzPct val="100000"/>
                  <a:tabLst>
                    <a:tab pos="450850" algn="l"/>
                  </a:tabLst>
                  <a:defRPr sz="1600"/>
                </a:pPr>
                <a:r>
                  <a:rPr lang="en-US" sz="2400" dirty="0">
                    <a:latin typeface="Calibri Light" panose="020F0302020204030204" pitchFamily="34" charset="0"/>
                  </a:rPr>
                  <a:t>	</a:t>
                </a:r>
                <a:r>
                  <a:rPr lang="bg-BG" sz="2400" dirty="0" smtClean="0">
                    <a:latin typeface="Calibri Light" panose="020F0302020204030204" pitchFamily="34" charset="0"/>
                  </a:rPr>
                  <a:t>- Степенни промени в съзнанието</a:t>
                </a:r>
                <a:endParaRPr lang="en-US" sz="2400" dirty="0" smtClean="0">
                  <a:latin typeface="Calibri Light" panose="020F0302020204030204" pitchFamily="34" charset="0"/>
                </a:endParaRPr>
              </a:p>
              <a:p>
                <a:pPr lvl="3" indent="0" defTabSz="711200">
                  <a:lnSpc>
                    <a:spcPct val="90000"/>
                  </a:lnSpc>
                  <a:spcBef>
                    <a:spcPts val="200"/>
                  </a:spcBef>
                  <a:buSzPct val="100000"/>
                  <a:tabLst>
                    <a:tab pos="450850" algn="l"/>
                  </a:tabLst>
                  <a:defRPr sz="1600"/>
                </a:pPr>
                <a:r>
                  <a:rPr lang="en-US" sz="2400" dirty="0">
                    <a:latin typeface="Calibri Light" panose="020F0302020204030204" pitchFamily="34" charset="0"/>
                  </a:rPr>
                  <a:t>	</a:t>
                </a:r>
                <a:r>
                  <a:rPr lang="bg-BG" sz="2400" dirty="0" smtClean="0">
                    <a:latin typeface="Calibri Light" panose="020F0302020204030204" pitchFamily="34" charset="0"/>
                  </a:rPr>
                  <a:t>- Часова диуреза</a:t>
                </a:r>
                <a:r>
                  <a:rPr sz="2400" dirty="0" smtClean="0">
                    <a:latin typeface="Calibri Light" panose="020F0302020204030204" pitchFamily="34" charset="0"/>
                  </a:rPr>
                  <a:t> </a:t>
                </a:r>
                <a:r>
                  <a:rPr sz="2400" dirty="0">
                    <a:latin typeface="Calibri Light" panose="020F0302020204030204" pitchFamily="34" charset="0"/>
                  </a:rPr>
                  <a:t>&lt; </a:t>
                </a:r>
                <a:r>
                  <a:rPr sz="2400" dirty="0" smtClean="0">
                    <a:latin typeface="Calibri Light" panose="020F0302020204030204" pitchFamily="34" charset="0"/>
                  </a:rPr>
                  <a:t>30</a:t>
                </a:r>
                <a:r>
                  <a:rPr lang="en-US" sz="2400" dirty="0" smtClean="0">
                    <a:latin typeface="Calibri Light" panose="020F0302020204030204" pitchFamily="34" charset="0"/>
                  </a:rPr>
                  <a:t> ml</a:t>
                </a:r>
                <a:r>
                  <a:rPr sz="2400" dirty="0" smtClean="0">
                    <a:latin typeface="Calibri Light" panose="020F0302020204030204" pitchFamily="34" charset="0"/>
                  </a:rPr>
                  <a:t>/h</a:t>
                </a:r>
                <a:endParaRPr sz="2400" dirty="0">
                  <a:latin typeface="Calibri Light" panose="020F0302020204030204" pitchFamily="34" charset="0"/>
                </a:endParaRP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itle 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dirty="0" err="1" smtClean="0"/>
              <a:t>Мултидисциплинарен</a:t>
            </a:r>
            <a:r>
              <a:rPr dirty="0" smtClean="0"/>
              <a:t> </a:t>
            </a:r>
            <a:r>
              <a:rPr dirty="0" err="1"/>
              <a:t>подход</a:t>
            </a:r>
            <a:endParaRPr dirty="0"/>
          </a:p>
        </p:txBody>
      </p:sp>
      <p:grpSp>
        <p:nvGrpSpPr>
          <p:cNvPr id="171" name="Diagram 3"/>
          <p:cNvGrpSpPr/>
          <p:nvPr/>
        </p:nvGrpSpPr>
        <p:grpSpPr>
          <a:xfrm>
            <a:off x="6294260" y="89288"/>
            <a:ext cx="5836848" cy="5143501"/>
            <a:chOff x="397851" y="0"/>
            <a:chExt cx="5836846" cy="5143500"/>
          </a:xfrm>
        </p:grpSpPr>
        <p:sp>
          <p:nvSpPr>
            <p:cNvPr id="152" name="Triangle"/>
            <p:cNvSpPr/>
            <p:nvPr/>
          </p:nvSpPr>
          <p:spPr>
            <a:xfrm>
              <a:off x="397851" y="0"/>
              <a:ext cx="5143501" cy="5143500"/>
            </a:xfrm>
            <a:prstGeom prst="triangle">
              <a:avLst/>
            </a:prstGeom>
            <a:gradFill flip="none" rotWithShape="1">
              <a:gsLst>
                <a:gs pos="0">
                  <a:srgbClr val="4A4E60"/>
                </a:gs>
                <a:gs pos="50000">
                  <a:srgbClr val="172547"/>
                </a:gs>
                <a:gs pos="100000">
                  <a:srgbClr val="132040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blurRad="63500" dist="19050" dir="5400000" rotWithShape="0">
                <a:srgbClr val="000000">
                  <a:alpha val="63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grpSp>
          <p:nvGrpSpPr>
            <p:cNvPr id="155" name="Group"/>
            <p:cNvGrpSpPr/>
            <p:nvPr/>
          </p:nvGrpSpPr>
          <p:grpSpPr>
            <a:xfrm>
              <a:off x="2891418" y="438240"/>
              <a:ext cx="3343279" cy="813240"/>
              <a:chOff x="0" y="23357"/>
              <a:chExt cx="3343275" cy="813238"/>
            </a:xfrm>
          </p:grpSpPr>
          <p:sp>
            <p:nvSpPr>
              <p:cNvPr id="153" name="Rounded Rectangle"/>
              <p:cNvSpPr/>
              <p:nvPr/>
            </p:nvSpPr>
            <p:spPr>
              <a:xfrm>
                <a:off x="0" y="102228"/>
                <a:ext cx="3343275" cy="608782"/>
              </a:xfrm>
              <a:prstGeom prst="roundRect">
                <a:avLst>
                  <a:gd name="adj" fmla="val 16667"/>
                </a:avLst>
              </a:prstGeom>
              <a:solidFill>
                <a:schemeClr val="accent2">
                  <a:alpha val="90000"/>
                </a:schemeClr>
              </a:solidFill>
              <a:ln w="6350" cap="flat">
                <a:solidFill>
                  <a:srgbClr val="1A2645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022350">
                  <a:lnSpc>
                    <a:spcPct val="90000"/>
                  </a:lnSpc>
                  <a:spcBef>
                    <a:spcPts val="700"/>
                  </a:spcBef>
                </a:pPr>
                <a:endParaRPr/>
              </a:p>
            </p:txBody>
          </p:sp>
          <p:sp>
            <p:nvSpPr>
              <p:cNvPr id="154" name="Интервенционална Кардиология"/>
              <p:cNvSpPr txBox="1"/>
              <p:nvPr/>
            </p:nvSpPr>
            <p:spPr>
              <a:xfrm>
                <a:off x="44476" y="23357"/>
                <a:ext cx="3283839" cy="81323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87630" tIns="87630" rIns="87630" bIns="87630" numCol="1" anchor="ctr">
                <a:noAutofit/>
              </a:bodyPr>
              <a:lstStyle>
                <a:lvl1pPr algn="ctr" defTabSz="1022350">
                  <a:lnSpc>
                    <a:spcPct val="90000"/>
                  </a:lnSpc>
                  <a:spcBef>
                    <a:spcPts val="900"/>
                  </a:spcBef>
                  <a:defRPr sz="2300"/>
                </a:lvl1pPr>
              </a:lstStyle>
              <a:p>
                <a:r>
                  <a:rPr dirty="0" err="1">
                    <a:solidFill>
                      <a:schemeClr val="bg1"/>
                    </a:solidFill>
                  </a:rPr>
                  <a:t>Интервенционална</a:t>
                </a:r>
                <a:r>
                  <a:rPr dirty="0">
                    <a:solidFill>
                      <a:schemeClr val="bg1"/>
                    </a:solidFill>
                  </a:rPr>
                  <a:t> </a:t>
                </a:r>
                <a:r>
                  <a:rPr dirty="0" err="1">
                    <a:solidFill>
                      <a:schemeClr val="bg1"/>
                    </a:solidFill>
                  </a:rPr>
                  <a:t>Кардиология</a:t>
                </a:r>
                <a:endParaRPr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58" name="Group"/>
            <p:cNvGrpSpPr/>
            <p:nvPr/>
          </p:nvGrpSpPr>
          <p:grpSpPr>
            <a:xfrm>
              <a:off x="2891420" y="1107464"/>
              <a:ext cx="3343277" cy="813239"/>
              <a:chOff x="0" y="7702"/>
              <a:chExt cx="3343275" cy="813238"/>
            </a:xfrm>
          </p:grpSpPr>
          <p:sp>
            <p:nvSpPr>
              <p:cNvPr id="156" name="Rounded Rectangle"/>
              <p:cNvSpPr/>
              <p:nvPr/>
            </p:nvSpPr>
            <p:spPr>
              <a:xfrm>
                <a:off x="0" y="102228"/>
                <a:ext cx="3343275" cy="608782"/>
              </a:xfrm>
              <a:prstGeom prst="roundRect">
                <a:avLst>
                  <a:gd name="adj" fmla="val 16667"/>
                </a:avLst>
              </a:prstGeom>
              <a:solidFill>
                <a:schemeClr val="accent2">
                  <a:alpha val="90000"/>
                </a:schemeClr>
              </a:solidFill>
              <a:ln w="6350" cap="flat">
                <a:solidFill>
                  <a:srgbClr val="404F7B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022350">
                  <a:lnSpc>
                    <a:spcPct val="90000"/>
                  </a:lnSpc>
                  <a:spcBef>
                    <a:spcPts val="700"/>
                  </a:spcBef>
                </a:pPr>
                <a:endParaRPr/>
              </a:p>
            </p:txBody>
          </p:sp>
          <p:sp>
            <p:nvSpPr>
              <p:cNvPr id="157" name="Сърдечна недостатъчност"/>
              <p:cNvSpPr txBox="1"/>
              <p:nvPr/>
            </p:nvSpPr>
            <p:spPr>
              <a:xfrm>
                <a:off x="59436" y="7702"/>
                <a:ext cx="3283839" cy="81323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87630" tIns="87630" rIns="87630" bIns="87630" numCol="1" anchor="ctr">
                <a:noAutofit/>
              </a:bodyPr>
              <a:lstStyle>
                <a:lvl1pPr algn="ctr" defTabSz="1022350">
                  <a:lnSpc>
                    <a:spcPct val="90000"/>
                  </a:lnSpc>
                  <a:spcBef>
                    <a:spcPts val="900"/>
                  </a:spcBef>
                  <a:defRPr sz="2300"/>
                </a:lvl1pPr>
              </a:lstStyle>
              <a:p>
                <a:r>
                  <a:rPr dirty="0" err="1">
                    <a:solidFill>
                      <a:schemeClr val="bg1"/>
                    </a:solidFill>
                  </a:rPr>
                  <a:t>Сърдечна</a:t>
                </a:r>
                <a:r>
                  <a:rPr dirty="0">
                    <a:solidFill>
                      <a:schemeClr val="bg1"/>
                    </a:solidFill>
                  </a:rPr>
                  <a:t> </a:t>
                </a:r>
                <a:r>
                  <a:rPr dirty="0" err="1">
                    <a:solidFill>
                      <a:schemeClr val="bg1"/>
                    </a:solidFill>
                  </a:rPr>
                  <a:t>недостатъчност</a:t>
                </a:r>
                <a:endParaRPr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61" name="Group"/>
            <p:cNvGrpSpPr/>
            <p:nvPr/>
          </p:nvGrpSpPr>
          <p:grpSpPr>
            <a:xfrm>
              <a:off x="2891420" y="1886870"/>
              <a:ext cx="3343276" cy="608782"/>
              <a:chOff x="0" y="0"/>
              <a:chExt cx="3343274" cy="608780"/>
            </a:xfrm>
          </p:grpSpPr>
          <p:sp>
            <p:nvSpPr>
              <p:cNvPr id="159" name="Rounded Rectangle"/>
              <p:cNvSpPr/>
              <p:nvPr/>
            </p:nvSpPr>
            <p:spPr>
              <a:xfrm>
                <a:off x="0" y="0"/>
                <a:ext cx="3343275" cy="608781"/>
              </a:xfrm>
              <a:prstGeom prst="roundRect">
                <a:avLst>
                  <a:gd name="adj" fmla="val 16667"/>
                </a:avLst>
              </a:prstGeom>
              <a:solidFill>
                <a:schemeClr val="accent2">
                  <a:alpha val="90000"/>
                </a:schemeClr>
              </a:solidFill>
              <a:ln w="6350" cap="flat">
                <a:solidFill>
                  <a:srgbClr val="7982A0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022350">
                  <a:lnSpc>
                    <a:spcPct val="90000"/>
                  </a:lnSpc>
                  <a:spcBef>
                    <a:spcPts val="700"/>
                  </a:spcBef>
                </a:pPr>
                <a:endParaRPr/>
              </a:p>
            </p:txBody>
          </p:sp>
          <p:sp>
            <p:nvSpPr>
              <p:cNvPr id="160" name="ИО / Кардиология"/>
              <p:cNvSpPr txBox="1"/>
              <p:nvPr/>
            </p:nvSpPr>
            <p:spPr>
              <a:xfrm>
                <a:off x="29718" y="65206"/>
                <a:ext cx="3283839" cy="47836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87630" tIns="87630" rIns="87630" bIns="87630" numCol="1" anchor="ctr">
                <a:noAutofit/>
              </a:bodyPr>
              <a:lstStyle>
                <a:lvl1pPr algn="ctr" defTabSz="1022350">
                  <a:lnSpc>
                    <a:spcPct val="90000"/>
                  </a:lnSpc>
                  <a:spcBef>
                    <a:spcPts val="900"/>
                  </a:spcBef>
                  <a:defRPr sz="2300"/>
                </a:lvl1pPr>
              </a:lstStyle>
              <a:p>
                <a:r>
                  <a:rPr dirty="0">
                    <a:solidFill>
                      <a:schemeClr val="bg1"/>
                    </a:solidFill>
                  </a:rPr>
                  <a:t>ИО / </a:t>
                </a:r>
                <a:r>
                  <a:rPr dirty="0" err="1">
                    <a:solidFill>
                      <a:schemeClr val="bg1"/>
                    </a:solidFill>
                  </a:rPr>
                  <a:t>Кардиология</a:t>
                </a:r>
                <a:endParaRPr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64" name="Group"/>
            <p:cNvGrpSpPr/>
            <p:nvPr/>
          </p:nvGrpSpPr>
          <p:grpSpPr>
            <a:xfrm>
              <a:off x="2891420" y="2571749"/>
              <a:ext cx="3343276" cy="608782"/>
              <a:chOff x="0" y="0"/>
              <a:chExt cx="3343274" cy="608780"/>
            </a:xfrm>
          </p:grpSpPr>
          <p:sp>
            <p:nvSpPr>
              <p:cNvPr id="162" name="Rounded Rectangle"/>
              <p:cNvSpPr/>
              <p:nvPr/>
            </p:nvSpPr>
            <p:spPr>
              <a:xfrm>
                <a:off x="0" y="0"/>
                <a:ext cx="3343275" cy="608781"/>
              </a:xfrm>
              <a:prstGeom prst="roundRect">
                <a:avLst>
                  <a:gd name="adj" fmla="val 16667"/>
                </a:avLst>
              </a:prstGeom>
              <a:solidFill>
                <a:schemeClr val="accent2">
                  <a:alpha val="90000"/>
                </a:schemeClr>
              </a:solidFill>
              <a:ln w="6350" cap="flat">
                <a:solidFill>
                  <a:srgbClr val="B9BABD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022350">
                  <a:lnSpc>
                    <a:spcPct val="90000"/>
                  </a:lnSpc>
                  <a:spcBef>
                    <a:spcPts val="700"/>
                  </a:spcBef>
                </a:pPr>
                <a:endParaRPr/>
              </a:p>
            </p:txBody>
          </p:sp>
          <p:sp>
            <p:nvSpPr>
              <p:cNvPr id="163" name="Спешна Медицина"/>
              <p:cNvSpPr txBox="1"/>
              <p:nvPr/>
            </p:nvSpPr>
            <p:spPr>
              <a:xfrm>
                <a:off x="29718" y="65206"/>
                <a:ext cx="3283839" cy="47836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87630" tIns="87630" rIns="87630" bIns="87630" numCol="1" anchor="ctr">
                <a:noAutofit/>
              </a:bodyPr>
              <a:lstStyle>
                <a:lvl1pPr algn="ctr" defTabSz="1022350">
                  <a:lnSpc>
                    <a:spcPct val="90000"/>
                  </a:lnSpc>
                  <a:spcBef>
                    <a:spcPts val="900"/>
                  </a:spcBef>
                  <a:defRPr sz="2300"/>
                </a:lvl1pPr>
              </a:lstStyle>
              <a:p>
                <a:r>
                  <a:rPr dirty="0" err="1">
                    <a:solidFill>
                      <a:schemeClr val="bg1"/>
                    </a:solidFill>
                  </a:rPr>
                  <a:t>Спешна</a:t>
                </a:r>
                <a:r>
                  <a:rPr dirty="0">
                    <a:solidFill>
                      <a:schemeClr val="bg1"/>
                    </a:solidFill>
                  </a:rPr>
                  <a:t> </a:t>
                </a:r>
                <a:r>
                  <a:rPr dirty="0" err="1">
                    <a:solidFill>
                      <a:schemeClr val="bg1"/>
                    </a:solidFill>
                  </a:rPr>
                  <a:t>Медицина</a:t>
                </a:r>
                <a:endParaRPr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67" name="Group"/>
            <p:cNvGrpSpPr/>
            <p:nvPr/>
          </p:nvGrpSpPr>
          <p:grpSpPr>
            <a:xfrm>
              <a:off x="2891420" y="3256628"/>
              <a:ext cx="3343277" cy="608783"/>
              <a:chOff x="0" y="0"/>
              <a:chExt cx="3343275" cy="608781"/>
            </a:xfrm>
          </p:grpSpPr>
          <p:sp>
            <p:nvSpPr>
              <p:cNvPr id="165" name="Rounded Rectangle"/>
              <p:cNvSpPr/>
              <p:nvPr/>
            </p:nvSpPr>
            <p:spPr>
              <a:xfrm>
                <a:off x="0" y="0"/>
                <a:ext cx="3343275" cy="608781"/>
              </a:xfrm>
              <a:prstGeom prst="roundRect">
                <a:avLst>
                  <a:gd name="adj" fmla="val 16667"/>
                </a:avLst>
              </a:prstGeom>
              <a:solidFill>
                <a:schemeClr val="accent2">
                  <a:alpha val="90000"/>
                </a:schemeClr>
              </a:solidFill>
              <a:ln w="6350" cap="flat">
                <a:solidFill>
                  <a:srgbClr val="7982A0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022350">
                  <a:lnSpc>
                    <a:spcPct val="90000"/>
                  </a:lnSpc>
                  <a:spcBef>
                    <a:spcPts val="700"/>
                  </a:spcBef>
                </a:pPr>
                <a:endParaRPr/>
              </a:p>
            </p:txBody>
          </p:sp>
          <p:sp>
            <p:nvSpPr>
              <p:cNvPr id="166" name="Общопрофилно ИО"/>
              <p:cNvSpPr txBox="1"/>
              <p:nvPr/>
            </p:nvSpPr>
            <p:spPr>
              <a:xfrm>
                <a:off x="33070" y="65205"/>
                <a:ext cx="3283839" cy="47836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87630" tIns="87630" rIns="87630" bIns="87630" numCol="1" anchor="ctr">
                <a:noAutofit/>
              </a:bodyPr>
              <a:lstStyle>
                <a:lvl1pPr algn="ctr" defTabSz="1022350">
                  <a:lnSpc>
                    <a:spcPct val="90000"/>
                  </a:lnSpc>
                  <a:spcBef>
                    <a:spcPts val="900"/>
                  </a:spcBef>
                  <a:defRPr sz="2300"/>
                </a:lvl1pPr>
              </a:lstStyle>
              <a:p>
                <a:r>
                  <a:rPr dirty="0" err="1">
                    <a:solidFill>
                      <a:schemeClr val="bg1"/>
                    </a:solidFill>
                  </a:rPr>
                  <a:t>Общопрофилно</a:t>
                </a:r>
                <a:r>
                  <a:rPr dirty="0">
                    <a:solidFill>
                      <a:schemeClr val="bg1"/>
                    </a:solidFill>
                  </a:rPr>
                  <a:t> ИО</a:t>
                </a:r>
              </a:p>
            </p:txBody>
          </p:sp>
        </p:grpSp>
        <p:grpSp>
          <p:nvGrpSpPr>
            <p:cNvPr id="170" name="Group"/>
            <p:cNvGrpSpPr/>
            <p:nvPr/>
          </p:nvGrpSpPr>
          <p:grpSpPr>
            <a:xfrm>
              <a:off x="2863490" y="3941507"/>
              <a:ext cx="3343277" cy="608783"/>
              <a:chOff x="-27930" y="-1"/>
              <a:chExt cx="3343275" cy="608781"/>
            </a:xfrm>
          </p:grpSpPr>
          <p:sp>
            <p:nvSpPr>
              <p:cNvPr id="168" name="Rounded Rectangle"/>
              <p:cNvSpPr/>
              <p:nvPr/>
            </p:nvSpPr>
            <p:spPr>
              <a:xfrm>
                <a:off x="-27930" y="-1"/>
                <a:ext cx="3343275" cy="608781"/>
              </a:xfrm>
              <a:prstGeom prst="roundRect">
                <a:avLst>
                  <a:gd name="adj" fmla="val 16667"/>
                </a:avLst>
              </a:prstGeom>
              <a:solidFill>
                <a:schemeClr val="accent2">
                  <a:alpha val="90000"/>
                </a:schemeClr>
              </a:solidFill>
              <a:ln w="6350" cap="flat">
                <a:solidFill>
                  <a:srgbClr val="404F7B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1022350">
                  <a:lnSpc>
                    <a:spcPct val="90000"/>
                  </a:lnSpc>
                  <a:spcBef>
                    <a:spcPts val="700"/>
                  </a:spcBef>
                </a:pPr>
                <a:endParaRPr/>
              </a:p>
            </p:txBody>
          </p:sp>
          <p:sp>
            <p:nvSpPr>
              <p:cNvPr id="169" name="Кардиохирургия"/>
              <p:cNvSpPr txBox="1"/>
              <p:nvPr/>
            </p:nvSpPr>
            <p:spPr>
              <a:xfrm>
                <a:off x="29718" y="65206"/>
                <a:ext cx="3283839" cy="47836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87630" tIns="87630" rIns="87630" bIns="87630" numCol="1" anchor="ctr">
                <a:noAutofit/>
              </a:bodyPr>
              <a:lstStyle>
                <a:lvl1pPr algn="ctr" defTabSz="1022350">
                  <a:lnSpc>
                    <a:spcPct val="90000"/>
                  </a:lnSpc>
                  <a:spcBef>
                    <a:spcPts val="900"/>
                  </a:spcBef>
                  <a:defRPr sz="2300"/>
                </a:lvl1pPr>
              </a:lstStyle>
              <a:p>
                <a:r>
                  <a:rPr dirty="0" err="1">
                    <a:solidFill>
                      <a:schemeClr val="bg1"/>
                    </a:solidFill>
                  </a:rPr>
                  <a:t>Кардиохирургия</a:t>
                </a:r>
                <a:endParaRPr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172" name="TextBox 4"/>
          <p:cNvSpPr txBox="1"/>
          <p:nvPr/>
        </p:nvSpPr>
        <p:spPr>
          <a:xfrm>
            <a:off x="281678" y="1906757"/>
            <a:ext cx="5768603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  <a:defRPr sz="2800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sz="2400" dirty="0" err="1"/>
              <a:t>Експерти</a:t>
            </a:r>
            <a:r>
              <a:rPr sz="2400" dirty="0"/>
              <a:t> с </a:t>
            </a:r>
            <a:r>
              <a:rPr sz="2400" dirty="0" err="1"/>
              <a:t>различни</a:t>
            </a:r>
            <a:r>
              <a:rPr sz="2400" dirty="0"/>
              <a:t> </a:t>
            </a:r>
            <a:r>
              <a:rPr sz="2400" dirty="0" err="1"/>
              <a:t>специалности</a:t>
            </a:r>
            <a:r>
              <a:rPr sz="2400" dirty="0"/>
              <a:t> </a:t>
            </a:r>
            <a:r>
              <a:rPr sz="2400" dirty="0" err="1"/>
              <a:t>участват</a:t>
            </a:r>
            <a:r>
              <a:rPr sz="2400" dirty="0"/>
              <a:t> в </a:t>
            </a:r>
            <a:r>
              <a:rPr sz="2400" dirty="0" err="1"/>
              <a:t>изработването</a:t>
            </a:r>
            <a:r>
              <a:rPr sz="2400" dirty="0"/>
              <a:t> </a:t>
            </a:r>
            <a:r>
              <a:rPr sz="2400" dirty="0" err="1"/>
              <a:t>на</a:t>
            </a:r>
            <a:r>
              <a:rPr sz="2400" dirty="0"/>
              <a:t> </a:t>
            </a:r>
            <a:r>
              <a:rPr sz="2400" dirty="0" err="1"/>
              <a:t>тази</a:t>
            </a:r>
            <a:r>
              <a:rPr sz="2400" dirty="0"/>
              <a:t> </a:t>
            </a:r>
            <a:r>
              <a:rPr sz="2400" dirty="0" err="1"/>
              <a:t>система</a:t>
            </a:r>
            <a:r>
              <a:rPr sz="2400" dirty="0"/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  <a:defRPr sz="2800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sz="2400" dirty="0" err="1" smtClean="0"/>
              <a:t>Това</a:t>
            </a:r>
            <a:r>
              <a:rPr sz="2400" dirty="0" smtClean="0"/>
              <a:t> </a:t>
            </a:r>
            <a:r>
              <a:rPr sz="2400" dirty="0" err="1"/>
              <a:t>се</a:t>
            </a:r>
            <a:r>
              <a:rPr sz="2400" dirty="0"/>
              <a:t> </a:t>
            </a:r>
            <a:r>
              <a:rPr sz="2400" dirty="0" err="1"/>
              <a:t>подкрепя</a:t>
            </a:r>
            <a:r>
              <a:rPr sz="2400" dirty="0"/>
              <a:t> </a:t>
            </a:r>
            <a:r>
              <a:rPr sz="2400" dirty="0" err="1"/>
              <a:t>от</a:t>
            </a:r>
            <a:r>
              <a:rPr sz="2400" dirty="0"/>
              <a:t> AHA, </a:t>
            </a:r>
            <a:r>
              <a:rPr sz="2400" dirty="0" smtClean="0"/>
              <a:t>ACC,</a:t>
            </a:r>
            <a:r>
              <a:rPr lang="bg-BG" sz="2400" dirty="0" smtClean="0"/>
              <a:t> </a:t>
            </a:r>
            <a:r>
              <a:rPr sz="2400" dirty="0" smtClean="0"/>
              <a:t>STS </a:t>
            </a:r>
            <a:r>
              <a:rPr sz="2400" dirty="0"/>
              <a:t>и SCCM.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itle 1"/>
          <p:cNvSpPr txBox="1">
            <a:spLocks noGrp="1"/>
          </p:cNvSpPr>
          <p:nvPr>
            <p:ph type="title"/>
          </p:nvPr>
        </p:nvSpPr>
        <p:spPr>
          <a:xfrm>
            <a:off x="695400" y="-27384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Новото</a:t>
            </a:r>
            <a:r>
              <a:rPr dirty="0"/>
              <a:t> </a:t>
            </a:r>
            <a:r>
              <a:rPr dirty="0" err="1" smtClean="0"/>
              <a:t>определение</a:t>
            </a:r>
            <a:r>
              <a:rPr lang="en-US" dirty="0" smtClean="0"/>
              <a:t>/</a:t>
            </a:r>
            <a:r>
              <a:rPr lang="bg-BG" dirty="0" smtClean="0"/>
              <a:t>класификация</a:t>
            </a:r>
            <a:r>
              <a:rPr dirty="0" smtClean="0"/>
              <a:t> </a:t>
            </a:r>
            <a:r>
              <a:rPr lang="bg-BG" dirty="0" smtClean="0"/>
              <a:t>на</a:t>
            </a:r>
            <a:r>
              <a:rPr dirty="0" smtClean="0"/>
              <a:t> </a:t>
            </a:r>
            <a:r>
              <a:rPr dirty="0" err="1"/>
              <a:t>кардиогенен</a:t>
            </a:r>
            <a:r>
              <a:rPr dirty="0"/>
              <a:t> </a:t>
            </a:r>
            <a:r>
              <a:rPr dirty="0" err="1"/>
              <a:t>шок</a:t>
            </a:r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623392" y="1426112"/>
            <a:ext cx="11161240" cy="4091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868680">
              <a:lnSpc>
                <a:spcPct val="72000"/>
              </a:lnSpc>
              <a:spcBef>
                <a:spcPts val="900"/>
              </a:spcBef>
              <a:buFont typeface="Wingdings" panose="05000000000000000000" pitchFamily="2" charset="2"/>
              <a:buChar char="§"/>
              <a:defRPr sz="2185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ru-RU" sz="2400" dirty="0"/>
              <a:t>Е лесно и интуитивно, без необходимост от допълнителни изчисления.</a:t>
            </a:r>
          </a:p>
          <a:p>
            <a:pPr marL="342900" indent="-342900" defTabSz="868680">
              <a:lnSpc>
                <a:spcPct val="72000"/>
              </a:lnSpc>
              <a:spcBef>
                <a:spcPts val="900"/>
              </a:spcBef>
              <a:buFont typeface="Wingdings" panose="05000000000000000000" pitchFamily="2" charset="2"/>
              <a:buChar char="§"/>
              <a:defRPr sz="2185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ru-RU" sz="2400" dirty="0"/>
              <a:t>Дава възможност за детайлизиране на тежестта на шока.</a:t>
            </a:r>
          </a:p>
          <a:p>
            <a:pPr marL="342900" indent="-342900" defTabSz="868680">
              <a:lnSpc>
                <a:spcPct val="72000"/>
              </a:lnSpc>
              <a:spcBef>
                <a:spcPts val="900"/>
              </a:spcBef>
              <a:buFont typeface="Wingdings" panose="05000000000000000000" pitchFamily="2" charset="2"/>
              <a:buChar char="§"/>
              <a:defRPr sz="2185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en-US" sz="2400" dirty="0" smtClean="0"/>
              <a:t>E </a:t>
            </a:r>
            <a:r>
              <a:rPr lang="bg-BG" sz="2400" dirty="0" smtClean="0"/>
              <a:t>п</a:t>
            </a:r>
            <a:r>
              <a:rPr lang="ru-RU" sz="2400" dirty="0" smtClean="0"/>
              <a:t>риложимо </a:t>
            </a:r>
            <a:r>
              <a:rPr lang="ru-RU" sz="2400" dirty="0"/>
              <a:t>за бърза оценка при леглото на пациента.</a:t>
            </a:r>
          </a:p>
          <a:p>
            <a:pPr marL="342900" indent="-342900" defTabSz="868680">
              <a:lnSpc>
                <a:spcPct val="72000"/>
              </a:lnSpc>
              <a:spcBef>
                <a:spcPts val="900"/>
              </a:spcBef>
              <a:buFont typeface="Wingdings" panose="05000000000000000000" pitchFamily="2" charset="2"/>
              <a:buChar char="§"/>
              <a:defRPr sz="2185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ru-RU" sz="2400" dirty="0"/>
              <a:t>Дава възможост за честа преоценка и прекласификация.</a:t>
            </a:r>
          </a:p>
          <a:p>
            <a:pPr marL="342900" indent="-342900" defTabSz="868680">
              <a:lnSpc>
                <a:spcPct val="72000"/>
              </a:lnSpc>
              <a:spcBef>
                <a:spcPts val="900"/>
              </a:spcBef>
              <a:buFont typeface="Wingdings" panose="05000000000000000000" pitchFamily="2" charset="2"/>
              <a:buChar char="§"/>
              <a:defRPr sz="2185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ru-RU" sz="2400" dirty="0"/>
              <a:t>Може да бъде използвано както за ретроспективни проучвания за преоценка на изхода, така и за бъдещи изследвания за оптимално определяне на включваната популация.</a:t>
            </a:r>
          </a:p>
          <a:p>
            <a:pPr marL="342900" indent="-342900" defTabSz="868680">
              <a:lnSpc>
                <a:spcPct val="72000"/>
              </a:lnSpc>
              <a:spcBef>
                <a:spcPts val="900"/>
              </a:spcBef>
              <a:buFont typeface="Wingdings" panose="05000000000000000000" pitchFamily="2" charset="2"/>
              <a:buChar char="§"/>
              <a:defRPr sz="2185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bg-BG" sz="2400" dirty="0" smtClean="0"/>
              <a:t>Осигурява </a:t>
            </a:r>
            <a:r>
              <a:rPr lang="ru-RU" sz="2400" dirty="0" smtClean="0"/>
              <a:t>нов </a:t>
            </a:r>
            <a:r>
              <a:rPr lang="ru-RU" sz="2400" dirty="0"/>
              <a:t>метод за комуникация между участниците в проследяването и лечението от мултидисциплинарния екип от едно или няколко отделения и дори различни болници.</a:t>
            </a:r>
          </a:p>
          <a:p>
            <a:pPr marL="342900" indent="-342900" defTabSz="868680">
              <a:lnSpc>
                <a:spcPct val="72000"/>
              </a:lnSpc>
              <a:spcBef>
                <a:spcPts val="900"/>
              </a:spcBef>
              <a:buFont typeface="Wingdings" panose="05000000000000000000" pitchFamily="2" charset="2"/>
              <a:buChar char="§"/>
              <a:defRPr sz="2185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ru-RU" sz="2400" dirty="0" smtClean="0"/>
              <a:t>Позволява прогностично </a:t>
            </a:r>
            <a:r>
              <a:rPr lang="ru-RU" sz="2400" dirty="0"/>
              <a:t>различаване на заболеваемост и смъртност.</a:t>
            </a:r>
          </a:p>
          <a:p>
            <a:pPr marL="342900" indent="-342900" defTabSz="868680">
              <a:lnSpc>
                <a:spcPct val="72000"/>
              </a:lnSpc>
              <a:spcBef>
                <a:spcPts val="900"/>
              </a:spcBef>
              <a:buFont typeface="Wingdings" panose="05000000000000000000" pitchFamily="2" charset="2"/>
              <a:buChar char="§"/>
              <a:defRPr sz="2185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ru-RU" sz="2400" dirty="0"/>
              <a:t>Лесно запомняне на номенклатурата </a:t>
            </a:r>
            <a:r>
              <a:rPr lang="ru-RU" sz="2400" dirty="0" smtClean="0"/>
              <a:t>(модел </a:t>
            </a:r>
            <a:r>
              <a:rPr lang="ru-RU" sz="2400" dirty="0"/>
              <a:t>INTERMACS).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517" y="7590"/>
            <a:ext cx="10506075" cy="558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itle 1"/>
          <p:cNvSpPr txBox="1">
            <a:spLocks noGrp="1"/>
          </p:cNvSpPr>
          <p:nvPr>
            <p:ph type="title"/>
          </p:nvPr>
        </p:nvSpPr>
        <p:spPr>
          <a:xfrm>
            <a:off x="119336" y="116632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3200" dirty="0" err="1"/>
              <a:t>Степен</a:t>
            </a:r>
            <a:r>
              <a:rPr sz="3200" dirty="0"/>
              <a:t> А: </a:t>
            </a:r>
            <a:r>
              <a:rPr lang="en-US" sz="3200" dirty="0" err="1"/>
              <a:t>P</a:t>
            </a:r>
            <a:r>
              <a:rPr sz="3200" dirty="0" err="1" smtClean="0"/>
              <a:t>исков</a:t>
            </a:r>
            <a:endParaRPr sz="3200" dirty="0"/>
          </a:p>
        </p:txBody>
      </p:sp>
      <p:sp>
        <p:nvSpPr>
          <p:cNvPr id="180" name="Content Placeholder 2"/>
          <p:cNvSpPr txBox="1">
            <a:spLocks noGrp="1"/>
          </p:cNvSpPr>
          <p:nvPr>
            <p:ph type="body" sz="half" idx="1"/>
          </p:nvPr>
        </p:nvSpPr>
        <p:spPr>
          <a:xfrm>
            <a:off x="9284" y="1412776"/>
            <a:ext cx="5540681" cy="3117224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  <a:defRPr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sz="2400" dirty="0" err="1"/>
              <a:t>При</a:t>
            </a:r>
            <a:r>
              <a:rPr sz="2400" dirty="0"/>
              <a:t> </a:t>
            </a:r>
            <a:r>
              <a:rPr sz="2400" dirty="0" err="1"/>
              <a:t>пациента</a:t>
            </a:r>
            <a:r>
              <a:rPr sz="2400" dirty="0"/>
              <a:t> </a:t>
            </a:r>
            <a:r>
              <a:rPr lang="bg-BG" sz="2400" dirty="0"/>
              <a:t>все още </a:t>
            </a:r>
            <a:r>
              <a:rPr sz="2400" dirty="0" err="1" smtClean="0"/>
              <a:t>не</a:t>
            </a:r>
            <a:r>
              <a:rPr sz="2400" dirty="0" smtClean="0"/>
              <a:t> </a:t>
            </a:r>
            <a:r>
              <a:rPr sz="2400" dirty="0"/>
              <a:t>е </a:t>
            </a:r>
            <a:r>
              <a:rPr sz="2400" dirty="0" err="1"/>
              <a:t>изявена</a:t>
            </a:r>
            <a:r>
              <a:rPr sz="2400" dirty="0"/>
              <a:t> </a:t>
            </a:r>
            <a:r>
              <a:rPr sz="2400" dirty="0" err="1" smtClean="0"/>
              <a:t>симптоматиката</a:t>
            </a:r>
            <a:r>
              <a:rPr sz="2400" dirty="0" smtClean="0"/>
              <a:t> </a:t>
            </a:r>
            <a:r>
              <a:rPr sz="2400" dirty="0" err="1"/>
              <a:t>на</a:t>
            </a:r>
            <a:r>
              <a:rPr sz="2400" dirty="0"/>
              <a:t> </a:t>
            </a:r>
            <a:r>
              <a:rPr lang="bg-BG" sz="2400" dirty="0" smtClean="0"/>
              <a:t>кардиогенния </a:t>
            </a:r>
            <a:r>
              <a:rPr lang="bg-BG" sz="2400" dirty="0" smtClean="0"/>
              <a:t>шок</a:t>
            </a:r>
            <a:r>
              <a:rPr sz="2400" dirty="0" smtClean="0"/>
              <a:t>, </a:t>
            </a:r>
            <a:r>
              <a:rPr sz="2400" dirty="0" err="1"/>
              <a:t>но</a:t>
            </a:r>
            <a:r>
              <a:rPr sz="2400" dirty="0"/>
              <a:t> </a:t>
            </a:r>
            <a:r>
              <a:rPr sz="2400" dirty="0" err="1"/>
              <a:t>съществува</a:t>
            </a:r>
            <a:r>
              <a:rPr sz="2400" dirty="0"/>
              <a:t> </a:t>
            </a:r>
            <a:r>
              <a:rPr sz="2400" dirty="0" err="1"/>
              <a:t>риск</a:t>
            </a:r>
            <a:r>
              <a:rPr sz="2400" dirty="0"/>
              <a:t> </a:t>
            </a:r>
            <a:r>
              <a:rPr sz="2400" dirty="0" err="1"/>
              <a:t>от</a:t>
            </a:r>
            <a:r>
              <a:rPr sz="2400" dirty="0"/>
              <a:t> </a:t>
            </a:r>
            <a:r>
              <a:rPr sz="2400" dirty="0" err="1"/>
              <a:t>развитието</a:t>
            </a:r>
            <a:r>
              <a:rPr sz="2400" dirty="0"/>
              <a:t> й.</a:t>
            </a:r>
          </a:p>
          <a:p>
            <a:pPr algn="just">
              <a:buFont typeface="Wingdings" panose="05000000000000000000" pitchFamily="2" charset="2"/>
              <a:buChar char="§"/>
              <a:defRPr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bg-BG" sz="2400" dirty="0" smtClean="0"/>
              <a:t>Това са п</a:t>
            </a:r>
            <a:r>
              <a:rPr sz="2400" dirty="0" err="1" smtClean="0"/>
              <a:t>ациенти</a:t>
            </a:r>
            <a:r>
              <a:rPr sz="2400" dirty="0" smtClean="0"/>
              <a:t> </a:t>
            </a:r>
            <a:r>
              <a:rPr sz="2400" dirty="0"/>
              <a:t>с </a:t>
            </a:r>
            <a:r>
              <a:rPr sz="2400" dirty="0" err="1"/>
              <a:t>остър</a:t>
            </a:r>
            <a:r>
              <a:rPr sz="2400" dirty="0"/>
              <a:t> NSTEMI, STEMI, </a:t>
            </a:r>
            <a:r>
              <a:rPr sz="2400" dirty="0" err="1"/>
              <a:t>остра</a:t>
            </a:r>
            <a:r>
              <a:rPr sz="2400" dirty="0"/>
              <a:t> </a:t>
            </a:r>
            <a:r>
              <a:rPr sz="2400" dirty="0" err="1"/>
              <a:t>или</a:t>
            </a:r>
            <a:r>
              <a:rPr sz="2400" dirty="0"/>
              <a:t> </a:t>
            </a:r>
            <a:r>
              <a:rPr sz="2400" dirty="0" err="1"/>
              <a:t>обострена</a:t>
            </a:r>
            <a:r>
              <a:rPr sz="2400" dirty="0"/>
              <a:t> </a:t>
            </a:r>
            <a:r>
              <a:rPr sz="2400" dirty="0" err="1"/>
              <a:t>хронична</a:t>
            </a:r>
            <a:r>
              <a:rPr sz="2400" dirty="0"/>
              <a:t>  </a:t>
            </a:r>
            <a:r>
              <a:rPr sz="2400" dirty="0" err="1"/>
              <a:t>сърдечна</a:t>
            </a:r>
            <a:r>
              <a:rPr sz="2400" dirty="0"/>
              <a:t> </a:t>
            </a:r>
            <a:r>
              <a:rPr sz="2400" dirty="0" err="1"/>
              <a:t>недостатъчност</a:t>
            </a:r>
            <a:r>
              <a:rPr sz="2400" dirty="0"/>
              <a:t>.</a:t>
            </a:r>
          </a:p>
        </p:txBody>
      </p:sp>
      <p:graphicFrame>
        <p:nvGraphicFramePr>
          <p:cNvPr id="182" name="Table"/>
          <p:cNvGraphicFramePr/>
          <p:nvPr>
            <p:extLst>
              <p:ext uri="{D42A27DB-BD31-4B8C-83A1-F6EECF244321}">
                <p14:modId xmlns:p14="http://schemas.microsoft.com/office/powerpoint/2010/main" val="698783148"/>
              </p:ext>
            </p:extLst>
          </p:nvPr>
        </p:nvGraphicFramePr>
        <p:xfrm>
          <a:off x="5663953" y="116631"/>
          <a:ext cx="6456040" cy="5328594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2520279"/>
                <a:gridCol w="1872208"/>
                <a:gridCol w="2063553"/>
              </a:tblGrid>
              <a:tr h="683982"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 dirty="0" err="1" smtClean="0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Клинично</a:t>
                      </a:r>
                      <a:r>
                        <a:rPr lang="bg-BG" b="1" baseline="0" dirty="0" smtClean="0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 </a:t>
                      </a:r>
                      <a:r>
                        <a:rPr lang="bg-BG" b="1" dirty="0" smtClean="0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и</a:t>
                      </a:r>
                      <a:r>
                        <a:rPr b="1" dirty="0" err="1" smtClean="0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зследване</a:t>
                      </a:r>
                      <a:endParaRPr b="1" dirty="0">
                        <a:solidFill>
                          <a:srgbClr val="FFFFFF"/>
                        </a:solidFill>
                        <a:latin typeface="Calibri Light" panose="020F0302020204030204" pitchFamily="34" charset="0"/>
                        <a:sym typeface="Helvetica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 dirty="0" err="1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Лабораторни</a:t>
                      </a:r>
                      <a:r>
                        <a:rPr b="1" dirty="0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 </a:t>
                      </a:r>
                      <a:r>
                        <a:rPr b="1" dirty="0" err="1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маркери</a:t>
                      </a:r>
                      <a:endParaRPr b="1" dirty="0">
                        <a:solidFill>
                          <a:srgbClr val="FFFFFF"/>
                        </a:solidFill>
                        <a:latin typeface="Calibri Light" panose="020F0302020204030204" pitchFamily="34" charset="0"/>
                        <a:sym typeface="Helvetica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 dirty="0" err="1">
                          <a:solidFill>
                            <a:srgbClr val="FFFFFF"/>
                          </a:solidFill>
                          <a:latin typeface="Calibri Light" panose="020F0302020204030204" pitchFamily="34" charset="0"/>
                          <a:sym typeface="Helvetica"/>
                        </a:rPr>
                        <a:t>Кръвообращение</a:t>
                      </a:r>
                      <a:endParaRPr b="1" dirty="0">
                        <a:solidFill>
                          <a:srgbClr val="FFFFFF"/>
                        </a:solidFill>
                        <a:latin typeface="Calibri Light" panose="020F0302020204030204" pitchFamily="34" charset="0"/>
                        <a:sym typeface="Helvetica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2058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dirty="0" err="1">
                          <a:latin typeface="Calibri Light" panose="020F0302020204030204" pitchFamily="34" charset="0"/>
                        </a:rPr>
                        <a:t>Липсва</a:t>
                      </a:r>
                      <a:r>
                        <a:rPr dirty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dirty="0" err="1">
                          <a:latin typeface="Calibri Light" panose="020F0302020204030204" pitchFamily="34" charset="0"/>
                        </a:rPr>
                        <a:t>югуларна</a:t>
                      </a:r>
                      <a:r>
                        <a:rPr dirty="0">
                          <a:latin typeface="Calibri Light" panose="020F0302020204030204" pitchFamily="34" charset="0"/>
                        </a:rPr>
                        <a:t> </a:t>
                      </a:r>
                      <a:endParaRPr lang="bg-BG" dirty="0" smtClean="0">
                        <a:latin typeface="Calibri Light" panose="020F0302020204030204" pitchFamily="34" charset="0"/>
                      </a:endParaRPr>
                    </a:p>
                    <a:p>
                      <a:pPr algn="ctr">
                        <a:defRPr sz="1800"/>
                      </a:pPr>
                      <a:r>
                        <a:rPr dirty="0" err="1" smtClean="0">
                          <a:latin typeface="Calibri Light" panose="020F0302020204030204" pitchFamily="34" charset="0"/>
                        </a:rPr>
                        <a:t>венозна</a:t>
                      </a:r>
                      <a:r>
                        <a:rPr dirty="0" smtClean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dirty="0" err="1">
                          <a:latin typeface="Calibri Light" panose="020F0302020204030204" pitchFamily="34" charset="0"/>
                        </a:rPr>
                        <a:t>дистензия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dirty="0" err="1">
                          <a:latin typeface="Calibri Light" panose="020F0302020204030204" pitchFamily="34" charset="0"/>
                        </a:rPr>
                        <a:t>Нормални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dirty="0" err="1">
                          <a:latin typeface="Calibri Light" panose="020F0302020204030204" pitchFamily="34" charset="0"/>
                        </a:rPr>
                        <a:t>Нормотензивен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9727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dirty="0" err="1">
                          <a:latin typeface="Calibri Light" panose="020F0302020204030204" pitchFamily="34" charset="0"/>
                        </a:rPr>
                        <a:t>Липсва</a:t>
                      </a:r>
                      <a:r>
                        <a:rPr dirty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dirty="0" err="1">
                          <a:latin typeface="Calibri Light" panose="020F0302020204030204" pitchFamily="34" charset="0"/>
                        </a:rPr>
                        <a:t>белодробна</a:t>
                      </a:r>
                      <a:r>
                        <a:rPr dirty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dirty="0" err="1">
                          <a:latin typeface="Calibri Light" panose="020F0302020204030204" pitchFamily="34" charset="0"/>
                        </a:rPr>
                        <a:t>находка</a:t>
                      </a:r>
                      <a:r>
                        <a:rPr dirty="0">
                          <a:latin typeface="Calibri Light" panose="020F0302020204030204" pitchFamily="34" charset="0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dirty="0" err="1">
                          <a:latin typeface="Calibri Light" panose="020F0302020204030204" pitchFamily="34" charset="0"/>
                        </a:rPr>
                        <a:t>Нормална</a:t>
                      </a:r>
                      <a:r>
                        <a:rPr dirty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dirty="0" err="1" smtClean="0">
                          <a:latin typeface="Calibri Light" panose="020F0302020204030204" pitchFamily="34" charset="0"/>
                        </a:rPr>
                        <a:t>бъбречна</a:t>
                      </a:r>
                      <a:endParaRPr lang="bg-BG" dirty="0" smtClean="0">
                        <a:latin typeface="Calibri Light" panose="020F0302020204030204" pitchFamily="34" charset="0"/>
                      </a:endParaRPr>
                    </a:p>
                    <a:p>
                      <a:pPr algn="ctr">
                        <a:defRPr sz="1800"/>
                      </a:pPr>
                      <a:r>
                        <a:rPr dirty="0" err="1" smtClean="0">
                          <a:latin typeface="Calibri Light" panose="020F0302020204030204" pitchFamily="34" charset="0"/>
                        </a:rPr>
                        <a:t>функция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При</a:t>
                      </a: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 инвазивно проследяване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616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dirty="0" err="1">
                          <a:latin typeface="Calibri Light" panose="020F0302020204030204" pitchFamily="34" charset="0"/>
                        </a:rPr>
                        <a:t>Топли</a:t>
                      </a:r>
                      <a:r>
                        <a:rPr dirty="0">
                          <a:latin typeface="Calibri Light" panose="020F0302020204030204" pitchFamily="34" charset="0"/>
                        </a:rPr>
                        <a:t> и </a:t>
                      </a:r>
                      <a:r>
                        <a:rPr dirty="0" err="1">
                          <a:latin typeface="Calibri Light" panose="020F0302020204030204" pitchFamily="34" charset="0"/>
                        </a:rPr>
                        <a:t>добре</a:t>
                      </a:r>
                      <a:r>
                        <a:rPr dirty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dirty="0" err="1">
                          <a:latin typeface="Calibri Light" panose="020F0302020204030204" pitchFamily="34" charset="0"/>
                        </a:rPr>
                        <a:t>перфузирани</a:t>
                      </a:r>
                      <a:r>
                        <a:rPr dirty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dirty="0" err="1">
                          <a:latin typeface="Calibri Light" panose="020F0302020204030204" pitchFamily="34" charset="0"/>
                        </a:rPr>
                        <a:t>тъкани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dirty="0" err="1" smtClean="0">
                          <a:latin typeface="Calibri Light" panose="020F0302020204030204" pitchFamily="34" charset="0"/>
                        </a:rPr>
                        <a:t>Нормален</a:t>
                      </a:r>
                      <a:endParaRPr lang="bg-BG" dirty="0" smtClean="0">
                        <a:latin typeface="Calibri Light" panose="020F0302020204030204" pitchFamily="34" charset="0"/>
                      </a:endParaRPr>
                    </a:p>
                    <a:p>
                      <a:pPr algn="ctr">
                        <a:defRPr sz="1800"/>
                      </a:pPr>
                      <a:r>
                        <a:rPr lang="bg-BG" dirty="0" smtClean="0">
                          <a:latin typeface="Calibri Light" panose="020F0302020204030204" pitchFamily="34" charset="0"/>
                        </a:rPr>
                        <a:t>серумен</a:t>
                      </a:r>
                      <a:r>
                        <a:rPr lang="bg-BG" baseline="0" dirty="0" smtClean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dirty="0" err="1" smtClean="0">
                          <a:latin typeface="Calibri Light" panose="020F0302020204030204" pitchFamily="34" charset="0"/>
                        </a:rPr>
                        <a:t>лактат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CI </a:t>
                      </a:r>
                      <a:r>
                        <a:rPr lang="bg-BG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≥</a:t>
                      </a:r>
                      <a:r>
                        <a:rPr lang="en-US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2.5</a:t>
                      </a:r>
                      <a:r>
                        <a:rPr lang="tr-TR" dirty="0" smtClean="0">
                          <a:latin typeface="Calibri Light" panose="020F0302020204030204" pitchFamily="34" charset="0"/>
                        </a:rPr>
                        <a:t> l/min/m</a:t>
                      </a:r>
                      <a:r>
                        <a:rPr lang="tr-TR" baseline="30000" dirty="0" smtClean="0">
                          <a:latin typeface="Calibri Light" panose="020F0302020204030204" pitchFamily="34" charset="0"/>
                        </a:rPr>
                        <a:t>2</a:t>
                      </a:r>
                      <a:r>
                        <a:rPr lang="tr-TR" dirty="0" smtClean="0">
                          <a:latin typeface="Calibri Light" panose="020F0302020204030204" pitchFamily="34" charset="0"/>
                        </a:rPr>
                        <a:t> </a:t>
                      </a:r>
                      <a:endParaRPr sz="1800" b="0" i="0" u="none" strike="noStrike" cap="none" spc="0" baseline="0" dirty="0">
                        <a:solidFill>
                          <a:srgbClr val="000000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9533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dirty="0" err="1">
                          <a:latin typeface="Calibri Light" panose="020F0302020204030204" pitchFamily="34" charset="0"/>
                        </a:rPr>
                        <a:t>Силен</a:t>
                      </a:r>
                      <a:r>
                        <a:rPr dirty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dirty="0" err="1">
                          <a:latin typeface="Calibri Light" panose="020F0302020204030204" pitchFamily="34" charset="0"/>
                        </a:rPr>
                        <a:t>пулс</a:t>
                      </a:r>
                      <a:r>
                        <a:rPr dirty="0">
                          <a:latin typeface="Calibri Light" panose="020F0302020204030204" pitchFamily="34" charset="0"/>
                        </a:rPr>
                        <a:t> </a:t>
                      </a:r>
                      <a:endParaRPr lang="bg-BG" dirty="0" smtClean="0">
                        <a:latin typeface="Calibri Light" panose="020F0302020204030204" pitchFamily="34" charset="0"/>
                      </a:endParaRPr>
                    </a:p>
                    <a:p>
                      <a:pPr algn="ctr">
                        <a:defRPr sz="1800"/>
                      </a:pPr>
                      <a:r>
                        <a:rPr dirty="0" err="1" smtClean="0">
                          <a:latin typeface="Calibri Light" panose="020F0302020204030204" pitchFamily="34" charset="0"/>
                        </a:rPr>
                        <a:t>на</a:t>
                      </a:r>
                      <a:r>
                        <a:rPr dirty="0" smtClean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dirty="0" err="1">
                          <a:latin typeface="Calibri Light" panose="020F0302020204030204" pitchFamily="34" charset="0"/>
                        </a:rPr>
                        <a:t>дисталните</a:t>
                      </a:r>
                      <a:r>
                        <a:rPr dirty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dirty="0" err="1">
                          <a:latin typeface="Calibri Light" panose="020F0302020204030204" pitchFamily="34" charset="0"/>
                        </a:rPr>
                        <a:t>съдове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ЦВН</a:t>
                      </a:r>
                      <a:r>
                        <a:rPr lang="en-US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&lt; 10 mmHg</a:t>
                      </a:r>
                      <a:endParaRPr sz="1800" b="0" i="0" u="none" strike="noStrike" cap="none" spc="0" baseline="0" dirty="0">
                        <a:solidFill>
                          <a:srgbClr val="000000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1678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dirty="0" err="1">
                          <a:latin typeface="Calibri Light" panose="020F0302020204030204" pitchFamily="34" charset="0"/>
                        </a:rPr>
                        <a:t>Липсват</a:t>
                      </a:r>
                      <a:r>
                        <a:rPr dirty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dirty="0" err="1">
                          <a:latin typeface="Calibri Light" panose="020F0302020204030204" pitchFamily="34" charset="0"/>
                        </a:rPr>
                        <a:t>степенни</a:t>
                      </a:r>
                      <a:r>
                        <a:rPr dirty="0"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dirty="0" err="1">
                          <a:latin typeface="Calibri Light" panose="020F0302020204030204" pitchFamily="34" charset="0"/>
                        </a:rPr>
                        <a:t>нарушения</a:t>
                      </a:r>
                      <a:r>
                        <a:rPr dirty="0">
                          <a:latin typeface="Calibri Light" panose="020F0302020204030204" pitchFamily="34" charset="0"/>
                        </a:rPr>
                        <a:t> в </a:t>
                      </a:r>
                      <a:r>
                        <a:rPr dirty="0" err="1">
                          <a:latin typeface="Calibri Light" panose="020F0302020204030204" pitchFamily="34" charset="0"/>
                        </a:rPr>
                        <a:t>съзнанието</a:t>
                      </a: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endParaRPr dirty="0"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PA</a:t>
                      </a:r>
                      <a:r>
                        <a:rPr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Sa</a:t>
                      </a:r>
                      <a:r>
                        <a:rPr lang="en-US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t </a:t>
                      </a:r>
                      <a:r>
                        <a:rPr lang="bg-BG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≥</a:t>
                      </a:r>
                      <a:r>
                        <a:rPr lang="en-US" sz="1800" b="0" i="0" u="none" strike="noStrike" cap="none" spc="0" baseline="0" dirty="0" smtClean="0">
                          <a:solidFill>
                            <a:srgbClr val="000000"/>
                          </a:solidFill>
                          <a:uFillTx/>
                          <a:latin typeface="Calibri Light" panose="020F0302020204030204" pitchFamily="34" charset="0"/>
                          <a:ea typeface="+mn-ea"/>
                          <a:cs typeface="+mn-cs"/>
                          <a:sym typeface="Calibri"/>
                        </a:rPr>
                        <a:t> 65%</a:t>
                      </a:r>
                      <a:endParaRPr sz="1800" b="0" i="0" u="none" strike="noStrike" cap="none" spc="0" baseline="0" dirty="0">
                        <a:solidFill>
                          <a:srgbClr val="000000"/>
                        </a:solidFill>
                        <a:uFillTx/>
                        <a:latin typeface="Calibri Light" panose="020F03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3345E"/>
      </a:accent1>
      <a:accent2>
        <a:srgbClr val="CC2C23"/>
      </a:accent2>
      <a:accent3>
        <a:srgbClr val="A5A5A5"/>
      </a:accent3>
      <a:accent4>
        <a:srgbClr val="A8E0E9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3345E"/>
      </a:accent1>
      <a:accent2>
        <a:srgbClr val="CC2C23"/>
      </a:accent2>
      <a:accent3>
        <a:srgbClr val="A5A5A5"/>
      </a:accent3>
      <a:accent4>
        <a:srgbClr val="A8E0E9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</TotalTime>
  <Words>2351</Words>
  <Application>Microsoft Office PowerPoint</Application>
  <PresentationFormat>Custom</PresentationFormat>
  <Paragraphs>342</Paragraphs>
  <Slides>22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Единно определение на кардиогенен шок: Въвеждане на системата SCAI SHOCK</vt:lpstr>
      <vt:lpstr>Консенсус на клиничните експерти за  класификация на кардиогенния шок</vt:lpstr>
      <vt:lpstr>Ключови решения в диагнозата и лечението  на кардиогенен шок</vt:lpstr>
      <vt:lpstr>Традиционно определение за кардиогенен шок</vt:lpstr>
      <vt:lpstr>Детерминанти на кардиогенния шок</vt:lpstr>
      <vt:lpstr>Мултидисциплинарен подход</vt:lpstr>
      <vt:lpstr>Новото определение/класификация на кардиогенен шок</vt:lpstr>
      <vt:lpstr>PowerPoint Presentation</vt:lpstr>
      <vt:lpstr>Степен А: Pисков</vt:lpstr>
      <vt:lpstr>Степен B: Начален</vt:lpstr>
      <vt:lpstr>Степен C: Класически</vt:lpstr>
      <vt:lpstr>Стадий D: Влошаване</vt:lpstr>
      <vt:lpstr>Стадий E: Екстремен</vt:lpstr>
      <vt:lpstr>PowerPoint Presentation</vt:lpstr>
      <vt:lpstr>Преоценка на риска при настъпил арест на сърцето</vt:lpstr>
      <vt:lpstr>Случай #1</vt:lpstr>
      <vt:lpstr>Случай #1</vt:lpstr>
      <vt:lpstr>Случай #2</vt:lpstr>
      <vt:lpstr>Случай #2</vt:lpstr>
      <vt:lpstr>Случай #3</vt:lpstr>
      <vt:lpstr>Случай #3</vt:lpstr>
      <vt:lpstr>А от сега нататък?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Unified Definition of Cardiogenic Shock:  Introducing the SCAI SHOCK Classification System</dc:title>
  <dc:creator>Г. Димов-Ив. Калчев</dc:creator>
  <cp:lastModifiedBy>a</cp:lastModifiedBy>
  <cp:revision>42</cp:revision>
  <dcterms:modified xsi:type="dcterms:W3CDTF">2019-11-10T14:52:16Z</dcterms:modified>
</cp:coreProperties>
</file>