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33333"/>
        </a:fontRef>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2FA"/>
          </a:solidFill>
        </a:fill>
      </a:tcStyle>
    </a:wholeTbl>
    <a:band2H>
      <a:tcTxStyle b="def" i="def"/>
      <a:tcStyle>
        <a:tcBdr/>
        <a:fill>
          <a:solidFill>
            <a:srgbClr val="F1F1F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33333"/>
        </a:fontRef>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2E6"/>
          </a:solidFill>
        </a:fill>
      </a:tcStyle>
    </a:wholeTbl>
    <a:band2H>
      <a:tcTxStyle b="def" i="def"/>
      <a:tcStyle>
        <a:tcBdr/>
        <a:fill>
          <a:solidFill>
            <a:srgbClr val="F1F1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33333"/>
        </a:fontRef>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E7E5"/>
          </a:solidFill>
        </a:fill>
      </a:tcStyle>
    </a:wholeTbl>
    <a:band2H>
      <a:tcTxStyle b="def" i="def"/>
      <a:tcStyle>
        <a:tcBdr/>
        <a:fill>
          <a:solidFill>
            <a:srgbClr val="EAF4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33333"/>
        </a:fontRef>
        <a:srgbClr val="3333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33333"/>
        </a:fontRef>
        <a:srgbClr val="333333"/>
      </a:tcTxStyle>
      <a:tcStyle>
        <a:tcBdr>
          <a:left>
            <a:ln w="12700" cap="flat">
              <a:noFill/>
              <a:miter lim="400000"/>
            </a:ln>
          </a:left>
          <a:right>
            <a:ln w="12700" cap="flat">
              <a:noFill/>
              <a:miter lim="400000"/>
            </a:ln>
          </a:right>
          <a:top>
            <a:ln w="508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33333"/>
        </a:fontRef>
        <a:srgbClr val="33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33333"/>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Мозъчен кръвоток (МК) CBF – Cerebral blood flow</a:t>
            </a:r>
          </a:p>
          <a:p>
            <a:pPr/>
            <a:r>
              <a:t>Като за бялото мозъчно вещество е 20 </a:t>
            </a:r>
            <a:r>
              <a:t>ml/100 g/min</a:t>
            </a:r>
            <a:r>
              <a:t>, а за сивото 70 </a:t>
            </a:r>
            <a:r>
              <a:t>ml/100 g/min.</a:t>
            </a:r>
          </a:p>
          <a:p>
            <a:pPr/>
            <a:r>
              <a:t>Мозъчно Перфузионно Налягане</a:t>
            </a:r>
            <a:r>
              <a:t> (МПН) – Cerebral perfusion pressure </a:t>
            </a:r>
            <a:r>
              <a:t>– 50-150 </a:t>
            </a:r>
            <a:r>
              <a:t>mmHg</a:t>
            </a:r>
          </a:p>
          <a:p>
            <a:pPr/>
            <a:r>
              <a:t>Мозъчно Съдово Съпротивление (МСС) – </a:t>
            </a:r>
            <a:r>
              <a:t>Cerebral vascular resistance</a:t>
            </a:r>
          </a:p>
          <a:p>
            <a:pPr/>
            <a:r>
              <a:t>Систолично Атериално Кръвно Налягане</a:t>
            </a:r>
            <a:r>
              <a:t> (САКН)</a:t>
            </a:r>
          </a:p>
          <a:p>
            <a:pPr/>
            <a:r>
              <a:t>Диастолично </a:t>
            </a:r>
            <a:r>
              <a:t>Артериално Кръвно Налягане</a:t>
            </a:r>
            <a:r>
              <a:t> (ДАКН)</a:t>
            </a:r>
          </a:p>
          <a:p>
            <a:pPr/>
            <a:r>
              <a:t>Средно Ар</a:t>
            </a:r>
            <a:r>
              <a:t>териално Кръвно Налягане</a:t>
            </a:r>
            <a:r>
              <a:t> (СрАКН) – Mean arterial pressure – 65-110 mmHg</a:t>
            </a:r>
          </a:p>
          <a:p>
            <a:pPr/>
            <a:r>
              <a:t>Вътречерепно Налягане (ВЧН) -</a:t>
            </a:r>
            <a:r>
              <a:t>– Intracranial pressure – 10 mmHg</a:t>
            </a:r>
          </a:p>
          <a:p>
            <a:pPr/>
            <a:r>
              <a:t>Налягане в Яремната Вена (ЯВН)</a:t>
            </a:r>
            <a:r>
              <a:t> – Jugular venous pressure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lgn="just">
              <a:spcBef>
                <a:spcPts val="0"/>
              </a:spcBef>
            </a:pPr>
            <a:r>
              <a:t>Мозъчните клетки са особено чувствителни на хипоксемия.</a:t>
            </a:r>
            <a:r>
              <a:t> </a:t>
            </a:r>
            <a:r>
              <a:t>Те могат да издържат без кислород за не повече от 7-10 </a:t>
            </a:r>
            <a:r>
              <a: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lgn="just">
              <a:spcBef>
                <a:spcPts val="0"/>
              </a:spcBef>
            </a:pPr>
            <a:r>
              <a:t>При този тип коми страда метаболизма на мозъчните клетки и ефективното им хранене. Основният хранителен субстрат на мозъка се явява глюкозата. Хипер и хипогликемията са опасни</a:t>
            </a:r>
            <a:r>
              <a:t>, </a:t>
            </a:r>
            <a:r>
              <a:t>като по-опасна се явява хипогликемията.</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lgn="just">
              <a:spcBef>
                <a:spcPts val="0"/>
              </a:spcBef>
            </a:pPr>
            <a:r>
              <a:t>Под псевдокоматозни състояния се разбират хистерия и някои други</a:t>
            </a:r>
            <a:r>
              <a:t>,</a:t>
            </a:r>
            <a:r>
              <a:t> при които причината няма реален мозъчен субстрат.</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hape 328"/>
          <p:cNvSpPr/>
          <p:nvPr>
            <p:ph type="sldImg"/>
          </p:nvPr>
        </p:nvSpPr>
        <p:spPr>
          <a:prstGeom prst="rect">
            <a:avLst/>
          </a:prstGeom>
        </p:spPr>
        <p:txBody>
          <a:bodyPr/>
          <a:lstStyle/>
          <a:p>
            <a:pPr/>
          </a:p>
        </p:txBody>
      </p:sp>
      <p:sp>
        <p:nvSpPr>
          <p:cNvPr id="329" name="Shape 329"/>
          <p:cNvSpPr/>
          <p:nvPr>
            <p:ph type="body" sz="quarter" idx="1"/>
          </p:nvPr>
        </p:nvSpPr>
        <p:spPr>
          <a:prstGeom prst="rect">
            <a:avLst/>
          </a:prstGeom>
        </p:spPr>
        <p:txBody>
          <a:bodyPr/>
          <a:lstStyle>
            <a:lvl1pPr>
              <a:spcBef>
                <a:spcPts val="0"/>
              </a:spcBef>
            </a:lvl1pPr>
          </a:lstStyle>
          <a:p>
            <a:pPr/>
            <a:r>
              <a:t>Мнемоничен алгоритъм за всички коматозни състояния.</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a:spcBef>
                <a:spcPts val="0"/>
              </a:spcBef>
            </a:pPr>
            <a:r>
              <a:t>Съвременната количествена оценка на степенните нарушения става по скалата </a:t>
            </a:r>
            <a:r>
              <a:t>Glasgow</a:t>
            </a:r>
            <a: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lvl1pPr>
              <a:spcBef>
                <a:spcPts val="0"/>
              </a:spcBef>
            </a:lvl1pPr>
          </a:lstStyle>
          <a:p>
            <a:pPr/>
            <a:r>
              <a:t>Това е цифрова скала, при която с определен брой точки се оценя дадената изследвана симптоматика.</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lvl1pPr>
              <a:spcBef>
                <a:spcPts val="0"/>
              </a:spcBef>
            </a:lvl1pPr>
          </a:lstStyle>
          <a:p>
            <a:pPr/>
            <a:r>
              <a:t>Изследването е лесно и може да се извършва даже от парамедицински персонал.</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lvl1pPr algn="just">
              <a:spcBef>
                <a:spcPts val="0"/>
              </a:spcBef>
            </a:lvl1pPr>
          </a:lstStyle>
          <a:p>
            <a:pPr/>
            <a:r>
              <a:t>Нормален – отговаря на въпроси, нарушен – не може адекватно да отговаря, неразбираем – само издава отделни звуци.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lvl1pPr algn="just">
              <a:spcBef>
                <a:spcPts val="0"/>
              </a:spcBef>
            </a:lvl1pPr>
          </a:lstStyle>
          <a:p>
            <a:pPr/>
            <a:r>
              <a:t>Важно е да се проследява движението на цифровата оценка във времето и в зависимост от прилагането на терапевтични методи.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lvl1pPr algn="just"/>
          </a:lstStyle>
          <a:p>
            <a:pPr/>
            <a:r>
              <a:t>Понякога още анамнезата може да ни насочи правилно за етиологията. Все пак да се внимава! Може да има анамнеза за употреба на алкохол, но при падане да има и добавена черепно-мозъчна травма.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lgn="just"/>
            <a:r>
              <a:t>Авторегулацията е основен механизъм в определени стойности на СрАКН – 50-150 </a:t>
            </a:r>
            <a:r>
              <a:t>mmHg.</a:t>
            </a:r>
            <a:r>
              <a:t> В тези граници се повлиява и тонуса на мозъчните артериални съдове. При нормално функционираща авторегулация, съществува т.н. „вазодилататорна каскада“ при която, намаляването на МПН, води до дилатация на мозъчните съдове, което осигурява постоянството на мозъчния кръвоток. Вазодилатацията, може да доведе до повишено ВЧН, което от своя страна да доведе до нарушения в МПН. Повишаването на МПН води до вазоконстрикция на мозъчните съдове и намаляване на ВЧН. Когато тази авторегулация е нарушена, ВЧН намалява или се увеличава, съобразно промените в МПН.</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САК – Субарахноидален кръвоизлив.</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NPO – Nihil per os!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r>
              <a:t>КАС – Киселинно-алкален статус.</a:t>
            </a:r>
          </a:p>
          <a:p>
            <a:pPr/>
            <a:r>
              <a:t>ПКК – Пълна кръвна картина.</a:t>
            </a:r>
          </a:p>
          <a:p>
            <a:pPr/>
            <a:r>
              <a:t>ПВ – Протромбиново време.</a:t>
            </a:r>
          </a:p>
          <a:p>
            <a:pPr/>
            <a:r>
              <a:t>ККВ – Кефалин-каолиново време.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lvl1pPr algn="just"/>
          </a:lstStyle>
          <a:p>
            <a:pPr/>
            <a:r>
              <a:t>Парциалното налягане на газовете играе значителна роля в авторегулацията. Намаляването на кислорода води до намаляване на перфузията в даден участък до определен момент. Повишеният въглероден диоксид води до вазодилатация и повишен кръвоток.</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В право положение на тялото за преодоляване на земното притегляне е необходимо сърцето да изстрелва кръвта с определено налягане.</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Ето защо при спадане на АКН човек пада, като налягането за адекватно перфузиране на мозъка намалява значимо.</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lvl1pPr algn="just">
              <a:spcBef>
                <a:spcPts val="0"/>
              </a:spcBef>
            </a:lvl1pPr>
          </a:lstStyle>
          <a:p>
            <a:pPr/>
            <a:r>
              <a:t>След като е потисната една от жизненоважните функции на организма, определяме това състояние като животозастрашаващо. Бързината на нашите действия се определя от факта, че много скоро могат да настъпят тежки поражения в мозъчните структури.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lgn="just">
              <a:spcBef>
                <a:spcPts val="0"/>
              </a:spcBef>
            </a:pPr>
            <a:r>
              <a:t>При комата са налице задължителна тежка дисфункция на коровите функции на главния мозък или на ретикуларната активираща система (</a:t>
            </a:r>
            <a:r>
              <a:t>Pontine reticular activating system</a:t>
            </a:r>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lvl1pPr>
              <a:spcBef>
                <a:spcPts val="0"/>
              </a:spcBef>
            </a:lvl1pPr>
          </a:lstStyle>
          <a:p>
            <a:pPr/>
            <a:r>
              <a:t>Тази класификация има повече исторически и по-скоро анекдотичен характер.</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Тази класификация има повече исторически и по-скоро анекдотичен характер.</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2701925" y="2130425"/>
            <a:ext cx="4800600" cy="1470025"/>
          </a:xfrm>
          <a:prstGeom prst="rect">
            <a:avLst/>
          </a:prstGeom>
        </p:spPr>
        <p:txBody>
          <a:bodyPr>
            <a:normAutofit fontScale="100000" lnSpcReduction="0"/>
          </a:bodyPr>
          <a:lstStyle/>
          <a:p>
            <a:pPr/>
            <a:r>
              <a:t>Title Text</a:t>
            </a:r>
          </a:p>
        </p:txBody>
      </p:sp>
      <p:sp>
        <p:nvSpPr>
          <p:cNvPr id="12" name="Body Level One…"/>
          <p:cNvSpPr txBox="1"/>
          <p:nvPr>
            <p:ph type="body" sz="quarter" idx="1"/>
          </p:nvPr>
        </p:nvSpPr>
        <p:spPr>
          <a:xfrm>
            <a:off x="2701925" y="3886200"/>
            <a:ext cx="4114800" cy="1752600"/>
          </a:xfrm>
          <a:prstGeom prst="rect">
            <a:avLst/>
          </a:prstGeom>
        </p:spPr>
        <p:txBody>
          <a:bodyPr>
            <a:normAutofit fontScale="100000" lnSpcReduction="0"/>
          </a:bodyPr>
          <a:lstStyle>
            <a:lvl1pPr marL="0" indent="0">
              <a:buClrTx/>
              <a:buSzTx/>
              <a:buNone/>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93" name="Title Text"/>
          <p:cNvSpPr txBox="1"/>
          <p:nvPr>
            <p:ph type="title"/>
          </p:nvPr>
        </p:nvSpPr>
        <p:spPr>
          <a:xfrm>
            <a:off x="455612" y="2130425"/>
            <a:ext cx="7313613" cy="1470025"/>
          </a:xfrm>
          <a:prstGeom prst="rect">
            <a:avLst/>
          </a:prstGeom>
        </p:spPr>
        <p:txBody>
          <a:bodyPr>
            <a:normAutofit fontScale="100000" lnSpcReduction="0"/>
          </a:bodyPr>
          <a:lstStyle/>
          <a:p>
            <a:pPr/>
            <a:r>
              <a:t>Title Text</a:t>
            </a:r>
          </a:p>
        </p:txBody>
      </p:sp>
      <p:sp>
        <p:nvSpPr>
          <p:cNvPr id="94" name="Body Level One…"/>
          <p:cNvSpPr txBox="1"/>
          <p:nvPr>
            <p:ph type="body" sz="half" idx="1"/>
          </p:nvPr>
        </p:nvSpPr>
        <p:spPr>
          <a:xfrm>
            <a:off x="455612" y="3886200"/>
            <a:ext cx="7313613" cy="1752600"/>
          </a:xfrm>
          <a:prstGeom prst="rect">
            <a:avLst/>
          </a:prstGeom>
        </p:spPr>
        <p:txBody>
          <a:bodyPr>
            <a:normAutofit fontScale="100000" lnSpcReduction="0"/>
          </a:bodyPr>
          <a:lstStyle>
            <a:lvl1pPr marL="0" indent="0">
              <a:buClrTx/>
              <a:buSzTx/>
              <a:buNone/>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03" name="Title Text"/>
          <p:cNvSpPr txBox="1"/>
          <p:nvPr>
            <p:ph type="title"/>
          </p:nvPr>
        </p:nvSpPr>
        <p:spPr>
          <a:xfrm>
            <a:off x="455612" y="274638"/>
            <a:ext cx="8226426" cy="1143001"/>
          </a:xfrm>
          <a:prstGeom prst="rect">
            <a:avLst/>
          </a:prstGeom>
        </p:spPr>
        <p:txBody>
          <a:bodyPr>
            <a:normAutofit fontScale="100000" lnSpcReduction="0"/>
          </a:bodyPr>
          <a:lstStyle/>
          <a:p>
            <a:pPr/>
            <a:r>
              <a:t>Title Text</a:t>
            </a:r>
          </a:p>
        </p:txBody>
      </p:sp>
      <p:sp>
        <p:nvSpPr>
          <p:cNvPr id="104" name="Body Level One…"/>
          <p:cNvSpPr txBox="1"/>
          <p:nvPr>
            <p:ph type="body" idx="1"/>
          </p:nvPr>
        </p:nvSpPr>
        <p:spPr>
          <a:xfrm>
            <a:off x="455612" y="1600200"/>
            <a:ext cx="8226426"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13" name="Title Text"/>
          <p:cNvSpPr txBox="1"/>
          <p:nvPr>
            <p:ph type="title"/>
          </p:nvPr>
        </p:nvSpPr>
        <p:spPr>
          <a:xfrm>
            <a:off x="722312" y="4406900"/>
            <a:ext cx="7772401" cy="1362075"/>
          </a:xfrm>
          <a:prstGeom prst="rect">
            <a:avLst/>
          </a:prstGeom>
        </p:spPr>
        <p:txBody>
          <a:bodyPr anchor="t">
            <a:normAutofit fontScale="100000" lnSpcReduction="0"/>
          </a:bodyPr>
          <a:lstStyle>
            <a:lvl1pPr>
              <a:defRPr b="1" cap="all" sz="4000"/>
            </a:lvl1pPr>
          </a:lstStyle>
          <a:p>
            <a:pPr/>
            <a:r>
              <a:t>Title Text</a:t>
            </a:r>
          </a:p>
        </p:txBody>
      </p:sp>
      <p:sp>
        <p:nvSpPr>
          <p:cNvPr id="114" name="Body Level One…"/>
          <p:cNvSpPr txBox="1"/>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ClrTx/>
              <a:buSzTx/>
              <a:buNone/>
              <a:defRPr sz="2000"/>
            </a:lvl1pPr>
            <a:lvl2pPr marL="0" indent="457200">
              <a:spcBef>
                <a:spcPts val="400"/>
              </a:spcBef>
              <a:buClrTx/>
              <a:buSzTx/>
              <a:buNone/>
              <a:defRPr sz="2000"/>
            </a:lvl2pPr>
            <a:lvl3pPr marL="0" indent="914400">
              <a:spcBef>
                <a:spcPts val="400"/>
              </a:spcBef>
              <a:buClrTx/>
              <a:buSzTx/>
              <a:buNone/>
              <a:defRPr sz="2000"/>
            </a:lvl3pPr>
            <a:lvl4pPr marL="0" indent="1371600">
              <a:spcBef>
                <a:spcPts val="400"/>
              </a:spcBef>
              <a:buClrTx/>
              <a:buSzTx/>
              <a:buNone/>
              <a:defRPr sz="2000"/>
            </a:lvl4pPr>
            <a:lvl5pPr marL="0" indent="1828800">
              <a:spcBef>
                <a:spcPts val="400"/>
              </a:spcBef>
              <a:buClrTx/>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23" name="Title Text"/>
          <p:cNvSpPr txBox="1"/>
          <p:nvPr>
            <p:ph type="title"/>
          </p:nvPr>
        </p:nvSpPr>
        <p:spPr>
          <a:xfrm>
            <a:off x="455612" y="274638"/>
            <a:ext cx="8226426" cy="1143001"/>
          </a:xfrm>
          <a:prstGeom prst="rect">
            <a:avLst/>
          </a:prstGeom>
        </p:spPr>
        <p:txBody>
          <a:bodyPr>
            <a:normAutofit fontScale="100000" lnSpcReduction="0"/>
          </a:bodyPr>
          <a:lstStyle/>
          <a:p>
            <a:pPr/>
            <a:r>
              <a:t>Title Text</a:t>
            </a:r>
          </a:p>
        </p:txBody>
      </p:sp>
      <p:sp>
        <p:nvSpPr>
          <p:cNvPr id="124" name="Body Level One…"/>
          <p:cNvSpPr txBox="1"/>
          <p:nvPr>
            <p:ph type="body" sz="half" idx="1"/>
          </p:nvPr>
        </p:nvSpPr>
        <p:spPr>
          <a:xfrm>
            <a:off x="455612" y="1600200"/>
            <a:ext cx="4037014" cy="4525963"/>
          </a:xfrm>
          <a:prstGeom prst="rect">
            <a:avLst/>
          </a:prstGeom>
        </p:spPr>
        <p:txBody>
          <a:bodyPr>
            <a:normAutofit fontScale="100000" lnSpcReduction="0"/>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3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33" name="Title Text"/>
          <p:cNvSpPr txBox="1"/>
          <p:nvPr>
            <p:ph type="title"/>
          </p:nvPr>
        </p:nvSpPr>
        <p:spPr>
          <a:xfrm>
            <a:off x="457200" y="274638"/>
            <a:ext cx="8229600" cy="1143001"/>
          </a:xfrm>
          <a:prstGeom prst="rect">
            <a:avLst/>
          </a:prstGeom>
        </p:spPr>
        <p:txBody>
          <a:bodyPr>
            <a:normAutofit fontScale="100000" lnSpcReduction="0"/>
          </a:bodyPr>
          <a:lstStyle/>
          <a:p>
            <a:pPr/>
            <a:r>
              <a:t>Title Text</a:t>
            </a:r>
          </a:p>
        </p:txBody>
      </p:sp>
      <p:sp>
        <p:nvSpPr>
          <p:cNvPr id="134" name="Body Level One…"/>
          <p:cNvSpPr txBox="1"/>
          <p:nvPr>
            <p:ph type="body" sz="quarter" idx="1"/>
          </p:nvPr>
        </p:nvSpPr>
        <p:spPr>
          <a:xfrm>
            <a:off x="457200" y="1535112"/>
            <a:ext cx="4040188" cy="639763"/>
          </a:xfrm>
          <a:prstGeom prst="rect">
            <a:avLst/>
          </a:prstGeom>
        </p:spPr>
        <p:txBody>
          <a:bodyPr anchor="b">
            <a:normAutofit fontScale="100000" lnSpcReduction="0"/>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pPr/>
            <a:r>
              <a:t>Body Level One</a:t>
            </a:r>
          </a:p>
          <a:p>
            <a:pPr lvl="1"/>
            <a:r>
              <a:t>Body Level Two</a:t>
            </a:r>
          </a:p>
          <a:p>
            <a:pPr lvl="2"/>
            <a:r>
              <a:t>Body Level Three</a:t>
            </a:r>
          </a:p>
          <a:p>
            <a:pPr lvl="3"/>
            <a:r>
              <a:t>Body Level Four</a:t>
            </a:r>
          </a:p>
          <a:p>
            <a:pPr lvl="4"/>
            <a:r>
              <a:t>Body Level Five</a:t>
            </a:r>
          </a:p>
        </p:txBody>
      </p:sp>
      <p:sp>
        <p:nvSpPr>
          <p:cNvPr id="135" name="Text Placeholder 4"/>
          <p:cNvSpPr/>
          <p:nvPr>
            <p:ph type="body" sz="quarter" idx="21"/>
          </p:nvPr>
        </p:nvSpPr>
        <p:spPr>
          <a:xfrm>
            <a:off x="4645025" y="1535112"/>
            <a:ext cx="4041775" cy="639763"/>
          </a:xfrm>
          <a:prstGeom prst="rect">
            <a:avLst/>
          </a:prstGeom>
        </p:spPr>
        <p:txBody>
          <a:bodyPr anchor="b">
            <a:normAutofit fontScale="100000" lnSpcReduction="0"/>
          </a:bodyPr>
          <a:lstStyle/>
          <a:p>
            <a:pPr marL="0" indent="0">
              <a:buClrTx/>
              <a:buSzTx/>
              <a:buNone/>
              <a:defRPr b="1"/>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3"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44" name="Title Text"/>
          <p:cNvSpPr txBox="1"/>
          <p:nvPr>
            <p:ph type="title"/>
          </p:nvPr>
        </p:nvSpPr>
        <p:spPr>
          <a:xfrm>
            <a:off x="455612" y="274638"/>
            <a:ext cx="8226426" cy="1143001"/>
          </a:xfrm>
          <a:prstGeom prst="rect">
            <a:avLst/>
          </a:prstGeom>
        </p:spPr>
        <p:txBody>
          <a:bodyPr>
            <a:normAutofit fontScale="100000" lnSpcReduction="0"/>
          </a:bodyPr>
          <a:lstStyle/>
          <a:p>
            <a:pPr/>
            <a:r>
              <a:t>Title Text</a:t>
            </a: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52"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60"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61" name="Title Text"/>
          <p:cNvSpPr txBox="1"/>
          <p:nvPr>
            <p:ph type="title"/>
          </p:nvPr>
        </p:nvSpPr>
        <p:spPr>
          <a:xfrm>
            <a:off x="457200" y="273050"/>
            <a:ext cx="3008314" cy="1162050"/>
          </a:xfrm>
          <a:prstGeom prst="rect">
            <a:avLst/>
          </a:prstGeom>
        </p:spPr>
        <p:txBody>
          <a:bodyPr>
            <a:normAutofit fontScale="100000" lnSpcReduction="0"/>
          </a:bodyPr>
          <a:lstStyle>
            <a:lvl1pPr>
              <a:defRPr b="1" sz="2000"/>
            </a:lvl1pPr>
          </a:lstStyle>
          <a:p>
            <a:pPr/>
            <a:r>
              <a:t>Title Text</a:t>
            </a:r>
          </a:p>
        </p:txBody>
      </p:sp>
      <p:sp>
        <p:nvSpPr>
          <p:cNvPr id="162" name="Body Level One…"/>
          <p:cNvSpPr txBox="1"/>
          <p:nvPr>
            <p:ph type="body" idx="1"/>
          </p:nvPr>
        </p:nvSpPr>
        <p:spPr>
          <a:xfrm>
            <a:off x="3575050" y="273050"/>
            <a:ext cx="5111750" cy="5853113"/>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half" idx="21"/>
          </p:nvPr>
        </p:nvSpPr>
        <p:spPr>
          <a:xfrm>
            <a:off x="457199" y="1435100"/>
            <a:ext cx="3008315" cy="4691063"/>
          </a:xfrm>
          <a:prstGeom prst="rect">
            <a:avLst/>
          </a:prstGeom>
        </p:spPr>
        <p:txBody>
          <a:bodyPr>
            <a:normAutofit fontScale="100000" lnSpcReduction="0"/>
          </a:bodyPr>
          <a:lstStyle/>
          <a:p>
            <a:pPr marL="0" indent="0">
              <a:spcBef>
                <a:spcPts val="300"/>
              </a:spcBef>
              <a:buClrTx/>
              <a:buSzTx/>
              <a:buNone/>
              <a:defRPr sz="1400"/>
            </a:pPr>
          </a:p>
        </p:txBody>
      </p:sp>
      <p:sp>
        <p:nvSpPr>
          <p:cNvPr id="1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71" name="Rectangle 2"/>
          <p:cNvSpPr/>
          <p:nvPr/>
        </p:nvSpPr>
        <p:spPr>
          <a:xfrm>
            <a:off x="136524" y="136525"/>
            <a:ext cx="8866190" cy="6581775"/>
          </a:xfrm>
          <a:prstGeom prst="rect">
            <a:avLst/>
          </a:prstGeom>
          <a:solidFill>
            <a:srgbClr val="003366">
              <a:alpha val="50000"/>
            </a:srgbClr>
          </a:solidFill>
          <a:ln w="12700">
            <a:miter lim="400000"/>
          </a:ln>
        </p:spPr>
        <p:txBody>
          <a:bodyPr lIns="45719" rIns="45719" anchor="ctr"/>
          <a:lstStyle/>
          <a:p>
            <a:pPr>
              <a:defRPr>
                <a:solidFill>
                  <a:srgbClr val="FFFFFF"/>
                </a:solidFill>
              </a:defRPr>
            </a:pPr>
          </a:p>
        </p:txBody>
      </p:sp>
      <p:sp>
        <p:nvSpPr>
          <p:cNvPr id="172" name="Title Text"/>
          <p:cNvSpPr txBox="1"/>
          <p:nvPr>
            <p:ph type="title"/>
          </p:nvPr>
        </p:nvSpPr>
        <p:spPr>
          <a:xfrm>
            <a:off x="1792288" y="4800600"/>
            <a:ext cx="5486401" cy="566738"/>
          </a:xfrm>
          <a:prstGeom prst="rect">
            <a:avLst/>
          </a:prstGeom>
        </p:spPr>
        <p:txBody>
          <a:bodyPr>
            <a:normAutofit fontScale="100000" lnSpcReduction="0"/>
          </a:bodyPr>
          <a:lstStyle>
            <a:lvl1pPr>
              <a:defRPr b="1" sz="2000"/>
            </a:lvl1pPr>
          </a:lstStyle>
          <a:p>
            <a:pPr/>
            <a:r>
              <a:t>Title Text</a:t>
            </a:r>
          </a:p>
        </p:txBody>
      </p:sp>
      <p:sp>
        <p:nvSpPr>
          <p:cNvPr id="173" name="Picture Placeholder 2"/>
          <p:cNvSpPr/>
          <p:nvPr>
            <p:ph type="pic" sz="half" idx="21"/>
          </p:nvPr>
        </p:nvSpPr>
        <p:spPr>
          <a:xfrm>
            <a:off x="1792288" y="612775"/>
            <a:ext cx="5486401" cy="4114800"/>
          </a:xfrm>
          <a:prstGeom prst="rect">
            <a:avLst/>
          </a:prstGeom>
        </p:spPr>
        <p:txBody>
          <a:bodyPr lIns="91439" rIns="91439"/>
          <a:lstStyle/>
          <a:p>
            <a:pPr/>
          </a:p>
        </p:txBody>
      </p:sp>
      <p:sp>
        <p:nvSpPr>
          <p:cNvPr id="174" name="Body Level One…"/>
          <p:cNvSpPr txBox="1"/>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2703513" y="274638"/>
            <a:ext cx="6316663" cy="1143001"/>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2693988" y="1600200"/>
            <a:ext cx="6326188"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normAutofit fontScale="100000" lnSpcReduction="0"/>
          </a:bodyPr>
          <a:lstStyle>
            <a:lvl1pPr>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ClrTx/>
              <a:buSzTx/>
              <a:buNone/>
              <a:defRPr sz="2000"/>
            </a:lvl1pPr>
            <a:lvl2pPr marL="0" indent="457200">
              <a:spcBef>
                <a:spcPts val="400"/>
              </a:spcBef>
              <a:buClrTx/>
              <a:buSzTx/>
              <a:buNone/>
              <a:defRPr sz="2000"/>
            </a:lvl2pPr>
            <a:lvl3pPr marL="0" indent="914400">
              <a:spcBef>
                <a:spcPts val="400"/>
              </a:spcBef>
              <a:buClrTx/>
              <a:buSzTx/>
              <a:buNone/>
              <a:defRPr sz="2000"/>
            </a:lvl3pPr>
            <a:lvl4pPr marL="0" indent="1371600">
              <a:spcBef>
                <a:spcPts val="400"/>
              </a:spcBef>
              <a:buClrTx/>
              <a:buSzTx/>
              <a:buNone/>
              <a:defRPr sz="2000"/>
            </a:lvl4pPr>
            <a:lvl5pPr marL="0" indent="1828800">
              <a:spcBef>
                <a:spcPts val="400"/>
              </a:spcBef>
              <a:buClrTx/>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2703513" y="274638"/>
            <a:ext cx="6316663" cy="1143001"/>
          </a:xfrm>
          <a:prstGeom prst="rect">
            <a:avLst/>
          </a:prstGeom>
        </p:spPr>
        <p:txBody>
          <a:bodyPr>
            <a:normAutofit fontScale="100000" lnSpcReduction="0"/>
          </a:bodyPr>
          <a:lstStyle/>
          <a:p>
            <a:pPr/>
            <a:r>
              <a:t>Title Text</a:t>
            </a:r>
          </a:p>
        </p:txBody>
      </p:sp>
      <p:sp>
        <p:nvSpPr>
          <p:cNvPr id="39" name="Body Level One…"/>
          <p:cNvSpPr txBox="1"/>
          <p:nvPr>
            <p:ph type="body" sz="half" idx="1"/>
          </p:nvPr>
        </p:nvSpPr>
        <p:spPr>
          <a:xfrm>
            <a:off x="2693988" y="1600200"/>
            <a:ext cx="3086101" cy="4525963"/>
          </a:xfrm>
          <a:prstGeom prst="rect">
            <a:avLst/>
          </a:prstGeom>
        </p:spPr>
        <p:txBody>
          <a:bodyPr>
            <a:normAutofit fontScale="100000" lnSpcReduction="0"/>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normAutofit fontScale="100000" lnSpcReduction="0"/>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normAutofit fontScale="100000" lnSpcReduction="0"/>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normAutofit fontScale="100000" lnSpcReduction="0"/>
          </a:bodyPr>
          <a:lstStyle/>
          <a:p>
            <a:pPr marL="0" indent="0">
              <a:buClrTx/>
              <a:buSzTx/>
              <a:buNone/>
              <a:defRPr b="1"/>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2703513" y="274638"/>
            <a:ext cx="6316663" cy="1143001"/>
          </a:xfrm>
          <a:prstGeom prst="rect">
            <a:avLst/>
          </a:prstGeom>
        </p:spPr>
        <p:txBody>
          <a:bodyPr>
            <a:normAutofit fontScale="100000" lnSpcReduction="0"/>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ormAutofit fontScale="100000" lnSpcReduction="0"/>
          </a:bodyPr>
          <a:lstStyle>
            <a:lvl1pPr>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normAutofit fontScale="100000" lnSpcReduction="0"/>
          </a:bodyPr>
          <a:lstStyle/>
          <a:p>
            <a:pPr marL="0" indent="0">
              <a:spcBef>
                <a:spcPts val="300"/>
              </a:spcBef>
              <a:buClrTx/>
              <a:buSz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ormAutofit fontScale="100000" lnSpcReduction="0"/>
          </a:bodyPr>
          <a:lstStyle>
            <a:lvl1pPr>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lstStyle/>
          <a:p>
            <a:pPr/>
          </a:p>
        </p:txBody>
      </p:sp>
      <p:sp>
        <p:nvSpPr>
          <p:cNvPr id="84" name="Body Level One…"/>
          <p:cNvSpPr txBox="1"/>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
        <p:nvSpPr>
          <p:cNvPr id="3" name="Title Text"/>
          <p:cNvSpPr txBox="1"/>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5pPr>
      <a:lvl6pPr marL="0" marR="0" indent="45720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6pPr>
      <a:lvl7pPr marL="0" marR="0" indent="91440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7pPr>
      <a:lvl8pPr marL="0" marR="0" indent="137160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8pPr>
      <a:lvl9pPr marL="0" marR="0" indent="1828800" algn="l" defTabSz="914400" rtl="0" latinLnBrk="0">
        <a:lnSpc>
          <a:spcPct val="100000"/>
        </a:lnSpc>
        <a:spcBef>
          <a:spcPts val="0"/>
        </a:spcBef>
        <a:spcAft>
          <a:spcPts val="0"/>
        </a:spcAft>
        <a:buClrTx/>
        <a:buSzTx/>
        <a:buFontTx/>
        <a:buNone/>
        <a:tabLst/>
        <a:defRPr b="0" baseline="0" cap="none" i="0" spc="0" strike="noStrike" sz="3200" u="none">
          <a:solidFill>
            <a:srgbClr val="FFFFFF"/>
          </a:solidFill>
          <a:uFillTx/>
          <a:latin typeface="+mj-lt"/>
          <a:ea typeface="+mj-ea"/>
          <a:cs typeface="+mj-cs"/>
          <a:sym typeface="Arial"/>
        </a:defRPr>
      </a:lvl9pPr>
    </p:titleStyle>
    <p:bodyStyle>
      <a:lvl1pPr marL="342900" marR="0" indent="-3429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1pPr>
      <a:lvl2pPr marL="742950" marR="0" indent="-28575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2pPr>
      <a:lvl3pPr marL="11430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3pPr>
      <a:lvl4pPr marL="16002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4pPr>
      <a:lvl5pPr marL="20574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5pPr>
      <a:lvl6pPr marL="25146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6pPr>
      <a:lvl7pPr marL="29718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7pPr>
      <a:lvl8pPr marL="34290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8pPr>
      <a:lvl9pPr marL="3886200" marR="0" indent="-228600" algn="l" defTabSz="914400" rtl="0" latinLnBrk="0">
        <a:lnSpc>
          <a:spcPct val="100000"/>
        </a:lnSpc>
        <a:spcBef>
          <a:spcPts val="500"/>
        </a:spcBef>
        <a:spcAft>
          <a:spcPts val="0"/>
        </a:spcAft>
        <a:buClr>
          <a:srgbClr val="FFFFFF"/>
        </a:buClr>
        <a:buSzPct val="100000"/>
        <a:buFontTx/>
        <a:buChar char="•"/>
        <a:tabLst/>
        <a:defRPr b="0" baseline="0" cap="none" i="0" spc="0" strike="noStrike" sz="2400" u="none">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png"/><Relationship Id="rId3" Type="http://schemas.openxmlformats.org/officeDocument/2006/relationships/image" Target="../media/image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idx="4294967295"/>
          </p:nvPr>
        </p:nvSpPr>
        <p:spPr>
          <a:xfrm>
            <a:off x="455612" y="274638"/>
            <a:ext cx="8570823" cy="1143001"/>
          </a:xfrm>
          <a:prstGeom prst="rect">
            <a:avLst/>
          </a:prstGeom>
        </p:spPr>
        <p:txBody>
          <a:bodyPr anchor="ctr">
            <a:normAutofit fontScale="100000" lnSpcReduction="0"/>
          </a:bodyPr>
          <a:lstStyle>
            <a:lvl1pPr algn="just">
              <a:defRPr>
                <a:effectLst>
                  <a:outerShdw sx="100000" sy="100000" kx="0" ky="0" algn="b" rotWithShape="0" blurRad="38100" dist="38100" dir="2700000">
                    <a:srgbClr val="000000">
                      <a:alpha val="43137"/>
                    </a:srgbClr>
                  </a:outerShdw>
                </a:effectLst>
              </a:defRPr>
            </a:lvl1pPr>
          </a:lstStyle>
          <a:p>
            <a:pPr/>
            <a:r>
              <a:t>Животозастрашаващи състояния от страна на ЦНС</a:t>
            </a:r>
          </a:p>
        </p:txBody>
      </p:sp>
      <p:sp>
        <p:nvSpPr>
          <p:cNvPr id="185" name="Content Placeholder 2"/>
          <p:cNvSpPr txBox="1"/>
          <p:nvPr>
            <p:ph type="body" idx="4294967295"/>
          </p:nvPr>
        </p:nvSpPr>
        <p:spPr>
          <a:xfrm>
            <a:off x="1619250" y="1676400"/>
            <a:ext cx="7524750" cy="4422775"/>
          </a:xfrm>
          <a:prstGeom prst="rect">
            <a:avLst/>
          </a:prstGeom>
        </p:spPr>
        <p:txBody>
          <a:bodyPr>
            <a:normAutofit fontScale="100000" lnSpcReduction="0"/>
          </a:bodyPr>
          <a:lstStyle/>
          <a:p>
            <a:pPr>
              <a:buChar char="▪"/>
            </a:pPr>
            <a:r>
              <a:t>Степенни нарушения в съзнанието и кома</a:t>
            </a:r>
          </a:p>
          <a:p>
            <a:pPr>
              <a:buChar char="▪"/>
            </a:pPr>
            <a:r>
              <a:t>Повишено вътречерепно налягане</a:t>
            </a:r>
          </a:p>
          <a:p>
            <a:pPr>
              <a:buChar char="▪"/>
            </a:pPr>
            <a:r>
              <a:t>Епилептичен статус</a:t>
            </a:r>
          </a:p>
          <a:p>
            <a:pPr>
              <a:buChar char="▪"/>
            </a:pPr>
            <a:r>
              <a:t>Мозъчен кръвоизлив</a:t>
            </a:r>
          </a:p>
          <a:p>
            <a:pPr>
              <a:buChar char="▪"/>
            </a:pPr>
            <a:r>
              <a:t>Черепно-мозъчна травма</a:t>
            </a:r>
          </a:p>
          <a:p>
            <a:pPr>
              <a:buChar char="▪"/>
            </a:pPr>
            <a:r>
              <a:t>Гръбначно-мозъчна травма</a:t>
            </a:r>
          </a:p>
        </p:txBody>
      </p:sp>
      <p:sp>
        <p:nvSpPr>
          <p:cNvPr id="186" name="Slide Number Placeholder 1"/>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ЗАПОМНЕТЕ!</a:t>
            </a:r>
          </a:p>
        </p:txBody>
      </p:sp>
      <p:sp>
        <p:nvSpPr>
          <p:cNvPr id="281" name="Rectangle 3"/>
          <p:cNvSpPr txBox="1"/>
          <p:nvPr>
            <p:ph type="body" idx="4294967295"/>
          </p:nvPr>
        </p:nvSpPr>
        <p:spPr>
          <a:xfrm>
            <a:off x="1530350" y="1676400"/>
            <a:ext cx="7289800" cy="3886200"/>
          </a:xfrm>
          <a:prstGeom prst="rect">
            <a:avLst/>
          </a:prstGeom>
        </p:spPr>
        <p:txBody>
          <a:bodyPr>
            <a:normAutofit fontScale="100000" lnSpcReduction="0"/>
          </a:bodyPr>
          <a:lstStyle/>
          <a:p>
            <a:pPr>
              <a:buChar char="▪"/>
            </a:pPr>
            <a:r>
              <a:t>Комата е животозастрашаващо състояние!</a:t>
            </a:r>
          </a:p>
          <a:p>
            <a:pPr>
              <a:buChar char="▪"/>
            </a:pPr>
            <a:r>
              <a:t>Трябва да се действа:</a:t>
            </a:r>
          </a:p>
          <a:p>
            <a:pPr lvl="1">
              <a:defRPr>
                <a:solidFill>
                  <a:srgbClr val="FFFF00"/>
                </a:solidFill>
              </a:defRPr>
            </a:pPr>
            <a:r>
              <a:t>Бързо</a:t>
            </a:r>
          </a:p>
          <a:p>
            <a:pPr lvl="1">
              <a:defRPr>
                <a:solidFill>
                  <a:srgbClr val="FFFF00"/>
                </a:solidFill>
              </a:defRPr>
            </a:pPr>
            <a:r>
              <a:t>По правилно изграден алгоритъм</a:t>
            </a:r>
          </a:p>
        </p:txBody>
      </p:sp>
      <p:sp>
        <p:nvSpPr>
          <p:cNvPr id="282"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Определение</a:t>
            </a:r>
          </a:p>
        </p:txBody>
      </p:sp>
      <p:sp>
        <p:nvSpPr>
          <p:cNvPr id="287" name="Rectangle 3"/>
          <p:cNvSpPr txBox="1"/>
          <p:nvPr>
            <p:ph type="body" idx="4294967295"/>
          </p:nvPr>
        </p:nvSpPr>
        <p:spPr>
          <a:xfrm>
            <a:off x="1672045" y="1676400"/>
            <a:ext cx="7292569" cy="4422775"/>
          </a:xfrm>
          <a:prstGeom prst="rect">
            <a:avLst/>
          </a:prstGeom>
        </p:spPr>
        <p:txBody>
          <a:bodyPr>
            <a:normAutofit fontScale="100000" lnSpcReduction="0"/>
          </a:bodyPr>
          <a:lstStyle/>
          <a:p>
            <a:pPr marL="0" indent="357188" algn="just">
              <a:buSzTx/>
              <a:buNone/>
            </a:pPr>
            <a:r>
              <a:t>Генерализирано потискане на функциите на главния мозък</a:t>
            </a:r>
            <a:r>
              <a:t>,</a:t>
            </a:r>
            <a:r>
              <a:t> в резултат на прекъсване на функционалните връзки и нарушения в:</a:t>
            </a:r>
          </a:p>
          <a:p>
            <a:pPr algn="just">
              <a:buChar char="▪"/>
            </a:pPr>
            <a:r>
              <a:t>Ретикуларната формация</a:t>
            </a:r>
          </a:p>
          <a:p>
            <a:pPr algn="just">
              <a:buChar char="▪"/>
            </a:pPr>
            <a:r>
              <a:t>Двете хемисфери на главния мозък</a:t>
            </a:r>
          </a:p>
          <a:p>
            <a:pPr algn="just">
              <a:buChar char="▪"/>
            </a:pPr>
            <a:r>
              <a:t>Мозъчния ствол и двете хемисфери</a:t>
            </a:r>
          </a:p>
        </p:txBody>
      </p:sp>
      <p:sp>
        <p:nvSpPr>
          <p:cNvPr id="288" name="Slide Number Placeholder 1"/>
          <p:cNvSpPr txBox="1"/>
          <p:nvPr>
            <p:ph type="sldNum" sz="quarter" idx="2"/>
          </p:nvPr>
        </p:nvSpPr>
        <p:spPr>
          <a:xfrm>
            <a:off x="8398088" y="6245225"/>
            <a:ext cx="28871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Rectangle 2"/>
          <p:cNvSpPr txBox="1"/>
          <p:nvPr>
            <p:ph type="title" idx="4294967295"/>
          </p:nvPr>
        </p:nvSpPr>
        <p:spPr>
          <a:xfrm>
            <a:off x="418010" y="243841"/>
            <a:ext cx="8268791" cy="9906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Степенни нарушения в съзнанието</a:t>
            </a:r>
          </a:p>
        </p:txBody>
      </p:sp>
      <p:sp>
        <p:nvSpPr>
          <p:cNvPr id="293" name="Rectangle 3"/>
          <p:cNvSpPr txBox="1"/>
          <p:nvPr>
            <p:ph type="body" idx="4294967295"/>
          </p:nvPr>
        </p:nvSpPr>
        <p:spPr>
          <a:xfrm>
            <a:off x="1541416" y="1632856"/>
            <a:ext cx="7547021" cy="4844144"/>
          </a:xfrm>
          <a:prstGeom prst="rect">
            <a:avLst/>
          </a:prstGeom>
        </p:spPr>
        <p:txBody>
          <a:bodyPr>
            <a:normAutofit fontScale="100000" lnSpcReduction="0"/>
          </a:bodyPr>
          <a:lstStyle/>
          <a:p>
            <a:pPr algn="just">
              <a:buChar char="▪"/>
              <a:defRPr>
                <a:solidFill>
                  <a:srgbClr val="FFFF00"/>
                </a:solidFill>
              </a:defRPr>
            </a:pPr>
            <a:r>
              <a:t>Съзнателен</a:t>
            </a:r>
            <a:r>
              <a:rPr>
                <a:solidFill>
                  <a:srgbClr val="FFFFFF"/>
                </a:solidFill>
              </a:rPr>
              <a:t> – пациентът е ориентиран за време, място и пространство.</a:t>
            </a:r>
            <a:endParaRPr>
              <a:solidFill>
                <a:srgbClr val="FFFFFF"/>
              </a:solidFill>
            </a:endParaRPr>
          </a:p>
          <a:p>
            <a:pPr algn="just">
              <a:buChar char="▪"/>
              <a:defRPr>
                <a:solidFill>
                  <a:srgbClr val="FFFF00"/>
                </a:solidFill>
              </a:defRPr>
            </a:pPr>
            <a:r>
              <a:t>Променено съзнание</a:t>
            </a:r>
            <a:r>
              <a:t> </a:t>
            </a:r>
            <a:r>
              <a:rPr>
                <a:solidFill>
                  <a:srgbClr val="FFFFFF"/>
                </a:solidFill>
              </a:rPr>
              <a:t>- </a:t>
            </a:r>
            <a:r>
              <a:rPr>
                <a:solidFill>
                  <a:srgbClr val="FFFFFF"/>
                </a:solidFill>
              </a:rPr>
              <a:t>намалено внимание</a:t>
            </a:r>
            <a:r>
              <a:rPr>
                <a:solidFill>
                  <a:srgbClr val="FFFFFF"/>
                </a:solidFill>
              </a:rPr>
              <a:t>, </a:t>
            </a:r>
            <a:r>
              <a:rPr>
                <a:solidFill>
                  <a:srgbClr val="FFFFFF"/>
                </a:solidFill>
              </a:rPr>
              <a:t>замаяност, лесна раздразнимост.</a:t>
            </a:r>
            <a:endParaRPr>
              <a:solidFill>
                <a:srgbClr val="FFFFFF"/>
              </a:solidFill>
            </a:endParaRPr>
          </a:p>
          <a:p>
            <a:pPr>
              <a:buChar char="▪"/>
              <a:defRPr>
                <a:solidFill>
                  <a:srgbClr val="FFFF00"/>
                </a:solidFill>
              </a:defRPr>
            </a:pPr>
            <a:r>
              <a:t>Объркан</a:t>
            </a:r>
            <a:r>
              <a:rPr>
                <a:solidFill>
                  <a:srgbClr val="FF6600"/>
                </a:solidFill>
              </a:rPr>
              <a:t> </a:t>
            </a:r>
            <a:r>
              <a:rPr>
                <a:solidFill>
                  <a:srgbClr val="FFFFFF"/>
                </a:solidFill>
              </a:rPr>
              <a:t>- лекостепенни промени в съзнанието.</a:t>
            </a:r>
            <a:endParaRPr>
              <a:solidFill>
                <a:srgbClr val="FFFFFF"/>
              </a:solidFill>
            </a:endParaRPr>
          </a:p>
          <a:p>
            <a:pPr algn="just">
              <a:buChar char="▪"/>
              <a:defRPr>
                <a:solidFill>
                  <a:srgbClr val="FFFF00"/>
                </a:solidFill>
              </a:defRPr>
            </a:pPr>
            <a:r>
              <a:t>Летаргия</a:t>
            </a:r>
            <a:r>
              <a:rPr>
                <a:solidFill>
                  <a:srgbClr val="FF6600"/>
                </a:solidFill>
              </a:rPr>
              <a:t> </a:t>
            </a:r>
            <a:r>
              <a:rPr>
                <a:solidFill>
                  <a:srgbClr val="FFFFFF"/>
                </a:solidFill>
              </a:rPr>
              <a:t>-</a:t>
            </a:r>
            <a:r>
              <a:rPr>
                <a:solidFill>
                  <a:srgbClr val="FFFFFF"/>
                </a:solidFill>
              </a:rPr>
              <a:t> </a:t>
            </a:r>
            <a:r>
              <a:rPr>
                <a:solidFill>
                  <a:srgbClr val="FFFFFF"/>
                </a:solidFill>
              </a:rPr>
              <a:t>сънлив, но може да бъде събуден.</a:t>
            </a:r>
            <a:endParaRPr>
              <a:solidFill>
                <a:srgbClr val="FFFFFF"/>
              </a:solidFill>
            </a:endParaRPr>
          </a:p>
          <a:p>
            <a:pPr algn="just">
              <a:buChar char="▪"/>
              <a:defRPr>
                <a:solidFill>
                  <a:srgbClr val="FFFF00"/>
                </a:solidFill>
              </a:defRPr>
            </a:pPr>
            <a:r>
              <a:t>Обнубелация</a:t>
            </a:r>
            <a:r>
              <a:rPr>
                <a:solidFill>
                  <a:srgbClr val="FF6600"/>
                </a:solidFill>
              </a:rPr>
              <a:t> </a:t>
            </a:r>
            <a:r>
              <a:rPr>
                <a:solidFill>
                  <a:srgbClr val="FFFFFF"/>
                </a:solidFill>
              </a:rPr>
              <a:t>-</a:t>
            </a:r>
            <a:r>
              <a:rPr>
                <a:solidFill>
                  <a:srgbClr val="FFFFFF"/>
                </a:solidFill>
              </a:rPr>
              <a:t> </a:t>
            </a:r>
            <a:r>
              <a:rPr>
                <a:solidFill>
                  <a:srgbClr val="FFFFFF"/>
                </a:solidFill>
              </a:rPr>
              <a:t>сънлив, със забавени реакции</a:t>
            </a:r>
            <a:r>
              <a:rPr>
                <a:solidFill>
                  <a:srgbClr val="FFFFFF"/>
                </a:solidFill>
              </a:rPr>
              <a:t>, </a:t>
            </a:r>
            <a:r>
              <a:rPr>
                <a:solidFill>
                  <a:srgbClr val="FFFFFF"/>
                </a:solidFill>
              </a:rPr>
              <a:t>дава подходящи отговори</a:t>
            </a:r>
            <a:r>
              <a:rPr>
                <a:solidFill>
                  <a:srgbClr val="FFFFFF"/>
                </a:solidFill>
              </a:rPr>
              <a:t>, </a:t>
            </a:r>
            <a:r>
              <a:rPr>
                <a:solidFill>
                  <a:srgbClr val="FFFFFF"/>
                </a:solidFill>
              </a:rPr>
              <a:t>след което бързо заспива.</a:t>
            </a:r>
          </a:p>
        </p:txBody>
      </p:sp>
      <p:sp>
        <p:nvSpPr>
          <p:cNvPr id="294"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ectangle 2"/>
          <p:cNvSpPr txBox="1"/>
          <p:nvPr>
            <p:ph type="title" idx="4294967295"/>
          </p:nvPr>
        </p:nvSpPr>
        <p:spPr>
          <a:xfrm>
            <a:off x="339634" y="274319"/>
            <a:ext cx="8347165" cy="868682"/>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Степенни нарушения в съзнанието</a:t>
            </a:r>
          </a:p>
        </p:txBody>
      </p:sp>
      <p:sp>
        <p:nvSpPr>
          <p:cNvPr id="299" name="Rectangle 3"/>
          <p:cNvSpPr txBox="1"/>
          <p:nvPr>
            <p:ph type="body" idx="4294967295"/>
          </p:nvPr>
        </p:nvSpPr>
        <p:spPr>
          <a:xfrm>
            <a:off x="1554480" y="1593669"/>
            <a:ext cx="7132319" cy="4883332"/>
          </a:xfrm>
          <a:prstGeom prst="rect">
            <a:avLst/>
          </a:prstGeom>
        </p:spPr>
        <p:txBody>
          <a:bodyPr>
            <a:normAutofit fontScale="100000" lnSpcReduction="0"/>
          </a:bodyPr>
          <a:lstStyle/>
          <a:p>
            <a:pPr algn="just">
              <a:buChar char="▪"/>
              <a:defRPr>
                <a:solidFill>
                  <a:srgbClr val="FFFF00"/>
                </a:solidFill>
              </a:defRPr>
            </a:pPr>
            <a:r>
              <a:t>Ступор</a:t>
            </a:r>
            <a:r>
              <a:rPr>
                <a:solidFill>
                  <a:srgbClr val="FF6600"/>
                </a:solidFill>
              </a:rPr>
              <a:t> </a:t>
            </a:r>
            <a:r>
              <a:rPr>
                <a:solidFill>
                  <a:srgbClr val="FFFFFF"/>
                </a:solidFill>
              </a:rPr>
              <a:t>-</a:t>
            </a:r>
            <a:r>
              <a:rPr>
                <a:solidFill>
                  <a:srgbClr val="FFFFFF"/>
                </a:solidFill>
              </a:rPr>
              <a:t> </a:t>
            </a:r>
            <a:r>
              <a:rPr>
                <a:solidFill>
                  <a:srgbClr val="FFFFFF"/>
                </a:solidFill>
              </a:rPr>
              <a:t>събужда се от силни и/или множествени болеви стимули, стене, без адекватен отговор.</a:t>
            </a:r>
            <a:endParaRPr>
              <a:solidFill>
                <a:srgbClr val="FFFFFF"/>
              </a:solidFill>
            </a:endParaRPr>
          </a:p>
          <a:p>
            <a:pPr algn="just">
              <a:buChar char="▪"/>
              <a:defRPr>
                <a:solidFill>
                  <a:srgbClr val="FFFF00"/>
                </a:solidFill>
              </a:defRPr>
            </a:pPr>
            <a:r>
              <a:t>Лека кома </a:t>
            </a:r>
            <a:r>
              <a:rPr>
                <a:solidFill>
                  <a:srgbClr val="FFFFFF"/>
                </a:solidFill>
              </a:rPr>
              <a:t>-</a:t>
            </a:r>
            <a:r>
              <a:rPr>
                <a:solidFill>
                  <a:srgbClr val="FF6600"/>
                </a:solidFill>
              </a:rPr>
              <a:t> </a:t>
            </a:r>
            <a:r>
              <a:rPr>
                <a:solidFill>
                  <a:srgbClr val="FFFFFF"/>
                </a:solidFill>
              </a:rPr>
              <a:t>не може да се събуди</a:t>
            </a:r>
            <a:r>
              <a:rPr>
                <a:solidFill>
                  <a:srgbClr val="FFFFFF"/>
                </a:solidFill>
              </a:rPr>
              <a:t>, </a:t>
            </a:r>
            <a:r>
              <a:rPr>
                <a:solidFill>
                  <a:srgbClr val="FFFFFF"/>
                </a:solidFill>
              </a:rPr>
              <a:t>неорганизирани примитивни моторни отговори.</a:t>
            </a:r>
            <a:endParaRPr>
              <a:solidFill>
                <a:srgbClr val="FFFFFF"/>
              </a:solidFill>
            </a:endParaRPr>
          </a:p>
          <a:p>
            <a:pPr algn="just">
              <a:buChar char="▪"/>
              <a:defRPr>
                <a:solidFill>
                  <a:srgbClr val="FFFF00"/>
                </a:solidFill>
              </a:defRPr>
            </a:pPr>
            <a:r>
              <a:t>Дълбока кома </a:t>
            </a:r>
            <a:r>
              <a:rPr>
                <a:solidFill>
                  <a:srgbClr val="FFFFFF"/>
                </a:solidFill>
              </a:rPr>
              <a:t>- липса на всякакъв отговор при силни болеви дразнения.</a:t>
            </a:r>
          </a:p>
        </p:txBody>
      </p:sp>
      <p:sp>
        <p:nvSpPr>
          <p:cNvPr id="300"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Видове кома</a:t>
            </a:r>
          </a:p>
        </p:txBody>
      </p:sp>
      <p:sp>
        <p:nvSpPr>
          <p:cNvPr id="305" name="Rectangle 3"/>
          <p:cNvSpPr txBox="1"/>
          <p:nvPr>
            <p:ph type="body" idx="4294967295"/>
          </p:nvPr>
        </p:nvSpPr>
        <p:spPr>
          <a:xfrm>
            <a:off x="1645919" y="1476103"/>
            <a:ext cx="7498082" cy="4437336"/>
          </a:xfrm>
          <a:prstGeom prst="rect">
            <a:avLst/>
          </a:prstGeom>
        </p:spPr>
        <p:txBody>
          <a:bodyPr>
            <a:normAutofit fontScale="100000" lnSpcReduction="0"/>
          </a:bodyPr>
          <a:lstStyle/>
          <a:p>
            <a:pPr>
              <a:buChar char="▪"/>
            </a:pPr>
            <a:r>
              <a:t>Поради недостиг на кислород</a:t>
            </a:r>
            <a:r>
              <a:t>:</a:t>
            </a:r>
          </a:p>
          <a:p>
            <a:pPr lvl="1"/>
            <a:r>
              <a:t>Дифузен</a:t>
            </a:r>
            <a:r>
              <a:t>:</a:t>
            </a:r>
          </a:p>
          <a:p>
            <a:pPr lvl="2">
              <a:buFont typeface="Arial"/>
              <a:buChar char="−"/>
            </a:pPr>
            <a:r>
              <a:t>Остра дихателна недостатъчност</a:t>
            </a:r>
          </a:p>
          <a:p>
            <a:pPr lvl="2">
              <a:buFont typeface="Arial"/>
              <a:buChar char="−"/>
            </a:pPr>
            <a:r>
              <a:t>Интоксикации със СО</a:t>
            </a:r>
          </a:p>
          <a:p>
            <a:pPr lvl="1"/>
            <a:r>
              <a:t>Локален</a:t>
            </a:r>
            <a:r>
              <a:t>:</a:t>
            </a:r>
          </a:p>
          <a:p>
            <a:pPr lvl="2">
              <a:buFont typeface="Arial"/>
              <a:buChar char="−"/>
            </a:pPr>
            <a:r>
              <a:t>Нарушена мозъчна перфузия</a:t>
            </a:r>
          </a:p>
        </p:txBody>
      </p:sp>
      <p:pic>
        <p:nvPicPr>
          <p:cNvPr id="306" name="Picture 6" descr="Picture 6"/>
          <p:cNvPicPr>
            <a:picLocks noChangeAspect="1"/>
          </p:cNvPicPr>
          <p:nvPr/>
        </p:nvPicPr>
        <p:blipFill>
          <a:blip r:embed="rId3">
            <a:extLst/>
          </a:blip>
          <a:stretch>
            <a:fillRect/>
          </a:stretch>
        </p:blipFill>
        <p:spPr>
          <a:xfrm>
            <a:off x="5300662" y="4216400"/>
            <a:ext cx="3635376" cy="2422525"/>
          </a:xfrm>
          <a:prstGeom prst="rect">
            <a:avLst/>
          </a:prstGeom>
          <a:ln w="12700">
            <a:miter lim="400000"/>
          </a:ln>
        </p:spPr>
      </p:pic>
      <p:sp>
        <p:nvSpPr>
          <p:cNvPr id="307"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Видове кома</a:t>
            </a:r>
          </a:p>
        </p:txBody>
      </p:sp>
      <p:sp>
        <p:nvSpPr>
          <p:cNvPr id="312" name="Rectangle 3"/>
          <p:cNvSpPr txBox="1"/>
          <p:nvPr>
            <p:ph type="body" idx="4294967295"/>
          </p:nvPr>
        </p:nvSpPr>
        <p:spPr>
          <a:xfrm>
            <a:off x="1528763" y="1676400"/>
            <a:ext cx="7313611" cy="4422775"/>
          </a:xfrm>
          <a:prstGeom prst="rect">
            <a:avLst/>
          </a:prstGeom>
        </p:spPr>
        <p:txBody>
          <a:bodyPr>
            <a:normAutofit fontScale="100000" lnSpcReduction="0"/>
          </a:bodyPr>
          <a:lstStyle/>
          <a:p>
            <a:pPr>
              <a:buChar char="▪"/>
            </a:pPr>
            <a:r>
              <a:t>Поради недостиг на хранителни субстрати</a:t>
            </a:r>
            <a:r>
              <a:t>:</a:t>
            </a:r>
          </a:p>
          <a:p>
            <a:pPr lvl="1"/>
            <a:r>
              <a:t>Хипогликемична</a:t>
            </a:r>
          </a:p>
          <a:p>
            <a:pPr>
              <a:buChar char="▪"/>
            </a:pPr>
            <a:r>
              <a:t>Метаболитни</a:t>
            </a:r>
            <a:r>
              <a:t>:</a:t>
            </a:r>
          </a:p>
          <a:p>
            <a:pPr lvl="1"/>
            <a:r>
              <a:t>Диселектролитемии - </a:t>
            </a:r>
            <a:r>
              <a:t>Na, Ca</a:t>
            </a:r>
          </a:p>
          <a:p>
            <a:pPr lvl="1"/>
            <a:r>
              <a:t>Хипергликемична</a:t>
            </a:r>
          </a:p>
          <a:p>
            <a:pPr lvl="1"/>
            <a:r>
              <a:t>Уремична</a:t>
            </a:r>
          </a:p>
          <a:p>
            <a:pPr lvl="1"/>
            <a:r>
              <a:t>Чернодробна</a:t>
            </a:r>
          </a:p>
          <a:p>
            <a:pPr lvl="1"/>
            <a:r>
              <a:t>Ендокринни</a:t>
            </a:r>
          </a:p>
        </p:txBody>
      </p:sp>
      <p:pic>
        <p:nvPicPr>
          <p:cNvPr id="313" name="Picture 5" descr="Picture 5"/>
          <p:cNvPicPr>
            <a:picLocks noChangeAspect="1"/>
          </p:cNvPicPr>
          <p:nvPr/>
        </p:nvPicPr>
        <p:blipFill>
          <a:blip r:embed="rId3">
            <a:extLst/>
          </a:blip>
          <a:stretch>
            <a:fillRect/>
          </a:stretch>
        </p:blipFill>
        <p:spPr>
          <a:xfrm>
            <a:off x="5475287" y="3624262"/>
            <a:ext cx="3436938" cy="2946401"/>
          </a:xfrm>
          <a:prstGeom prst="rect">
            <a:avLst/>
          </a:prstGeom>
          <a:ln w="12700">
            <a:miter lim="400000"/>
          </a:ln>
        </p:spPr>
      </p:pic>
      <p:sp>
        <p:nvSpPr>
          <p:cNvPr id="314"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Видове кома</a:t>
            </a:r>
          </a:p>
        </p:txBody>
      </p:sp>
      <p:sp>
        <p:nvSpPr>
          <p:cNvPr id="319" name="Rectangle 3"/>
          <p:cNvSpPr txBox="1"/>
          <p:nvPr>
            <p:ph type="body" idx="4294967295"/>
          </p:nvPr>
        </p:nvSpPr>
        <p:spPr>
          <a:xfrm>
            <a:off x="1503363" y="1676400"/>
            <a:ext cx="6478043" cy="4422775"/>
          </a:xfrm>
          <a:prstGeom prst="rect">
            <a:avLst/>
          </a:prstGeom>
        </p:spPr>
        <p:txBody>
          <a:bodyPr>
            <a:normAutofit fontScale="100000" lnSpcReduction="0"/>
          </a:bodyPr>
          <a:lstStyle/>
          <a:p>
            <a:pPr>
              <a:buChar char="▪"/>
            </a:pPr>
            <a:r>
              <a:t>Други</a:t>
            </a:r>
            <a:r>
              <a:t>:</a:t>
            </a:r>
          </a:p>
          <a:p>
            <a:pPr lvl="1" algn="just"/>
            <a:r>
              <a:t>Интоксикации с алкохол, цианиди, наркотици, седативни, салицилати, антидепресанти</a:t>
            </a:r>
          </a:p>
          <a:p>
            <a:pPr lvl="1"/>
            <a:r>
              <a:t>Тумори на ЦНС</a:t>
            </a:r>
          </a:p>
          <a:p>
            <a:pPr lvl="1"/>
            <a:r>
              <a:t>Инфекции на ЦНС</a:t>
            </a:r>
          </a:p>
          <a:p>
            <a:pPr lvl="1"/>
            <a:r>
              <a:t>Хипо/Хипертермия</a:t>
            </a:r>
          </a:p>
          <a:p>
            <a:pPr>
              <a:buChar char="▪"/>
            </a:pPr>
            <a:r>
              <a:t>Псевдокоматозни състояния</a:t>
            </a:r>
          </a:p>
        </p:txBody>
      </p:sp>
      <p:pic>
        <p:nvPicPr>
          <p:cNvPr id="320" name="Picture 5" descr="Picture 5"/>
          <p:cNvPicPr>
            <a:picLocks noChangeAspect="1"/>
          </p:cNvPicPr>
          <p:nvPr/>
        </p:nvPicPr>
        <p:blipFill>
          <a:blip r:embed="rId3">
            <a:extLst/>
          </a:blip>
          <a:stretch>
            <a:fillRect/>
          </a:stretch>
        </p:blipFill>
        <p:spPr>
          <a:xfrm rot="5400000">
            <a:off x="6672143" y="4346954"/>
            <a:ext cx="1815492" cy="2749676"/>
          </a:xfrm>
          <a:prstGeom prst="rect">
            <a:avLst/>
          </a:prstGeom>
          <a:ln w="12700">
            <a:miter lim="400000"/>
          </a:ln>
        </p:spPr>
      </p:pic>
      <p:sp>
        <p:nvSpPr>
          <p:cNvPr id="321"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Диагностичен алгоритъм</a:t>
            </a:r>
          </a:p>
        </p:txBody>
      </p:sp>
      <p:sp>
        <p:nvSpPr>
          <p:cNvPr id="326" name="Rectangle 3"/>
          <p:cNvSpPr txBox="1"/>
          <p:nvPr>
            <p:ph type="body" idx="4294967295"/>
          </p:nvPr>
        </p:nvSpPr>
        <p:spPr>
          <a:xfrm>
            <a:off x="1704975" y="1600200"/>
            <a:ext cx="6977063" cy="4525963"/>
          </a:xfrm>
          <a:prstGeom prst="rect">
            <a:avLst/>
          </a:prstGeom>
        </p:spPr>
        <p:txBody>
          <a:bodyPr>
            <a:normAutofit fontScale="100000" lnSpcReduction="0"/>
          </a:bodyPr>
          <a:lstStyle/>
          <a:p>
            <a:pPr>
              <a:buChar char="▪"/>
              <a:defRPr>
                <a:solidFill>
                  <a:srgbClr val="FFFF00"/>
                </a:solidFill>
              </a:defRPr>
            </a:pPr>
            <a:r>
              <a:t>А</a:t>
            </a:r>
            <a:r>
              <a:rPr>
                <a:solidFill>
                  <a:srgbClr val="FFFFFF"/>
                </a:solidFill>
              </a:rPr>
              <a:t> лкохол</a:t>
            </a:r>
            <a:endParaRPr>
              <a:solidFill>
                <a:srgbClr val="FFFFFF"/>
              </a:solidFill>
            </a:endParaRPr>
          </a:p>
          <a:p>
            <a:pPr>
              <a:buChar char="▪"/>
              <a:defRPr>
                <a:solidFill>
                  <a:srgbClr val="FFFF00"/>
                </a:solidFill>
              </a:defRPr>
            </a:pPr>
            <a:r>
              <a:t>Т</a:t>
            </a:r>
            <a:r>
              <a:rPr>
                <a:solidFill>
                  <a:srgbClr val="FFFFFF"/>
                </a:solidFill>
              </a:rPr>
              <a:t> равма</a:t>
            </a:r>
            <a:endParaRPr>
              <a:solidFill>
                <a:srgbClr val="FFFFFF"/>
              </a:solidFill>
            </a:endParaRPr>
          </a:p>
          <a:p>
            <a:pPr>
              <a:buChar char="▪"/>
              <a:defRPr>
                <a:solidFill>
                  <a:srgbClr val="FFFF00"/>
                </a:solidFill>
              </a:defRPr>
            </a:pPr>
            <a:r>
              <a:t>О</a:t>
            </a:r>
            <a:r>
              <a:rPr>
                <a:solidFill>
                  <a:srgbClr val="FFFFFF"/>
                </a:solidFill>
              </a:rPr>
              <a:t> травяне, Опиати</a:t>
            </a:r>
            <a:endParaRPr>
              <a:solidFill>
                <a:srgbClr val="FFFFFF"/>
              </a:solidFill>
            </a:endParaRPr>
          </a:p>
          <a:p>
            <a:pPr>
              <a:buChar char="▪"/>
              <a:defRPr>
                <a:solidFill>
                  <a:srgbClr val="FFFF00"/>
                </a:solidFill>
              </a:defRPr>
            </a:pPr>
            <a:r>
              <a:t>М</a:t>
            </a:r>
            <a:r>
              <a:rPr>
                <a:solidFill>
                  <a:srgbClr val="FFFFFF"/>
                </a:solidFill>
              </a:rPr>
              <a:t> етаболитни нарушения</a:t>
            </a:r>
            <a:endParaRPr>
              <a:solidFill>
                <a:srgbClr val="FFFFFF"/>
              </a:solidFill>
            </a:endParaRPr>
          </a:p>
          <a:p>
            <a:pPr>
              <a:buChar char="▪"/>
              <a:defRPr>
                <a:solidFill>
                  <a:srgbClr val="FFFF00"/>
                </a:solidFill>
              </a:defRPr>
            </a:pPr>
            <a:r>
              <a:t>И</a:t>
            </a:r>
            <a:r>
              <a:rPr>
                <a:solidFill>
                  <a:srgbClr val="FF6600"/>
                </a:solidFill>
              </a:rPr>
              <a:t> </a:t>
            </a:r>
            <a:r>
              <a:rPr>
                <a:solidFill>
                  <a:srgbClr val="FFFFFF"/>
                </a:solidFill>
              </a:rPr>
              <a:t>нфекции на ЦНС</a:t>
            </a:r>
            <a:endParaRPr>
              <a:solidFill>
                <a:srgbClr val="FFFFFF"/>
              </a:solidFill>
            </a:endParaRPr>
          </a:p>
          <a:p>
            <a:pPr>
              <a:buChar char="▪"/>
              <a:defRPr>
                <a:solidFill>
                  <a:srgbClr val="FFFF00"/>
                </a:solidFill>
              </a:defRPr>
            </a:pPr>
            <a:r>
              <a:t>К</a:t>
            </a:r>
            <a:r>
              <a:rPr>
                <a:solidFill>
                  <a:srgbClr val="FF0000"/>
                </a:solidFill>
              </a:rPr>
              <a:t> </a:t>
            </a:r>
            <a:r>
              <a:rPr>
                <a:solidFill>
                  <a:srgbClr val="FFFFFF"/>
                </a:solidFill>
              </a:rPr>
              <a:t>ислороден недостиг – отравяне със СО</a:t>
            </a:r>
          </a:p>
        </p:txBody>
      </p:sp>
      <p:sp>
        <p:nvSpPr>
          <p:cNvPr id="327"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ectangle 2"/>
          <p:cNvSpPr txBox="1"/>
          <p:nvPr>
            <p:ph type="title" idx="4294967295"/>
          </p:nvPr>
        </p:nvSpPr>
        <p:spPr>
          <a:xfrm>
            <a:off x="365760" y="222385"/>
            <a:ext cx="8316277"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Оценка на коматозните състояния</a:t>
            </a:r>
          </a:p>
        </p:txBody>
      </p:sp>
      <p:sp>
        <p:nvSpPr>
          <p:cNvPr id="332" name="Rectangle 3"/>
          <p:cNvSpPr txBox="1"/>
          <p:nvPr>
            <p:ph type="body" idx="4294967295"/>
          </p:nvPr>
        </p:nvSpPr>
        <p:spPr>
          <a:xfrm>
            <a:off x="1672045" y="1619793"/>
            <a:ext cx="7197636" cy="4418422"/>
          </a:xfrm>
          <a:prstGeom prst="rect">
            <a:avLst/>
          </a:prstGeom>
        </p:spPr>
        <p:txBody>
          <a:bodyPr>
            <a:normAutofit fontScale="100000" lnSpcReduction="0"/>
          </a:bodyPr>
          <a:lstStyle/>
          <a:p>
            <a:pPr marL="0" indent="0" algn="just">
              <a:buSzTx/>
              <a:buNone/>
              <a:defRPr>
                <a:solidFill>
                  <a:srgbClr val="FFFF00"/>
                </a:solidFill>
              </a:defRPr>
            </a:pPr>
            <a:r>
              <a:t>Glasgow Coma Scale </a:t>
            </a:r>
            <a:r>
              <a:rPr>
                <a:solidFill>
                  <a:srgbClr val="FFFFFF"/>
                </a:solidFill>
              </a:rPr>
              <a:t>– скала за количествена оценка на степенните нарушения в съзнанието.</a:t>
            </a:r>
            <a:endParaRPr>
              <a:solidFill>
                <a:srgbClr val="FFFFFF"/>
              </a:solidFill>
            </a:endParaRPr>
          </a:p>
          <a:p>
            <a:pPr>
              <a:buSzTx/>
              <a:buNone/>
            </a:pPr>
            <a:r>
              <a:t>Изследват се:</a:t>
            </a:r>
          </a:p>
          <a:p>
            <a:pPr>
              <a:buChar char="▪"/>
            </a:pPr>
            <a:r>
              <a:t>Отваряне на очите</a:t>
            </a:r>
          </a:p>
          <a:p>
            <a:pPr>
              <a:buChar char="▪"/>
            </a:pPr>
            <a:r>
              <a:t>Словесен отговор</a:t>
            </a:r>
          </a:p>
          <a:p>
            <a:pPr>
              <a:buChar char="▪"/>
            </a:pPr>
            <a:r>
              <a:t>Двигателен отговор</a:t>
            </a:r>
          </a:p>
        </p:txBody>
      </p:sp>
      <p:sp>
        <p:nvSpPr>
          <p:cNvPr id="333"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Отваряне на очите</a:t>
            </a:r>
          </a:p>
        </p:txBody>
      </p:sp>
      <p:sp>
        <p:nvSpPr>
          <p:cNvPr id="338" name="Rectangle 3"/>
          <p:cNvSpPr txBox="1"/>
          <p:nvPr>
            <p:ph type="body" sz="half" idx="4294967295"/>
          </p:nvPr>
        </p:nvSpPr>
        <p:spPr>
          <a:xfrm>
            <a:off x="1727199" y="1676400"/>
            <a:ext cx="5624515" cy="2743200"/>
          </a:xfrm>
          <a:prstGeom prst="rect">
            <a:avLst/>
          </a:prstGeom>
        </p:spPr>
        <p:txBody>
          <a:bodyPr>
            <a:normAutofit fontScale="100000" lnSpcReduction="0"/>
          </a:bodyPr>
          <a:lstStyle/>
          <a:p>
            <a:pPr>
              <a:buChar char="▪"/>
            </a:pPr>
            <a:r>
              <a:t>Спонтанно		4</a:t>
            </a:r>
          </a:p>
          <a:p>
            <a:pPr>
              <a:buChar char="▪"/>
            </a:pPr>
            <a:r>
              <a:t>При повикване		3</a:t>
            </a:r>
          </a:p>
          <a:p>
            <a:pPr>
              <a:buChar char="▪"/>
            </a:pPr>
            <a:r>
              <a:t>При болка			2</a:t>
            </a:r>
          </a:p>
          <a:p>
            <a:pPr>
              <a:buChar char="▪"/>
            </a:pPr>
            <a:r>
              <a:t>Липсва			1</a:t>
            </a:r>
          </a:p>
        </p:txBody>
      </p:sp>
      <p:sp>
        <p:nvSpPr>
          <p:cNvPr id="339"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idx="4294967295"/>
          </p:nvPr>
        </p:nvSpPr>
        <p:spPr>
          <a:xfrm>
            <a:off x="685800" y="2130425"/>
            <a:ext cx="7772400" cy="1470025"/>
          </a:xfrm>
          <a:prstGeom prst="rect">
            <a:avLst/>
          </a:prstGeom>
        </p:spPr>
        <p:txBody>
          <a:bodyPr anchor="ctr">
            <a:normAutofit fontScale="100000" lnSpcReduction="0"/>
          </a:bodyPr>
          <a:lstStyle>
            <a:lvl1pPr algn="ctr">
              <a:defRPr>
                <a:effectLst>
                  <a:outerShdw sx="100000" sy="100000" kx="0" ky="0" algn="b" rotWithShape="0" blurRad="38100" dist="38100" dir="2700000">
                    <a:srgbClr val="000000">
                      <a:alpha val="43137"/>
                    </a:srgbClr>
                  </a:outerShdw>
                </a:effectLst>
              </a:defRPr>
            </a:lvl1pPr>
          </a:lstStyle>
          <a:p>
            <a:pPr/>
            <a:r>
              <a:t>СТЕПЕННИ НАРУШЕНИЯ В СЪЗНАНИЕТО</a:t>
            </a:r>
          </a:p>
        </p:txBody>
      </p:sp>
      <p:sp>
        <p:nvSpPr>
          <p:cNvPr id="189" name="Subtitle 2"/>
          <p:cNvSpPr txBox="1"/>
          <p:nvPr>
            <p:ph type="body" sz="quarter" idx="4294967295"/>
          </p:nvPr>
        </p:nvSpPr>
        <p:spPr>
          <a:xfrm>
            <a:off x="1371600" y="4252912"/>
            <a:ext cx="6400800" cy="638176"/>
          </a:xfrm>
          <a:prstGeom prst="rect">
            <a:avLst/>
          </a:prstGeom>
        </p:spPr>
        <p:txBody>
          <a:bodyPr>
            <a:normAutofit fontScale="100000" lnSpcReduction="0"/>
          </a:bodyPr>
          <a:lstStyle>
            <a:lvl1pPr marL="0" indent="0" algn="ctr">
              <a:buSzTx/>
              <a:buNone/>
              <a:defRPr>
                <a:effectLst>
                  <a:outerShdw sx="100000" sy="100000" kx="0" ky="0" algn="b" rotWithShape="0" blurRad="38100" dist="38100" dir="2700000">
                    <a:srgbClr val="000000">
                      <a:alpha val="43137"/>
                    </a:srgbClr>
                  </a:outerShdw>
                </a:effectLst>
              </a:defRPr>
            </a:lvl1pPr>
          </a:lstStyle>
          <a:p>
            <a:pPr/>
            <a:r>
              <a:t>доцент д-р Господин ДИМОВ, дм</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Двигателен (моторен) отговор</a:t>
            </a:r>
          </a:p>
        </p:txBody>
      </p:sp>
      <p:sp>
        <p:nvSpPr>
          <p:cNvPr id="344" name="Rectangle 3"/>
          <p:cNvSpPr txBox="1"/>
          <p:nvPr>
            <p:ph type="body" idx="4294967295"/>
          </p:nvPr>
        </p:nvSpPr>
        <p:spPr>
          <a:xfrm>
            <a:off x="1619250" y="1676400"/>
            <a:ext cx="7223125" cy="4422775"/>
          </a:xfrm>
          <a:prstGeom prst="rect">
            <a:avLst/>
          </a:prstGeom>
        </p:spPr>
        <p:txBody>
          <a:bodyPr>
            <a:normAutofit fontScale="100000" lnSpcReduction="0"/>
          </a:bodyPr>
          <a:lstStyle/>
          <a:p>
            <a:pPr>
              <a:buChar char="▪"/>
            </a:pPr>
            <a:r>
              <a:t>По команда (подчинява се)	6</a:t>
            </a:r>
          </a:p>
          <a:p>
            <a:pPr>
              <a:buChar char="▪"/>
            </a:pPr>
            <a:r>
              <a:t>При болка	 локализира		5</a:t>
            </a:r>
          </a:p>
          <a:p>
            <a:pPr>
              <a:buChar char="▪"/>
            </a:pPr>
            <a:r>
              <a:t>Елементарна екстензия	4</a:t>
            </a:r>
          </a:p>
          <a:p>
            <a:pPr>
              <a:buChar char="▪"/>
            </a:pPr>
            <a:r>
              <a:t>Абнормна флексия		3</a:t>
            </a:r>
          </a:p>
          <a:p>
            <a:pPr>
              <a:buChar char="▪"/>
            </a:pPr>
            <a:r>
              <a:t>Абнорна екстензия		2</a:t>
            </a:r>
          </a:p>
          <a:p>
            <a:pPr>
              <a:buChar char="▪"/>
            </a:pPr>
            <a:r>
              <a:t>Липсва				1</a:t>
            </a:r>
          </a:p>
        </p:txBody>
      </p:sp>
      <p:sp>
        <p:nvSpPr>
          <p:cNvPr id="345"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Словесен отговор</a:t>
            </a:r>
          </a:p>
        </p:txBody>
      </p:sp>
      <p:sp>
        <p:nvSpPr>
          <p:cNvPr id="350" name="Rectangle 3"/>
          <p:cNvSpPr txBox="1"/>
          <p:nvPr>
            <p:ph type="body" idx="4294967295"/>
          </p:nvPr>
        </p:nvSpPr>
        <p:spPr>
          <a:xfrm>
            <a:off x="1619250" y="1676400"/>
            <a:ext cx="7223125" cy="4422775"/>
          </a:xfrm>
          <a:prstGeom prst="rect">
            <a:avLst/>
          </a:prstGeom>
        </p:spPr>
        <p:txBody>
          <a:bodyPr>
            <a:normAutofit fontScale="100000" lnSpcReduction="0"/>
          </a:bodyPr>
          <a:lstStyle/>
          <a:p>
            <a:pPr>
              <a:buChar char="▪"/>
            </a:pPr>
            <a:r>
              <a:t>Нормален			5</a:t>
            </a:r>
          </a:p>
          <a:p>
            <a:pPr>
              <a:buChar char="▪"/>
            </a:pPr>
            <a:r>
              <a:t>Нарушен			4</a:t>
            </a:r>
          </a:p>
          <a:p>
            <a:pPr>
              <a:buChar char="▪"/>
            </a:pPr>
            <a:r>
              <a:t>Несвързани думи	3</a:t>
            </a:r>
          </a:p>
          <a:p>
            <a:pPr>
              <a:buChar char="▪"/>
            </a:pPr>
            <a:r>
              <a:t>Неразбираеми звуци	2</a:t>
            </a:r>
          </a:p>
          <a:p>
            <a:pPr>
              <a:buChar char="▪"/>
            </a:pPr>
            <a:r>
              <a:t>Липсва			1</a:t>
            </a:r>
          </a:p>
        </p:txBody>
      </p:sp>
      <p:sp>
        <p:nvSpPr>
          <p:cNvPr id="351"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Rectangle 2"/>
          <p:cNvSpPr txBox="1"/>
          <p:nvPr>
            <p:ph type="title" idx="4294967295"/>
          </p:nvPr>
        </p:nvSpPr>
        <p:spPr>
          <a:xfrm>
            <a:off x="455612" y="274638"/>
            <a:ext cx="8226426" cy="1143001"/>
          </a:xfrm>
          <a:prstGeom prst="rect">
            <a:avLst/>
          </a:prstGeom>
        </p:spPr>
        <p:txBody>
          <a:bodyPr anchor="ctr">
            <a:normAutofit fontScale="100000" lnSpcReduction="0"/>
          </a:bodyPr>
          <a:lstStyle/>
          <a:p>
            <a:pPr>
              <a:defRPr>
                <a:effectLst>
                  <a:outerShdw sx="100000" sy="100000" kx="0" ky="0" algn="b" rotWithShape="0" blurRad="38100" dist="38100" dir="2700000">
                    <a:srgbClr val="000000">
                      <a:alpha val="43137"/>
                    </a:srgbClr>
                  </a:outerShdw>
                </a:effectLst>
              </a:defRPr>
            </a:pPr>
            <a:r>
              <a:t>Glasgow </a:t>
            </a:r>
            <a:r>
              <a:t>скала за оценка на комата</a:t>
            </a:r>
          </a:p>
        </p:txBody>
      </p:sp>
      <p:sp>
        <p:nvSpPr>
          <p:cNvPr id="356" name="Rectangle 3"/>
          <p:cNvSpPr txBox="1"/>
          <p:nvPr>
            <p:ph type="body" idx="4294967295"/>
          </p:nvPr>
        </p:nvSpPr>
        <p:spPr>
          <a:xfrm>
            <a:off x="1541416" y="1637210"/>
            <a:ext cx="7300960" cy="4422776"/>
          </a:xfrm>
          <a:prstGeom prst="rect">
            <a:avLst/>
          </a:prstGeom>
        </p:spPr>
        <p:txBody>
          <a:bodyPr>
            <a:normAutofit fontScale="100000" lnSpcReduction="0"/>
          </a:bodyPr>
          <a:lstStyle/>
          <a:p>
            <a:pPr>
              <a:buChar char="▪"/>
            </a:pPr>
            <a:r>
              <a:t>Максималният сбор е 15 точки.</a:t>
            </a:r>
          </a:p>
          <a:p>
            <a:pPr>
              <a:buChar char="▪"/>
            </a:pPr>
            <a:r>
              <a:t>Минималният сбор е 3 точки.</a:t>
            </a:r>
          </a:p>
          <a:p>
            <a:pPr algn="just">
              <a:buChar char="▪"/>
            </a:pPr>
            <a:r>
              <a:t>Видове степенни нарушения:</a:t>
            </a:r>
          </a:p>
          <a:p>
            <a:pPr lvl="1" algn="just">
              <a:buFont typeface="Arial"/>
            </a:pPr>
            <a:r>
              <a:t>Лека кома – над 13 точки.</a:t>
            </a:r>
          </a:p>
          <a:p>
            <a:pPr lvl="1" algn="just">
              <a:buFont typeface="Arial"/>
            </a:pPr>
            <a:r>
              <a:t>Средно тежка кома – 9-12 точки.</a:t>
            </a:r>
          </a:p>
          <a:p>
            <a:pPr lvl="1" algn="just">
              <a:buFont typeface="Arial"/>
            </a:pPr>
            <a:r>
              <a:t>Тежка кома – под 8 точки.</a:t>
            </a:r>
          </a:p>
          <a:p>
            <a:pPr algn="just">
              <a:buChar char="▪"/>
            </a:pPr>
            <a:r>
              <a:t>При резултат под 7 точки, за период по-дълъг от повече от 24 </a:t>
            </a:r>
            <a:r>
              <a:t>h</a:t>
            </a:r>
            <a:r>
              <a:t>, прогнозата е лоша.</a:t>
            </a:r>
          </a:p>
        </p:txBody>
      </p:sp>
      <p:sp>
        <p:nvSpPr>
          <p:cNvPr id="357"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Rectangle 2"/>
          <p:cNvSpPr txBox="1"/>
          <p:nvPr>
            <p:ph type="title" idx="4294967295"/>
          </p:nvPr>
        </p:nvSpPr>
        <p:spPr>
          <a:xfrm>
            <a:off x="455612" y="274638"/>
            <a:ext cx="8226426" cy="1143001"/>
          </a:xfrm>
          <a:prstGeom prst="rect">
            <a:avLst/>
          </a:prstGeom>
        </p:spPr>
        <p:txBody>
          <a:bodyPr anchor="ctr">
            <a:normAutofit fontScale="100000" lnSpcReduction="0"/>
          </a:bodyPr>
          <a:lstStyle/>
          <a:p>
            <a:pPr>
              <a:defRPr>
                <a:effectLst>
                  <a:outerShdw sx="100000" sy="100000" kx="0" ky="0" algn="b" rotWithShape="0" blurRad="38100" dist="38100" dir="2700000">
                    <a:srgbClr val="000000">
                      <a:alpha val="43137"/>
                    </a:srgbClr>
                  </a:outerShdw>
                </a:effectLst>
              </a:defRPr>
            </a:pPr>
            <a:r>
              <a:t>Glasgow</a:t>
            </a:r>
            <a:r>
              <a:t>-</a:t>
            </a:r>
            <a:r>
              <a:t>Liège </a:t>
            </a:r>
            <a:r>
              <a:t>скала за оценка на комата</a:t>
            </a:r>
          </a:p>
        </p:txBody>
      </p:sp>
      <p:sp>
        <p:nvSpPr>
          <p:cNvPr id="362" name="Rectangle 3"/>
          <p:cNvSpPr txBox="1"/>
          <p:nvPr>
            <p:ph type="body" idx="4294967295"/>
          </p:nvPr>
        </p:nvSpPr>
        <p:spPr>
          <a:xfrm>
            <a:off x="1541416" y="1637210"/>
            <a:ext cx="7300960" cy="4422776"/>
          </a:xfrm>
          <a:prstGeom prst="rect">
            <a:avLst/>
          </a:prstGeom>
        </p:spPr>
        <p:txBody>
          <a:bodyPr>
            <a:normAutofit fontScale="100000" lnSpcReduction="0"/>
          </a:bodyPr>
          <a:lstStyle/>
          <a:p>
            <a:pPr marL="0" indent="0">
              <a:buSzTx/>
              <a:buNone/>
            </a:pPr>
            <a:r>
              <a:t>Проследяват се и мозъчно-стволови рефлекси:</a:t>
            </a:r>
          </a:p>
          <a:p>
            <a:pPr>
              <a:buChar char="▪"/>
            </a:pPr>
            <a:r>
              <a:t>Фронто-орбикуларен			5 точки</a:t>
            </a:r>
          </a:p>
          <a:p>
            <a:pPr>
              <a:buChar char="▪"/>
            </a:pPr>
            <a:r>
              <a:t>Вертикален окуло-цефален		4 точки</a:t>
            </a:r>
          </a:p>
          <a:p>
            <a:pPr>
              <a:buChar char="▪"/>
            </a:pPr>
            <a:r>
              <a:t>Зенична реакция на светлина	3 точки</a:t>
            </a:r>
          </a:p>
          <a:p>
            <a:pPr>
              <a:buChar char="▪"/>
            </a:pPr>
            <a:r>
              <a:t>Хоризонтален окуло-цефален	2 точки</a:t>
            </a:r>
          </a:p>
          <a:p>
            <a:pPr>
              <a:buChar char="▪"/>
            </a:pPr>
            <a:r>
              <a:t>Окуло-кардиален			1 точка</a:t>
            </a:r>
          </a:p>
          <a:p>
            <a:pPr>
              <a:buChar char="▪"/>
            </a:pPr>
            <a:r>
              <a:t>Липсва					0 точки</a:t>
            </a:r>
          </a:p>
          <a:p>
            <a:pPr marL="0" indent="0">
              <a:buSzTx/>
              <a:buNone/>
            </a:pPr>
            <a:r>
              <a:t>Максималният сбор е 20 точки.</a:t>
            </a:r>
          </a:p>
          <a:p>
            <a:pPr marL="0" indent="0">
              <a:buSzTx/>
              <a:buNone/>
            </a:pPr>
            <a:r>
              <a:t>Минималният сбор е 3 точки.</a:t>
            </a:r>
          </a:p>
        </p:txBody>
      </p:sp>
      <p:sp>
        <p:nvSpPr>
          <p:cNvPr id="363"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lide Number Placeholder 5"/>
          <p:cNvSpPr txBox="1"/>
          <p:nvPr>
            <p:ph type="sldNum" sz="quarter" idx="2"/>
          </p:nvPr>
        </p:nvSpPr>
        <p:spPr>
          <a:xfrm>
            <a:off x="8564066" y="6412088"/>
            <a:ext cx="301909" cy="288824"/>
          </a:xfrm>
          <a:prstGeom prst="rect">
            <a:avLst/>
          </a:prstGeom>
          <a:extLst>
            <a:ext uri="{C572A759-6A51-4108-AA02-DFA0A04FC94B}">
              <ma14:wrappingTextBoxFlag xmlns:ma14="http://schemas.microsoft.com/office/mac/drawingml/2011/main" val="1"/>
            </a:ext>
          </a:extLst>
        </p:spPr>
        <p:txBody>
          <a:bodyPr/>
          <a:lstStyle>
            <a:lvl1pPr algn="ctr"/>
          </a:lstStyle>
          <a:p>
            <a:pPr/>
            <a:fld id="{86CB4B4D-7CA3-9044-876B-883B54F8677D}" type="slidenum"/>
          </a:p>
        </p:txBody>
      </p:sp>
      <p:sp>
        <p:nvSpPr>
          <p:cNvPr id="366"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Анамнеза</a:t>
            </a:r>
          </a:p>
        </p:txBody>
      </p:sp>
      <p:sp>
        <p:nvSpPr>
          <p:cNvPr id="367" name="Rectangle 3"/>
          <p:cNvSpPr txBox="1"/>
          <p:nvPr>
            <p:ph type="body" idx="1"/>
          </p:nvPr>
        </p:nvSpPr>
        <p:spPr>
          <a:xfrm>
            <a:off x="1580605" y="1619794"/>
            <a:ext cx="7261771" cy="4479381"/>
          </a:xfrm>
          <a:prstGeom prst="rect">
            <a:avLst/>
          </a:prstGeom>
        </p:spPr>
        <p:txBody>
          <a:bodyPr/>
          <a:lstStyle/>
          <a:p>
            <a:pPr algn="just">
              <a:buChar char="▪"/>
            </a:pPr>
            <a:r>
              <a:t>От кого е намерен пострадалия – родител, приятел, случаен?</a:t>
            </a:r>
          </a:p>
          <a:p>
            <a:pPr>
              <a:buChar char="▪"/>
            </a:pPr>
            <a:r>
              <a:t>Как е намерен пациента?</a:t>
            </a:r>
          </a:p>
          <a:p>
            <a:pPr>
              <a:buChar char="▪"/>
            </a:pPr>
            <a:r>
              <a:t>Има ли еволюция в състоянието му?</a:t>
            </a:r>
          </a:p>
          <a:p>
            <a:pPr>
              <a:buChar char="▪"/>
            </a:pPr>
            <a:r>
              <a:t>Кога е видян за последен път?</a:t>
            </a:r>
          </a:p>
          <a:p>
            <a:pPr>
              <a:buChar char="▪"/>
            </a:pPr>
            <a:r>
              <a:t>Има ли други заболявания?</a:t>
            </a:r>
          </a:p>
          <a:p>
            <a:pPr>
              <a:buChar char="▪"/>
            </a:pPr>
            <a:r>
              <a:t>Вземал ли е някакви медикаменти?</a:t>
            </a:r>
          </a:p>
          <a:p>
            <a:pPr>
              <a:buChar char="▪"/>
            </a:pPr>
            <a:r>
              <a:t>Алкохол, опиати?</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lide Number Placeholder 5"/>
          <p:cNvSpPr txBox="1"/>
          <p:nvPr>
            <p:ph type="sldNum" sz="quarter" idx="2"/>
          </p:nvPr>
        </p:nvSpPr>
        <p:spPr>
          <a:xfrm>
            <a:off x="8559871" y="6301668"/>
            <a:ext cx="301908" cy="28882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2"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Разпитайте допълнително за</a:t>
            </a:r>
          </a:p>
        </p:txBody>
      </p:sp>
      <p:sp>
        <p:nvSpPr>
          <p:cNvPr id="373" name="Rectangle 3"/>
          <p:cNvSpPr txBox="1"/>
          <p:nvPr>
            <p:ph type="body" idx="1"/>
          </p:nvPr>
        </p:nvSpPr>
        <p:spPr>
          <a:xfrm>
            <a:off x="1541416" y="1606730"/>
            <a:ext cx="7300960" cy="4492445"/>
          </a:xfrm>
          <a:prstGeom prst="rect">
            <a:avLst/>
          </a:prstGeom>
        </p:spPr>
        <p:txBody>
          <a:bodyPr/>
          <a:lstStyle/>
          <a:p>
            <a:pPr>
              <a:lnSpc>
                <a:spcPct val="90000"/>
              </a:lnSpc>
              <a:buChar char="▪"/>
            </a:pPr>
            <a:r>
              <a:t>Травма</a:t>
            </a:r>
          </a:p>
          <a:p>
            <a:pPr>
              <a:lnSpc>
                <a:spcPct val="90000"/>
              </a:lnSpc>
              <a:buChar char="▪"/>
            </a:pPr>
            <a:r>
              <a:t>Медикаменти/Токсини</a:t>
            </a:r>
          </a:p>
          <a:p>
            <a:pPr>
              <a:lnSpc>
                <a:spcPct val="90000"/>
              </a:lnSpc>
              <a:buChar char="▪"/>
            </a:pPr>
            <a:r>
              <a:t>Главоболие</a:t>
            </a:r>
          </a:p>
          <a:p>
            <a:pPr>
              <a:lnSpc>
                <a:spcPct val="90000"/>
              </a:lnSpc>
              <a:buChar char="▪"/>
            </a:pPr>
            <a:r>
              <a:t>Повръщане</a:t>
            </a:r>
          </a:p>
          <a:p>
            <a:pPr>
              <a:lnSpc>
                <a:spcPct val="90000"/>
              </a:lnSpc>
              <a:buChar char="▪"/>
            </a:pPr>
            <a:r>
              <a:t>Гърчове</a:t>
            </a:r>
          </a:p>
          <a:p>
            <a:pPr>
              <a:lnSpc>
                <a:spcPct val="90000"/>
              </a:lnSpc>
              <a:buChar char="▪"/>
            </a:pPr>
            <a:r>
              <a:t>Виене на свят</a:t>
            </a:r>
          </a:p>
          <a:p>
            <a:pPr>
              <a:lnSpc>
                <a:spcPct val="90000"/>
              </a:lnSpc>
              <a:buChar char="▪"/>
            </a:pPr>
            <a:r>
              <a:t>Повишена температура</a:t>
            </a:r>
          </a:p>
          <a:p>
            <a:pPr>
              <a:lnSpc>
                <a:spcPct val="90000"/>
              </a:lnSpc>
              <a:buChar char="▪"/>
            </a:pPr>
            <a:r>
              <a:t>Гръдна болка</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lide Number Placeholder 5"/>
          <p:cNvSpPr txBox="1"/>
          <p:nvPr>
            <p:ph type="sldNum" sz="quarter" idx="2"/>
          </p:nvPr>
        </p:nvSpPr>
        <p:spPr>
          <a:xfrm>
            <a:off x="8490690" y="6381750"/>
            <a:ext cx="301909" cy="288824"/>
          </a:xfrm>
          <a:prstGeom prst="rect">
            <a:avLst/>
          </a:prstGeom>
          <a:extLst>
            <a:ext uri="{C572A759-6A51-4108-AA02-DFA0A04FC94B}">
              <ma14:wrappingTextBoxFlag xmlns:ma14="http://schemas.microsoft.com/office/mac/drawingml/2011/main" val="1"/>
            </a:ext>
          </a:extLst>
        </p:spPr>
        <p:txBody>
          <a:bodyPr/>
          <a:lstStyle>
            <a:lvl1pPr algn="ctr"/>
          </a:lstStyle>
          <a:p>
            <a:pPr/>
            <a:fld id="{86CB4B4D-7CA3-9044-876B-883B54F8677D}" type="slidenum"/>
          </a:p>
        </p:txBody>
      </p:sp>
      <p:sp>
        <p:nvSpPr>
          <p:cNvPr id="376"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377" name="Rectangle 3"/>
          <p:cNvSpPr txBox="1"/>
          <p:nvPr>
            <p:ph type="body" idx="1"/>
          </p:nvPr>
        </p:nvSpPr>
        <p:spPr>
          <a:xfrm>
            <a:off x="1593668" y="1632856"/>
            <a:ext cx="7321733" cy="4386944"/>
          </a:xfrm>
          <a:prstGeom prst="rect">
            <a:avLst/>
          </a:prstGeom>
        </p:spPr>
        <p:txBody>
          <a:bodyPr/>
          <a:lstStyle/>
          <a:p>
            <a:pPr marL="281177" indent="-281177" defTabSz="749808">
              <a:spcBef>
                <a:spcPts val="400"/>
              </a:spcBef>
              <a:buChar char="▪"/>
              <a:defRPr sz="1968"/>
            </a:pPr>
            <a:r>
              <a:t>Глава - добре да се огледа и палпира главата и скалпа за кръвоизливи и болезненост.</a:t>
            </a:r>
          </a:p>
          <a:p>
            <a:pPr lvl="1" marL="609219" indent="-234315" defTabSz="749808">
              <a:spcBef>
                <a:spcPts val="400"/>
              </a:spcBef>
              <a:defRPr sz="1968"/>
            </a:pPr>
            <a:r>
              <a:t>Кръвоизливи</a:t>
            </a:r>
          </a:p>
          <a:p>
            <a:pPr lvl="1" marL="609219" indent="-234315" algn="just" defTabSz="749808">
              <a:spcBef>
                <a:spcPts val="400"/>
              </a:spcBef>
              <a:defRPr sz="1968"/>
            </a:pPr>
            <a:r>
              <a:t>Контузии и нарушена цялост на кожата</a:t>
            </a:r>
          </a:p>
          <a:p>
            <a:pPr lvl="1" marL="609219" indent="-234315" defTabSz="749808">
              <a:spcBef>
                <a:spcPts val="400"/>
              </a:spcBef>
              <a:defRPr sz="1968"/>
            </a:pPr>
            <a:r>
              <a:t>Зеници:</a:t>
            </a:r>
          </a:p>
          <a:p>
            <a:pPr lvl="2" marL="0" indent="749808" defTabSz="749808">
              <a:spcBef>
                <a:spcPts val="400"/>
              </a:spcBef>
              <a:buSzTx/>
              <a:buNone/>
              <a:defRPr sz="1968"/>
            </a:pPr>
            <a:r>
              <a:t>- Големина и еднаквост</a:t>
            </a:r>
          </a:p>
          <a:p>
            <a:pPr lvl="3" marL="1134577" indent="-197317" defTabSz="749808">
              <a:spcBef>
                <a:spcPts val="400"/>
              </a:spcBef>
              <a:buClrTx/>
              <a:defRPr sz="1968"/>
            </a:pPr>
            <a:r>
              <a:t>При отравяне с </a:t>
            </a:r>
            <a:r>
              <a:t>Morphine </a:t>
            </a:r>
            <a:r>
              <a:t>зениците са точковидни.</a:t>
            </a:r>
          </a:p>
          <a:p>
            <a:pPr lvl="3" marL="1134577" indent="-197317" defTabSz="749808">
              <a:spcBef>
                <a:spcPts val="400"/>
              </a:spcBef>
              <a:buClrTx/>
              <a:defRPr sz="1968"/>
            </a:pPr>
            <a:r>
              <a:t>При отравяне с </a:t>
            </a:r>
            <a:r>
              <a:t>Atropine </a:t>
            </a:r>
            <a:r>
              <a:t>зениците са широки.</a:t>
            </a:r>
          </a:p>
          <a:p>
            <a:pPr lvl="3" marL="1134577" indent="-197317" defTabSz="749808">
              <a:spcBef>
                <a:spcPts val="400"/>
              </a:spcBef>
              <a:buClrTx/>
              <a:defRPr sz="1968"/>
            </a:pPr>
            <a:r>
              <a:t>При отравяне с Глутетимид</a:t>
            </a:r>
            <a:r>
              <a:rPr i="1"/>
              <a:t> </a:t>
            </a:r>
            <a:r>
              <a:t>(анизокория, зеници между 4 и 8 mm)</a:t>
            </a:r>
            <a:r>
              <a:t>.</a:t>
            </a:r>
          </a:p>
          <a:p>
            <a:pPr lvl="2" marL="937260" indent="-187452" defTabSz="749808">
              <a:spcBef>
                <a:spcPts val="400"/>
              </a:spcBef>
              <a:buChar char="-"/>
              <a:defRPr sz="1968"/>
            </a:pPr>
            <a:r>
              <a:t>Форма</a:t>
            </a:r>
          </a:p>
          <a:p>
            <a:pPr lvl="2" marL="937260" indent="-187452" defTabSz="749808">
              <a:spcBef>
                <a:spcPts val="400"/>
              </a:spcBef>
              <a:buChar char="-"/>
              <a:defRPr sz="1968"/>
            </a:pPr>
            <a:r>
              <a:t>Реакция на светлина</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lide Number Placeholder 5"/>
          <p:cNvSpPr txBox="1"/>
          <p:nvPr>
            <p:ph type="sldNum" sz="quarter" idx="2"/>
          </p:nvPr>
        </p:nvSpPr>
        <p:spPr>
          <a:xfrm>
            <a:off x="8842091" y="63817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2"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383" name="Rectangle 3"/>
          <p:cNvSpPr txBox="1"/>
          <p:nvPr>
            <p:ph type="body" idx="1"/>
          </p:nvPr>
        </p:nvSpPr>
        <p:spPr>
          <a:xfrm>
            <a:off x="1711233" y="1632856"/>
            <a:ext cx="7204166" cy="4386944"/>
          </a:xfrm>
          <a:prstGeom prst="rect">
            <a:avLst/>
          </a:prstGeom>
        </p:spPr>
        <p:txBody>
          <a:bodyPr/>
          <a:lstStyle/>
          <a:p>
            <a:pPr>
              <a:buChar char="▪"/>
            </a:pPr>
            <a:r>
              <a:t>Кожа:</a:t>
            </a:r>
          </a:p>
          <a:p>
            <a:pPr lvl="1"/>
            <a:r>
              <a:t>Ожулвания и охлузвания при травма</a:t>
            </a:r>
          </a:p>
          <a:p>
            <a:pPr lvl="1"/>
            <a:r>
              <a:t>Следи от убождане или ухапване</a:t>
            </a:r>
          </a:p>
          <a:p>
            <a:pPr lvl="1"/>
            <a:r>
              <a:t>Обриви</a:t>
            </a:r>
          </a:p>
          <a:p>
            <a:pPr lvl="1"/>
            <a:r>
              <a:t>Кръвоизливи (петехии)</a:t>
            </a:r>
          </a:p>
          <a:p>
            <a:pPr lvl="1"/>
            <a:r>
              <a:t>Жълтеница</a:t>
            </a:r>
          </a:p>
          <a:p>
            <a:pPr lvl="1"/>
            <a:r>
              <a:t>Яркочервена при отравяне със СО</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lide Number Placeholder 5"/>
          <p:cNvSpPr txBox="1"/>
          <p:nvPr>
            <p:ph type="sldNum" sz="quarter" idx="2"/>
          </p:nvPr>
        </p:nvSpPr>
        <p:spPr>
          <a:xfrm>
            <a:off x="8842092" y="63817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6"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387" name="Rectangle 3"/>
          <p:cNvSpPr txBox="1"/>
          <p:nvPr>
            <p:ph type="body" idx="1"/>
          </p:nvPr>
        </p:nvSpPr>
        <p:spPr>
          <a:xfrm>
            <a:off x="1672046" y="1676400"/>
            <a:ext cx="7170330" cy="4876800"/>
          </a:xfrm>
          <a:prstGeom prst="rect">
            <a:avLst/>
          </a:prstGeom>
        </p:spPr>
        <p:txBody>
          <a:bodyPr/>
          <a:lstStyle/>
          <a:p>
            <a:pPr>
              <a:lnSpc>
                <a:spcPct val="110000"/>
              </a:lnSpc>
              <a:spcBef>
                <a:spcPts val="600"/>
              </a:spcBef>
              <a:buChar char="▪"/>
            </a:pPr>
            <a:r>
              <a:t>Хипертермия</a:t>
            </a:r>
            <a:r>
              <a:rPr sz="2800"/>
              <a:t>:</a:t>
            </a:r>
            <a:endParaRPr sz="2800"/>
          </a:p>
          <a:p>
            <a:pPr lvl="1">
              <a:lnSpc>
                <a:spcPct val="110000"/>
              </a:lnSpc>
            </a:pPr>
            <a:r>
              <a:t>Топлинен удар</a:t>
            </a:r>
          </a:p>
          <a:p>
            <a:pPr lvl="1">
              <a:lnSpc>
                <a:spcPct val="110000"/>
              </a:lnSpc>
            </a:pPr>
            <a:r>
              <a:t>Отравяне с антихолинергични средства</a:t>
            </a:r>
          </a:p>
          <a:p>
            <a:pPr lvl="1">
              <a:lnSpc>
                <a:spcPct val="110000"/>
              </a:lnSpc>
            </a:pPr>
            <a:r>
              <a:t>Инфекции на ЦНС</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lide Number Placeholder 5"/>
          <p:cNvSpPr txBox="1"/>
          <p:nvPr>
            <p:ph type="sldNum" sz="quarter" idx="2"/>
          </p:nvPr>
        </p:nvSpPr>
        <p:spPr>
          <a:xfrm>
            <a:off x="8842092" y="6381750"/>
            <a:ext cx="301908"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0"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391" name="Rectangle 3"/>
          <p:cNvSpPr txBox="1"/>
          <p:nvPr>
            <p:ph type="body" idx="1"/>
          </p:nvPr>
        </p:nvSpPr>
        <p:spPr>
          <a:xfrm>
            <a:off x="1554480" y="1676400"/>
            <a:ext cx="7589519" cy="4876800"/>
          </a:xfrm>
          <a:prstGeom prst="rect">
            <a:avLst/>
          </a:prstGeom>
        </p:spPr>
        <p:txBody>
          <a:bodyPr/>
          <a:lstStyle/>
          <a:p>
            <a:pPr>
              <a:lnSpc>
                <a:spcPct val="110000"/>
              </a:lnSpc>
              <a:buChar char="▪"/>
            </a:pPr>
            <a:r>
              <a:t>Хипотермия</a:t>
            </a:r>
            <a:r>
              <a:t>:</a:t>
            </a:r>
          </a:p>
          <a:p>
            <a:pPr lvl="1">
              <a:lnSpc>
                <a:spcPct val="110000"/>
              </a:lnSpc>
            </a:pPr>
            <a:r>
              <a:t>Измръзване</a:t>
            </a:r>
          </a:p>
          <a:p>
            <a:pPr lvl="1">
              <a:lnSpc>
                <a:spcPct val="110000"/>
              </a:lnSpc>
            </a:pPr>
            <a:r>
              <a:t>Отравяне с алкохол, барбитурати, седативни, фенотиазини</a:t>
            </a:r>
          </a:p>
          <a:p>
            <a:pPr lvl="1">
              <a:lnSpc>
                <a:spcPct val="110000"/>
              </a:lnSpc>
            </a:pPr>
            <a:r>
              <a:t>Хипогликемия</a:t>
            </a:r>
          </a:p>
          <a:p>
            <a:pPr lvl="1">
              <a:lnSpc>
                <a:spcPct val="110000"/>
              </a:lnSpc>
            </a:pPr>
            <a:r>
              <a:t>Хипотироидизъм</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nchor="ctr"/>
          <a:lstStyle/>
          <a:p>
            <a:pPr/>
            <a:r>
              <a:t>За мозъка</a:t>
            </a:r>
          </a:p>
        </p:txBody>
      </p:sp>
      <p:sp>
        <p:nvSpPr>
          <p:cNvPr id="192" name="Content Placeholder 2"/>
          <p:cNvSpPr txBox="1"/>
          <p:nvPr>
            <p:ph type="body" idx="1"/>
          </p:nvPr>
        </p:nvSpPr>
        <p:spPr>
          <a:xfrm>
            <a:off x="1159330" y="1600200"/>
            <a:ext cx="7794418" cy="4525963"/>
          </a:xfrm>
          <a:prstGeom prst="rect">
            <a:avLst/>
          </a:prstGeom>
        </p:spPr>
        <p:txBody>
          <a:bodyPr/>
          <a:lstStyle/>
          <a:p>
            <a:pPr algn="just">
              <a:buChar char="▪"/>
            </a:pPr>
            <a:r>
              <a:t>За нормалната си функция, той се нуждае  непрекъснато от кислород и хранителни субстрати</a:t>
            </a:r>
            <a:r>
              <a:t>.</a:t>
            </a:r>
          </a:p>
          <a:p>
            <a:pPr algn="just">
              <a:buChar char="▪"/>
            </a:pPr>
            <a:r>
              <a:t>Консумира 25% от МОС.</a:t>
            </a:r>
          </a:p>
          <a:p>
            <a:pPr algn="just">
              <a:buChar char="▪"/>
            </a:pPr>
            <a:r>
              <a:t>Общомозъчна отпадна симптоматика обикновено настъпва 5-10 </a:t>
            </a:r>
            <a:r>
              <a:t>s </a:t>
            </a:r>
            <a:r>
              <a:t>след прекъсване на неговото кръвоснабдяването.</a:t>
            </a:r>
          </a:p>
        </p:txBody>
      </p:sp>
      <p:sp>
        <p:nvSpPr>
          <p:cNvPr id="193" name="Slide Number Placeholder 3"/>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lide Number Placeholder 5"/>
          <p:cNvSpPr txBox="1"/>
          <p:nvPr>
            <p:ph type="sldNum" sz="quarter" idx="2"/>
          </p:nvPr>
        </p:nvSpPr>
        <p:spPr>
          <a:xfrm>
            <a:off x="8842090" y="63817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4"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395" name="Rectangle 3"/>
          <p:cNvSpPr txBox="1"/>
          <p:nvPr>
            <p:ph type="body" idx="1"/>
          </p:nvPr>
        </p:nvSpPr>
        <p:spPr>
          <a:xfrm>
            <a:off x="1685108" y="1676400"/>
            <a:ext cx="6947904" cy="4422775"/>
          </a:xfrm>
          <a:prstGeom prst="rect">
            <a:avLst/>
          </a:prstGeom>
        </p:spPr>
        <p:txBody>
          <a:bodyPr/>
          <a:lstStyle/>
          <a:p>
            <a:pPr>
              <a:spcBef>
                <a:spcPts val="0"/>
              </a:spcBef>
              <a:buChar char="▪"/>
            </a:pPr>
            <a:r>
              <a:t>ОРЛ:</a:t>
            </a:r>
          </a:p>
          <a:p>
            <a:pPr lvl="1">
              <a:spcBef>
                <a:spcPts val="0"/>
              </a:spcBef>
            </a:pPr>
            <a:r>
              <a:t>Ликворея от ушния канал или носа</a:t>
            </a:r>
          </a:p>
          <a:p>
            <a:pPr lvl="1">
              <a:spcBef>
                <a:spcPts val="0"/>
              </a:spcBef>
            </a:pPr>
            <a:r>
              <a:t>Хемотимпанум</a:t>
            </a:r>
          </a:p>
          <a:p>
            <a:pPr lvl="1">
              <a:spcBef>
                <a:spcPts val="0"/>
              </a:spcBef>
            </a:pPr>
            <a:r>
              <a:t>Прехапване на езика</a:t>
            </a:r>
          </a:p>
          <a:p>
            <a:pPr lvl="1" algn="just">
              <a:spcBef>
                <a:spcPts val="0"/>
              </a:spcBef>
            </a:pPr>
            <a:r>
              <a:t>Проследете за нарушена проходимост на дихателните пътища!</a:t>
            </a:r>
          </a:p>
          <a:p>
            <a:pPr>
              <a:spcBef>
                <a:spcPts val="0"/>
              </a:spcBef>
              <a:buChar char="▪"/>
            </a:pPr>
            <a:r>
              <a:t>Врат:</a:t>
            </a:r>
          </a:p>
          <a:p>
            <a:pPr lvl="1" algn="just">
              <a:spcBef>
                <a:spcPts val="0"/>
              </a:spcBef>
            </a:pPr>
            <a:r>
              <a:t>Внимателно изследвайте при травма, поради опасността от дислокация на шийните прешлени!</a:t>
            </a:r>
          </a:p>
          <a:p>
            <a:pPr lvl="1">
              <a:spcBef>
                <a:spcPts val="0"/>
              </a:spcBef>
            </a:pPr>
            <a:r>
              <a:t>Вратна ригидност при инфекции или САК</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lide Number Placeholder 5"/>
          <p:cNvSpPr txBox="1"/>
          <p:nvPr>
            <p:ph type="sldNum" sz="quarter" idx="2"/>
          </p:nvPr>
        </p:nvSpPr>
        <p:spPr>
          <a:xfrm>
            <a:off x="8842091" y="6381750"/>
            <a:ext cx="301908"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0"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401" name="Rectangle 3"/>
          <p:cNvSpPr txBox="1"/>
          <p:nvPr>
            <p:ph type="body" idx="1"/>
          </p:nvPr>
        </p:nvSpPr>
        <p:spPr>
          <a:xfrm>
            <a:off x="1672046" y="1593669"/>
            <a:ext cx="6841333" cy="4532494"/>
          </a:xfrm>
          <a:prstGeom prst="rect">
            <a:avLst/>
          </a:prstGeom>
        </p:spPr>
        <p:txBody>
          <a:bodyPr/>
          <a:lstStyle/>
          <a:p>
            <a:pPr>
              <a:lnSpc>
                <a:spcPct val="110000"/>
              </a:lnSpc>
              <a:buChar char="▪"/>
            </a:pPr>
            <a:r>
              <a:t>Дишане:</a:t>
            </a:r>
          </a:p>
          <a:p>
            <a:pPr lvl="1">
              <a:lnSpc>
                <a:spcPct val="110000"/>
              </a:lnSpc>
            </a:pPr>
            <a:r>
              <a:t>Ацетонов, алкохолен, хепатален, уремичен дъх</a:t>
            </a:r>
          </a:p>
          <a:p>
            <a:pPr lvl="1">
              <a:lnSpc>
                <a:spcPct val="110000"/>
              </a:lnSpc>
            </a:pPr>
            <a:r>
              <a:t>Ацидоза</a:t>
            </a:r>
          </a:p>
          <a:p>
            <a:pPr lvl="1">
              <a:lnSpc>
                <a:spcPct val="110000"/>
              </a:lnSpc>
            </a:pPr>
            <a:r>
              <a:t>Пневмония</a:t>
            </a:r>
          </a:p>
          <a:p>
            <a:pPr lvl="1">
              <a:lnSpc>
                <a:spcPct val="110000"/>
              </a:lnSpc>
            </a:pPr>
            <a:r>
              <a:t>Качествени промени в дишането:</a:t>
            </a:r>
          </a:p>
          <a:p>
            <a:pPr lvl="2">
              <a:lnSpc>
                <a:spcPct val="110000"/>
              </a:lnSpc>
              <a:spcBef>
                <a:spcPts val="400"/>
              </a:spcBef>
              <a:buFont typeface="Arial"/>
              <a:buChar char="−"/>
              <a:defRPr sz="2000"/>
            </a:pPr>
            <a:r>
              <a:t>Cheyne-Stokes</a:t>
            </a:r>
          </a:p>
          <a:p>
            <a:pPr lvl="2">
              <a:lnSpc>
                <a:spcPct val="110000"/>
              </a:lnSpc>
              <a:spcBef>
                <a:spcPts val="400"/>
              </a:spcBef>
              <a:buFont typeface="Arial"/>
              <a:buChar char="−"/>
              <a:defRPr sz="2000"/>
            </a:pPr>
            <a:r>
              <a:t>Kussmaul</a:t>
            </a:r>
          </a:p>
          <a:p>
            <a:pPr lvl="2">
              <a:lnSpc>
                <a:spcPct val="110000"/>
              </a:lnSpc>
              <a:spcBef>
                <a:spcPts val="400"/>
              </a:spcBef>
              <a:buFont typeface="Arial"/>
              <a:buChar char="−"/>
              <a:defRPr sz="2000"/>
            </a:pPr>
            <a:r>
              <a:t>Biot</a:t>
            </a:r>
          </a:p>
          <a:p>
            <a:pPr lvl="2">
              <a:lnSpc>
                <a:spcPct val="110000"/>
              </a:lnSpc>
              <a:spcBef>
                <a:spcPts val="400"/>
              </a:spcBef>
              <a:buFont typeface="Arial"/>
              <a:buChar char="−"/>
              <a:defRPr sz="2000"/>
            </a:pPr>
            <a:r>
              <a:t>Атаксичен тип</a:t>
            </a:r>
          </a:p>
        </p:txBody>
      </p:sp>
      <p:pic>
        <p:nvPicPr>
          <p:cNvPr id="402" name="Picture 5" descr="Picture 5"/>
          <p:cNvPicPr>
            <a:picLocks noChangeAspect="1"/>
          </p:cNvPicPr>
          <p:nvPr/>
        </p:nvPicPr>
        <p:blipFill>
          <a:blip r:embed="rId2">
            <a:extLst/>
          </a:blip>
          <a:stretch>
            <a:fillRect/>
          </a:stretch>
        </p:blipFill>
        <p:spPr>
          <a:xfrm>
            <a:off x="4911633" y="4407818"/>
            <a:ext cx="3660760" cy="2056044"/>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Slide Number Placeholder 5"/>
          <p:cNvSpPr txBox="1"/>
          <p:nvPr>
            <p:ph type="sldNum" sz="quarter" idx="2"/>
          </p:nvPr>
        </p:nvSpPr>
        <p:spPr>
          <a:xfrm>
            <a:off x="8842091" y="63817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5"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406" name="Rectangle 3"/>
          <p:cNvSpPr txBox="1"/>
          <p:nvPr>
            <p:ph type="body" idx="1"/>
          </p:nvPr>
        </p:nvSpPr>
        <p:spPr>
          <a:xfrm>
            <a:off x="1672046" y="1593669"/>
            <a:ext cx="6841333" cy="4532494"/>
          </a:xfrm>
          <a:prstGeom prst="rect">
            <a:avLst/>
          </a:prstGeom>
        </p:spPr>
        <p:txBody>
          <a:bodyPr/>
          <a:lstStyle>
            <a:lvl1pPr marL="0" indent="0" algn="just">
              <a:lnSpc>
                <a:spcPct val="110000"/>
              </a:lnSpc>
              <a:buClrTx/>
              <a:buSzTx/>
              <a:buNone/>
            </a:lvl1pPr>
          </a:lstStyle>
          <a:p>
            <a:pPr/>
            <a:r>
              <a:t>Дишането може да бъде симптом или резултат на мозъчните нарушения, или самата дихателна недостатъчност и свързаните с нея нарушения на газообмена да доведат до степенни нарушения в съзнанието.</a:t>
            </a:r>
          </a:p>
        </p:txBody>
      </p:sp>
      <p:pic>
        <p:nvPicPr>
          <p:cNvPr id="407" name="Picture 5" descr="Picture 5"/>
          <p:cNvPicPr>
            <a:picLocks noChangeAspect="1"/>
          </p:cNvPicPr>
          <p:nvPr/>
        </p:nvPicPr>
        <p:blipFill>
          <a:blip r:embed="rId2">
            <a:extLst/>
          </a:blip>
          <a:stretch>
            <a:fillRect/>
          </a:stretch>
        </p:blipFill>
        <p:spPr>
          <a:xfrm>
            <a:off x="4911633" y="4407818"/>
            <a:ext cx="3660760" cy="2056044"/>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lide Number Placeholder 5"/>
          <p:cNvSpPr txBox="1"/>
          <p:nvPr>
            <p:ph type="sldNum" sz="quarter" idx="2"/>
          </p:nvPr>
        </p:nvSpPr>
        <p:spPr>
          <a:xfrm>
            <a:off x="8842092" y="6381750"/>
            <a:ext cx="301908"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0"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411" name="Rectangle 3"/>
          <p:cNvSpPr txBox="1"/>
          <p:nvPr>
            <p:ph type="body" idx="1"/>
          </p:nvPr>
        </p:nvSpPr>
        <p:spPr>
          <a:xfrm>
            <a:off x="1685108" y="1600200"/>
            <a:ext cx="7458893" cy="4724400"/>
          </a:xfrm>
          <a:prstGeom prst="rect">
            <a:avLst/>
          </a:prstGeom>
        </p:spPr>
        <p:txBody>
          <a:bodyPr/>
          <a:lstStyle/>
          <a:p>
            <a:pPr>
              <a:lnSpc>
                <a:spcPct val="110000"/>
              </a:lnSpc>
              <a:buChar char="▪"/>
            </a:pPr>
            <a:r>
              <a:t>Променена сърдечна честота:</a:t>
            </a:r>
          </a:p>
          <a:p>
            <a:pPr lvl="1">
              <a:lnSpc>
                <a:spcPct val="110000"/>
              </a:lnSpc>
              <a:buFont typeface="Arial"/>
            </a:pPr>
            <a:r>
              <a:t>Тахикардия</a:t>
            </a:r>
          </a:p>
          <a:p>
            <a:pPr lvl="1">
              <a:lnSpc>
                <a:spcPct val="110000"/>
              </a:lnSpc>
              <a:buFont typeface="Arial"/>
            </a:pPr>
            <a:r>
              <a:t>Брадикардия – като израз на повишено ВЧН</a:t>
            </a:r>
          </a:p>
          <a:p>
            <a:pPr>
              <a:lnSpc>
                <a:spcPct val="110000"/>
              </a:lnSpc>
              <a:buChar char="▪"/>
            </a:pPr>
            <a:r>
              <a:t>Повишено АКН:</a:t>
            </a:r>
          </a:p>
          <a:p>
            <a:pPr lvl="1">
              <a:lnSpc>
                <a:spcPct val="110000"/>
              </a:lnSpc>
            </a:pPr>
            <a:r>
              <a:t>Хипертонична криза</a:t>
            </a:r>
          </a:p>
          <a:p>
            <a:pPr lvl="1">
              <a:lnSpc>
                <a:spcPct val="110000"/>
              </a:lnSpc>
            </a:pPr>
            <a:r>
              <a:t>Повишено вътречерепно налягане</a:t>
            </a:r>
          </a:p>
          <a:p>
            <a:pPr lvl="1">
              <a:lnSpc>
                <a:spcPct val="110000"/>
              </a:lnSpc>
            </a:pPr>
            <a:r>
              <a:t>Субарахноидален кръвоизлив</a:t>
            </a:r>
          </a:p>
          <a:p>
            <a:pPr lvl="1">
              <a:lnSpc>
                <a:spcPct val="110000"/>
              </a:lnSpc>
            </a:pPr>
            <a:r>
              <a:t>Черепно-мозъчна травма</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lide Number Placeholder 5"/>
          <p:cNvSpPr txBox="1"/>
          <p:nvPr>
            <p:ph type="sldNum" sz="quarter" idx="2"/>
          </p:nvPr>
        </p:nvSpPr>
        <p:spPr>
          <a:xfrm>
            <a:off x="8842092" y="6381750"/>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4" name="Rectangle 2"/>
          <p:cNvSpPr txBox="1"/>
          <p:nvPr>
            <p:ph type="title"/>
          </p:nvPr>
        </p:nvSpPr>
        <p:spPr>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Обективно изследване</a:t>
            </a:r>
          </a:p>
        </p:txBody>
      </p:sp>
      <p:sp>
        <p:nvSpPr>
          <p:cNvPr id="415" name="Rectangle 3"/>
          <p:cNvSpPr txBox="1"/>
          <p:nvPr>
            <p:ph type="body" idx="1"/>
          </p:nvPr>
        </p:nvSpPr>
        <p:spPr>
          <a:xfrm>
            <a:off x="1685108" y="1600200"/>
            <a:ext cx="7458893" cy="4724400"/>
          </a:xfrm>
          <a:prstGeom prst="rect">
            <a:avLst/>
          </a:prstGeom>
        </p:spPr>
        <p:txBody>
          <a:bodyPr/>
          <a:lstStyle/>
          <a:p>
            <a:pPr>
              <a:lnSpc>
                <a:spcPct val="110000"/>
              </a:lnSpc>
              <a:buChar char="▪"/>
            </a:pPr>
            <a:r>
              <a:t>Понижено АКН:</a:t>
            </a:r>
          </a:p>
          <a:p>
            <a:pPr lvl="1">
              <a:lnSpc>
                <a:spcPct val="110000"/>
              </a:lnSpc>
            </a:pPr>
            <a:r>
              <a:t>Отравяне с алкохол, барбитурати, седативни</a:t>
            </a:r>
          </a:p>
          <a:p>
            <a:pPr lvl="1">
              <a:lnSpc>
                <a:spcPct val="110000"/>
              </a:lnSpc>
            </a:pPr>
            <a:r>
              <a:t>Кръвозагуба</a:t>
            </a:r>
          </a:p>
          <a:p>
            <a:pPr lvl="1">
              <a:lnSpc>
                <a:spcPct val="110000"/>
              </a:lnSpc>
            </a:pPr>
            <a:r>
              <a:t>Остър инфаркт на миокарда</a:t>
            </a:r>
          </a:p>
          <a:p>
            <a:pPr lvl="1">
              <a:lnSpc>
                <a:spcPct val="110000"/>
              </a:lnSpc>
            </a:pPr>
            <a:r>
              <a:t>Хипотиреоидизъм</a:t>
            </a:r>
          </a:p>
          <a:p>
            <a:pPr lvl="1">
              <a:lnSpc>
                <a:spcPct val="110000"/>
              </a:lnSpc>
            </a:pPr>
            <a:r>
              <a:t>Адисонова криза</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lide Number Placeholder 5"/>
          <p:cNvSpPr txBox="1"/>
          <p:nvPr>
            <p:ph type="sldNum" sz="quarter" idx="2"/>
          </p:nvPr>
        </p:nvSpPr>
        <p:spPr>
          <a:xfrm>
            <a:off x="8661388"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8" name="Rectangle 2"/>
          <p:cNvSpPr txBox="1"/>
          <p:nvPr>
            <p:ph type="title"/>
          </p:nvPr>
        </p:nvSpPr>
        <p:spPr>
          <a:xfrm>
            <a:off x="538163" y="260350"/>
            <a:ext cx="8037511" cy="1045935"/>
          </a:xfrm>
          <a:prstGeom prst="rect">
            <a:avLst/>
          </a:prstGeom>
        </p:spPr>
        <p:txBody>
          <a:bodyPr anchor="ctr"/>
          <a:lstStyle>
            <a:lvl1pPr>
              <a:defRPr>
                <a:effectLst>
                  <a:outerShdw sx="100000" sy="100000" kx="0" ky="0" algn="b" rotWithShape="0" blurRad="38100" dist="38100" dir="2700000">
                    <a:srgbClr val="000000">
                      <a:alpha val="43137"/>
                    </a:srgbClr>
                  </a:outerShdw>
                </a:effectLst>
              </a:defRPr>
            </a:lvl1pPr>
          </a:lstStyle>
          <a:p>
            <a:pPr/>
            <a:r>
              <a:t>Неврологично изследване</a:t>
            </a:r>
          </a:p>
        </p:txBody>
      </p:sp>
      <p:sp>
        <p:nvSpPr>
          <p:cNvPr id="419" name="Rectangle 3"/>
          <p:cNvSpPr txBox="1"/>
          <p:nvPr>
            <p:ph type="body" sz="half" idx="1"/>
          </p:nvPr>
        </p:nvSpPr>
        <p:spPr>
          <a:xfrm>
            <a:off x="457200" y="2590799"/>
            <a:ext cx="4267200" cy="3248299"/>
          </a:xfrm>
          <a:prstGeom prst="rect">
            <a:avLst/>
          </a:prstGeom>
        </p:spPr>
        <p:txBody>
          <a:bodyPr/>
          <a:lstStyle/>
          <a:p>
            <a:pPr marL="609600" indent="-609600">
              <a:lnSpc>
                <a:spcPct val="120000"/>
              </a:lnSpc>
              <a:buSzTx/>
              <a:buNone/>
            </a:pPr>
            <a:r>
              <a:t>1. </a:t>
            </a:r>
            <a:r>
              <a:t>Общо състояние</a:t>
            </a:r>
          </a:p>
          <a:p>
            <a:pPr marL="609600" indent="-609600">
              <a:lnSpc>
                <a:spcPct val="120000"/>
              </a:lnSpc>
              <a:buSzTx/>
              <a:buNone/>
            </a:pPr>
            <a:r>
              <a:t>2. </a:t>
            </a:r>
            <a:r>
              <a:t>Съзнание</a:t>
            </a:r>
          </a:p>
          <a:p>
            <a:pPr marL="609600" indent="-609600">
              <a:lnSpc>
                <a:spcPct val="120000"/>
              </a:lnSpc>
              <a:buSzTx/>
              <a:buNone/>
            </a:pPr>
            <a:r>
              <a:t>3. </a:t>
            </a:r>
            <a:r>
              <a:t>Тип дишане</a:t>
            </a:r>
          </a:p>
          <a:p>
            <a:pPr marL="609600" indent="-609600">
              <a:lnSpc>
                <a:spcPct val="120000"/>
              </a:lnSpc>
              <a:buSzTx/>
              <a:buNone/>
            </a:pPr>
            <a:r>
              <a:t>4. </a:t>
            </a:r>
            <a:r>
              <a:t>Латерализация</a:t>
            </a:r>
          </a:p>
          <a:p>
            <a:pPr marL="609600" indent="-609600">
              <a:lnSpc>
                <a:spcPct val="120000"/>
              </a:lnSpc>
              <a:buSzTx/>
              <a:buNone/>
            </a:pPr>
            <a:r>
              <a:t>5.</a:t>
            </a:r>
            <a:r>
              <a:t> Фундоскопия</a:t>
            </a:r>
          </a:p>
          <a:p>
            <a:pPr marL="609600" indent="-609600">
              <a:lnSpc>
                <a:spcPct val="120000"/>
              </a:lnSpc>
              <a:buSzTx/>
              <a:buNone/>
            </a:pPr>
            <a:r>
              <a:t>6. </a:t>
            </a:r>
            <a:r>
              <a:t>Корнеални рефлекси</a:t>
            </a:r>
          </a:p>
        </p:txBody>
      </p:sp>
      <p:sp>
        <p:nvSpPr>
          <p:cNvPr id="420" name="Text Box 4"/>
          <p:cNvSpPr txBox="1"/>
          <p:nvPr/>
        </p:nvSpPr>
        <p:spPr>
          <a:xfrm>
            <a:off x="962296" y="1523410"/>
            <a:ext cx="7162801" cy="950512"/>
          </a:xfrm>
          <a:prstGeom prst="rect">
            <a:avLst/>
          </a:prstGeom>
          <a:ln>
            <a:solidFill>
              <a:srgbClr val="FFFFFF"/>
            </a:solidFill>
            <a:miter/>
          </a:ln>
          <a:extLst>
            <a:ext uri="{C572A759-6A51-4108-AA02-DFA0A04FC94B}">
              <ma14:wrappingTextBoxFlag xmlns:ma14="http://schemas.microsoft.com/office/mac/drawingml/2011/main" val="1"/>
            </a:ext>
          </a:extLst>
        </p:spPr>
        <p:txBody>
          <a:bodyPr lIns="45719" rIns="45719">
            <a:spAutoFit/>
          </a:bodyPr>
          <a:lstStyle/>
          <a:p>
            <a:pPr marL="457200" indent="-457200">
              <a:lnSpc>
                <a:spcPct val="90000"/>
              </a:lnSpc>
              <a:spcBef>
                <a:spcPts val="1400"/>
              </a:spcBef>
              <a:buSzPct val="100000"/>
              <a:buAutoNum type="arabicPeriod" startAt="1"/>
              <a:defRPr sz="2400">
                <a:solidFill>
                  <a:srgbClr val="FFFF00"/>
                </a:solidFill>
              </a:defRPr>
            </a:pPr>
            <a:r>
              <a:t>Да се оцени дълбочината на комата</a:t>
            </a:r>
          </a:p>
          <a:p>
            <a:pPr marL="457200" indent="-457200">
              <a:lnSpc>
                <a:spcPct val="70000"/>
              </a:lnSpc>
              <a:spcBef>
                <a:spcPts val="1400"/>
              </a:spcBef>
              <a:buSzPct val="100000"/>
              <a:buAutoNum type="arabicPeriod" startAt="1"/>
              <a:defRPr sz="2400">
                <a:solidFill>
                  <a:srgbClr val="FFFF00"/>
                </a:solidFill>
              </a:defRPr>
            </a:pPr>
            <a:r>
              <a:t>Да се локализира увреждането</a:t>
            </a:r>
          </a:p>
        </p:txBody>
      </p:sp>
      <p:sp>
        <p:nvSpPr>
          <p:cNvPr id="421" name="Rectangle 5"/>
          <p:cNvSpPr txBox="1"/>
          <p:nvPr/>
        </p:nvSpPr>
        <p:spPr>
          <a:xfrm>
            <a:off x="4852850" y="2577736"/>
            <a:ext cx="4064728" cy="25668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30000"/>
              </a:lnSpc>
              <a:spcBef>
                <a:spcPts val="500"/>
              </a:spcBef>
              <a:defRPr sz="2400">
                <a:solidFill>
                  <a:srgbClr val="FFFFFF"/>
                </a:solidFill>
              </a:defRPr>
            </a:pPr>
            <a:r>
              <a:t>7.</a:t>
            </a:r>
            <a:r>
              <a:t> Кашлични рефлекси</a:t>
            </a:r>
          </a:p>
          <a:p>
            <a:pPr marL="342900" indent="-342900">
              <a:lnSpc>
                <a:spcPct val="130000"/>
              </a:lnSpc>
              <a:spcBef>
                <a:spcPts val="500"/>
              </a:spcBef>
              <a:defRPr sz="2400">
                <a:solidFill>
                  <a:srgbClr val="FFFFFF"/>
                </a:solidFill>
              </a:defRPr>
            </a:pPr>
            <a:r>
              <a:t>8.</a:t>
            </a:r>
            <a:r>
              <a:t> Зеници</a:t>
            </a:r>
          </a:p>
          <a:p>
            <a:pPr marL="342900" indent="-342900">
              <a:lnSpc>
                <a:spcPct val="130000"/>
              </a:lnSpc>
              <a:spcBef>
                <a:spcPts val="500"/>
              </a:spcBef>
              <a:defRPr sz="2400">
                <a:solidFill>
                  <a:srgbClr val="FFFFFF"/>
                </a:solidFill>
              </a:defRPr>
            </a:pPr>
            <a:r>
              <a:t>9.</a:t>
            </a:r>
            <a:r>
              <a:t> Очни ябълки</a:t>
            </a:r>
          </a:p>
          <a:p>
            <a:pPr marL="342900" indent="-342900">
              <a:lnSpc>
                <a:spcPct val="130000"/>
              </a:lnSpc>
              <a:spcBef>
                <a:spcPts val="500"/>
              </a:spcBef>
              <a:defRPr sz="2400">
                <a:solidFill>
                  <a:srgbClr val="FFFFFF"/>
                </a:solidFill>
              </a:defRPr>
            </a:pPr>
            <a:r>
              <a:t>10.</a:t>
            </a:r>
            <a:r>
              <a:t> Моторен отговор</a:t>
            </a:r>
          </a:p>
          <a:p>
            <a:pPr marL="342900" indent="-342900">
              <a:lnSpc>
                <a:spcPct val="130000"/>
              </a:lnSpc>
              <a:spcBef>
                <a:spcPts val="500"/>
              </a:spcBef>
              <a:defRPr sz="2400">
                <a:solidFill>
                  <a:srgbClr val="FFFFFF"/>
                </a:solidFill>
              </a:defRPr>
            </a:pPr>
            <a:r>
              <a:t>11.</a:t>
            </a:r>
            <a:r>
              <a:t> Сетивност</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Rectangle 2"/>
          <p:cNvSpPr txBox="1"/>
          <p:nvPr>
            <p:ph type="title" idx="4294967295"/>
          </p:nvPr>
        </p:nvSpPr>
        <p:spPr>
          <a:xfrm>
            <a:off x="455612" y="274638"/>
            <a:ext cx="8226426" cy="1143001"/>
          </a:xfrm>
          <a:prstGeom prst="rect">
            <a:avLst/>
          </a:prstGeom>
        </p:spPr>
        <p:txBody>
          <a:bodyPr anchor="ctr">
            <a:normAutofit fontScale="100000" lnSpcReduction="0"/>
          </a:bodyPr>
          <a:lstStyle/>
          <a:p>
            <a:pPr>
              <a:defRPr>
                <a:effectLst>
                  <a:outerShdw sx="100000" sy="100000" kx="0" ky="0" algn="b" rotWithShape="0" blurRad="38100" dist="38100" dir="2700000">
                    <a:srgbClr val="000000">
                      <a:alpha val="43137"/>
                    </a:srgbClr>
                  </a:outerShdw>
                </a:effectLst>
              </a:defRPr>
            </a:pPr>
            <a:r>
              <a:t>Алгоритъм на начално поведение</a:t>
            </a:r>
            <a:br/>
            <a:r>
              <a:t>при пациент в кома</a:t>
            </a:r>
          </a:p>
        </p:txBody>
      </p:sp>
      <p:sp>
        <p:nvSpPr>
          <p:cNvPr id="424" name="Rectangle 3"/>
          <p:cNvSpPr txBox="1"/>
          <p:nvPr>
            <p:ph type="body" idx="4294967295"/>
          </p:nvPr>
        </p:nvSpPr>
        <p:spPr>
          <a:xfrm>
            <a:off x="1704974" y="1600200"/>
            <a:ext cx="7171013" cy="4525963"/>
          </a:xfrm>
          <a:prstGeom prst="rect">
            <a:avLst/>
          </a:prstGeom>
        </p:spPr>
        <p:txBody>
          <a:bodyPr>
            <a:normAutofit fontScale="100000" lnSpcReduction="0"/>
          </a:bodyPr>
          <a:lstStyle/>
          <a:p>
            <a:pPr algn="just">
              <a:buChar char="▪"/>
              <a:defRPr>
                <a:solidFill>
                  <a:srgbClr val="FFFF00"/>
                </a:solidFill>
              </a:defRPr>
            </a:pPr>
            <a:r>
              <a:t>Оценете степенните нарушения в съзнанието!</a:t>
            </a:r>
          </a:p>
          <a:p>
            <a:pPr algn="just">
              <a:buChar char="▪"/>
              <a:defRPr>
                <a:solidFill>
                  <a:srgbClr val="FFFF00"/>
                </a:solidFill>
              </a:defRPr>
            </a:pPr>
            <a:r>
              <a:t>А</a:t>
            </a:r>
            <a:r>
              <a:rPr>
                <a:solidFill>
                  <a:srgbClr val="FFFFFF"/>
                </a:solidFill>
              </a:rPr>
              <a:t> - Осигурете и сепарирайте дихателните пътища</a:t>
            </a:r>
            <a:r>
              <a:rPr>
                <a:solidFill>
                  <a:srgbClr val="FFFFFF"/>
                </a:solidFill>
              </a:rPr>
              <a:t> </a:t>
            </a:r>
            <a:r>
              <a:rPr>
                <a:solidFill>
                  <a:srgbClr val="FFFFFF"/>
                </a:solidFill>
              </a:rPr>
              <a:t>от стомашно</a:t>
            </a:r>
            <a:r>
              <a:rPr>
                <a:solidFill>
                  <a:srgbClr val="FFFFFF"/>
                </a:solidFill>
              </a:rPr>
              <a:t>-</a:t>
            </a:r>
            <a:r>
              <a:rPr>
                <a:solidFill>
                  <a:srgbClr val="FFFFFF"/>
                </a:solidFill>
              </a:rPr>
              <a:t>чревния тракт! </a:t>
            </a:r>
            <a:r>
              <a:rPr>
                <a:solidFill>
                  <a:srgbClr val="FFFFFF"/>
                </a:solidFill>
              </a:rPr>
              <a:t>NPO!</a:t>
            </a:r>
            <a:endParaRPr>
              <a:solidFill>
                <a:srgbClr val="FFFFFF"/>
              </a:solidFill>
            </a:endParaRPr>
          </a:p>
          <a:p>
            <a:pPr lvl="1" algn="just"/>
            <a:r>
              <a:t>Стабилизирайте шийната и цялата гръбначна област</a:t>
            </a:r>
            <a:r>
              <a:t>!</a:t>
            </a:r>
          </a:p>
          <a:p>
            <a:pPr algn="just">
              <a:buChar char="▪"/>
              <a:defRPr>
                <a:solidFill>
                  <a:srgbClr val="FFFF00"/>
                </a:solidFill>
              </a:defRPr>
            </a:pPr>
            <a:r>
              <a:t>В</a:t>
            </a:r>
            <a:r>
              <a:rPr>
                <a:solidFill>
                  <a:srgbClr val="FFFFFF"/>
                </a:solidFill>
              </a:rPr>
              <a:t> - Осигурете ефективна вентилация и адекватна оксигенация чрез:</a:t>
            </a:r>
            <a:endParaRPr>
              <a:solidFill>
                <a:srgbClr val="FFFFFF"/>
              </a:solidFill>
            </a:endParaRPr>
          </a:p>
          <a:p>
            <a:pPr lvl="1" algn="just"/>
            <a:r>
              <a:t>Ендотрахеална интубация</a:t>
            </a:r>
          </a:p>
          <a:p>
            <a:pPr lvl="1" algn="just"/>
            <a:r>
              <a:t>Кислородотерапия с висок дебит </a:t>
            </a:r>
            <a:r>
              <a:t>&gt;</a:t>
            </a:r>
            <a:r>
              <a:t> 10 </a:t>
            </a:r>
            <a:r>
              <a:t>l/min</a:t>
            </a:r>
          </a:p>
          <a:p>
            <a:pPr lvl="1" algn="just"/>
            <a:r>
              <a:t>Начална хипервентилация</a:t>
            </a:r>
          </a:p>
        </p:txBody>
      </p:sp>
      <p:sp>
        <p:nvSpPr>
          <p:cNvPr id="425"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Rectangle 3"/>
          <p:cNvSpPr txBox="1"/>
          <p:nvPr>
            <p:ph type="body" idx="4294967295"/>
          </p:nvPr>
        </p:nvSpPr>
        <p:spPr>
          <a:xfrm>
            <a:off x="1763485" y="1570038"/>
            <a:ext cx="6950210" cy="4525963"/>
          </a:xfrm>
          <a:prstGeom prst="rect">
            <a:avLst/>
          </a:prstGeom>
        </p:spPr>
        <p:txBody>
          <a:bodyPr>
            <a:normAutofit fontScale="100000" lnSpcReduction="0"/>
          </a:bodyPr>
          <a:lstStyle/>
          <a:p>
            <a:pPr>
              <a:lnSpc>
                <a:spcPct val="90000"/>
              </a:lnSpc>
              <a:buChar char="▪"/>
              <a:defRPr>
                <a:solidFill>
                  <a:srgbClr val="FFFF00"/>
                </a:solidFill>
              </a:defRPr>
            </a:pPr>
            <a:r>
              <a:t>С</a:t>
            </a:r>
            <a:r>
              <a:rPr>
                <a:solidFill>
                  <a:srgbClr val="FFFFFF"/>
                </a:solidFill>
              </a:rPr>
              <a:t> - Осигурете ефективн</a:t>
            </a:r>
            <a:r>
              <a:rPr>
                <a:solidFill>
                  <a:srgbClr val="FFFFFF"/>
                </a:solidFill>
              </a:rPr>
              <a:t>o </a:t>
            </a:r>
            <a:r>
              <a:rPr>
                <a:solidFill>
                  <a:srgbClr val="FFFFFF"/>
                </a:solidFill>
              </a:rPr>
              <a:t>кръвообращение:</a:t>
            </a:r>
            <a:endParaRPr>
              <a:solidFill>
                <a:srgbClr val="FFFFFF"/>
              </a:solidFill>
            </a:endParaRPr>
          </a:p>
          <a:p>
            <a:pPr lvl="1">
              <a:lnSpc>
                <a:spcPct val="90000"/>
              </a:lnSpc>
            </a:pPr>
            <a:r>
              <a:t>Контролирайте кървенето.</a:t>
            </a:r>
          </a:p>
          <a:p>
            <a:pPr lvl="1">
              <a:lnSpc>
                <a:spcPct val="90000"/>
              </a:lnSpc>
            </a:pPr>
            <a:r>
              <a:t>Започнете начално инфузионно лечение. </a:t>
            </a:r>
          </a:p>
          <a:p>
            <a:pPr lvl="1">
              <a:lnSpc>
                <a:spcPct val="90000"/>
              </a:lnSpc>
            </a:pPr>
            <a:r>
              <a:t>Контролирайте АКН.</a:t>
            </a:r>
          </a:p>
          <a:p>
            <a:pPr>
              <a:lnSpc>
                <a:spcPct val="90000"/>
              </a:lnSpc>
              <a:buChar char="▪"/>
              <a:defRPr>
                <a:solidFill>
                  <a:srgbClr val="FFFF00"/>
                </a:solidFill>
              </a:defRPr>
            </a:pPr>
            <a:r>
              <a:t>D</a:t>
            </a:r>
            <a:r>
              <a:rPr>
                <a:solidFill>
                  <a:srgbClr val="FFFFFF"/>
                </a:solidFill>
              </a:rPr>
              <a:t> - </a:t>
            </a:r>
            <a:r>
              <a:rPr>
                <a:solidFill>
                  <a:srgbClr val="FFFFFF"/>
                </a:solidFill>
              </a:rPr>
              <a:t>Осигурете венозен източник</a:t>
            </a:r>
            <a:endParaRPr>
              <a:solidFill>
                <a:srgbClr val="FFFFFF"/>
              </a:solidFill>
            </a:endParaRPr>
          </a:p>
          <a:p>
            <a:pPr algn="just">
              <a:lnSpc>
                <a:spcPct val="90000"/>
              </a:lnSpc>
              <a:buChar char="▪"/>
            </a:pPr>
            <a:r>
              <a:t>Бърз приоритетен транспорт с максимално време до 10</a:t>
            </a:r>
            <a:r>
              <a:t> min </a:t>
            </a:r>
            <a:r>
              <a:t>в подходящо положение</a:t>
            </a:r>
            <a:r>
              <a:t> </a:t>
            </a:r>
            <a:r>
              <a:t>:</a:t>
            </a:r>
          </a:p>
          <a:p>
            <a:pPr lvl="1">
              <a:lnSpc>
                <a:spcPct val="90000"/>
              </a:lnSpc>
            </a:pPr>
            <a:r>
              <a:t>Стабилно странично</a:t>
            </a:r>
          </a:p>
          <a:p>
            <a:pPr lvl="1">
              <a:lnSpc>
                <a:spcPct val="90000"/>
              </a:lnSpc>
            </a:pPr>
            <a:r>
              <a:t>Fowler</a:t>
            </a:r>
          </a:p>
          <a:p>
            <a:pPr lvl="1">
              <a:lnSpc>
                <a:spcPct val="90000"/>
              </a:lnSpc>
            </a:pPr>
            <a:r>
              <a:t>Trendelenburg</a:t>
            </a:r>
          </a:p>
        </p:txBody>
      </p:sp>
      <p:sp>
        <p:nvSpPr>
          <p:cNvPr id="430" name="Rectangle 2"/>
          <p:cNvSpPr txBox="1"/>
          <p:nvPr/>
        </p:nvSpPr>
        <p:spPr>
          <a:xfrm>
            <a:off x="331002" y="301306"/>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200">
                <a:solidFill>
                  <a:srgbClr val="FFFFFF"/>
                </a:solidFill>
                <a:effectLst>
                  <a:outerShdw sx="100000" sy="100000" kx="0" ky="0" algn="b" rotWithShape="0" blurRad="38100" dist="38100" dir="2700000">
                    <a:srgbClr val="000000">
                      <a:alpha val="43137"/>
                    </a:srgbClr>
                  </a:outerShdw>
                </a:effectLst>
              </a:defRPr>
            </a:pPr>
            <a:r>
              <a:t>Алгоритъм на начално поведение</a:t>
            </a:r>
          </a:p>
          <a:p>
            <a:pPr>
              <a:defRPr sz="3200">
                <a:solidFill>
                  <a:srgbClr val="FFFFFF"/>
                </a:solidFill>
                <a:effectLst>
                  <a:outerShdw sx="100000" sy="100000" kx="0" ky="0" algn="b" rotWithShape="0" blurRad="38100" dist="38100" dir="2700000">
                    <a:srgbClr val="000000">
                      <a:alpha val="43137"/>
                    </a:srgbClr>
                  </a:outerShdw>
                </a:effectLst>
              </a:defRPr>
            </a:pPr>
            <a:r>
              <a:t>при пациент в кома</a:t>
            </a:r>
          </a:p>
        </p:txBody>
      </p:sp>
      <p:sp>
        <p:nvSpPr>
          <p:cNvPr id="431"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2" name="Picture 2" descr="Picture 2"/>
          <p:cNvPicPr>
            <a:picLocks noChangeAspect="1"/>
          </p:cNvPicPr>
          <p:nvPr/>
        </p:nvPicPr>
        <p:blipFill>
          <a:blip r:embed="rId2">
            <a:extLst/>
          </a:blip>
          <a:stretch>
            <a:fillRect/>
          </a:stretch>
        </p:blipFill>
        <p:spPr>
          <a:xfrm>
            <a:off x="5661211" y="4682938"/>
            <a:ext cx="3326987" cy="1929653"/>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Rectangle 3"/>
          <p:cNvSpPr txBox="1"/>
          <p:nvPr>
            <p:ph type="body" idx="4294967295"/>
          </p:nvPr>
        </p:nvSpPr>
        <p:spPr>
          <a:xfrm>
            <a:off x="1704975" y="1570037"/>
            <a:ext cx="6977063" cy="4556126"/>
          </a:xfrm>
          <a:prstGeom prst="rect">
            <a:avLst/>
          </a:prstGeom>
        </p:spPr>
        <p:txBody>
          <a:bodyPr>
            <a:normAutofit fontScale="100000" lnSpcReduction="0"/>
          </a:bodyPr>
          <a:lstStyle/>
          <a:p>
            <a:pPr>
              <a:lnSpc>
                <a:spcPct val="90000"/>
              </a:lnSpc>
              <a:buChar char="▪"/>
            </a:pPr>
            <a:r>
              <a:t>Контролирайте телесната температура!</a:t>
            </a:r>
          </a:p>
          <a:p>
            <a:pPr algn="just">
              <a:lnSpc>
                <a:spcPct val="90000"/>
              </a:lnSpc>
              <a:buChar char="▪"/>
            </a:pPr>
            <a:r>
              <a:t>Проследете и контролирайте общата соматична и неврологичната симптоматика при повишено вътречерепно налягане!</a:t>
            </a:r>
          </a:p>
          <a:p>
            <a:pPr>
              <a:lnSpc>
                <a:spcPct val="90000"/>
              </a:lnSpc>
              <a:buChar char="▪"/>
            </a:pPr>
            <a:r>
              <a:t>Контролирайте гърчовата симптоматика!</a:t>
            </a:r>
          </a:p>
        </p:txBody>
      </p:sp>
      <p:sp>
        <p:nvSpPr>
          <p:cNvPr id="435" name="Rectangle 2"/>
          <p:cNvSpPr txBox="1"/>
          <p:nvPr/>
        </p:nvSpPr>
        <p:spPr>
          <a:xfrm>
            <a:off x="653732" y="4895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200">
                <a:solidFill>
                  <a:srgbClr val="FFFFFF"/>
                </a:solidFill>
                <a:effectLst>
                  <a:outerShdw sx="100000" sy="100000" kx="0" ky="0" algn="b" rotWithShape="0" blurRad="38100" dist="38100" dir="2700000">
                    <a:srgbClr val="000000">
                      <a:alpha val="43137"/>
                    </a:srgbClr>
                  </a:outerShdw>
                </a:effectLst>
              </a:defRPr>
            </a:pPr>
            <a:r>
              <a:t>Алгоритъм на начално поведение</a:t>
            </a:r>
          </a:p>
          <a:p>
            <a:pPr>
              <a:defRPr sz="3200">
                <a:solidFill>
                  <a:srgbClr val="FFFFFF"/>
                </a:solidFill>
                <a:effectLst>
                  <a:outerShdw sx="100000" sy="100000" kx="0" ky="0" algn="b" rotWithShape="0" blurRad="38100" dist="38100" dir="2700000">
                    <a:srgbClr val="000000">
                      <a:alpha val="43137"/>
                    </a:srgbClr>
                  </a:outerShdw>
                </a:effectLst>
              </a:defRPr>
            </a:pPr>
            <a:r>
              <a:t>при пациент в кома</a:t>
            </a:r>
          </a:p>
        </p:txBody>
      </p:sp>
      <p:sp>
        <p:nvSpPr>
          <p:cNvPr id="436"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Rectangle 3"/>
          <p:cNvSpPr txBox="1"/>
          <p:nvPr>
            <p:ph type="body" idx="4294967295"/>
          </p:nvPr>
        </p:nvSpPr>
        <p:spPr>
          <a:xfrm>
            <a:off x="1425387" y="1986454"/>
            <a:ext cx="7409052" cy="4139709"/>
          </a:xfrm>
          <a:prstGeom prst="rect">
            <a:avLst/>
          </a:prstGeom>
        </p:spPr>
        <p:txBody>
          <a:bodyPr>
            <a:normAutofit fontScale="100000" lnSpcReduction="0"/>
          </a:bodyPr>
          <a:lstStyle/>
          <a:p>
            <a:pPr algn="just">
              <a:buChar char="▪"/>
            </a:pPr>
            <a:r>
              <a:t>Пациенти в кома не </a:t>
            </a:r>
            <a:r>
              <a:t>трябва да </a:t>
            </a:r>
            <a:r>
              <a:t>получават нищо през устата.</a:t>
            </a:r>
          </a:p>
          <a:p>
            <a:pPr algn="just">
              <a:buChar char="▪"/>
            </a:pPr>
            <a:r>
              <a:t>Осигуряване и поддържане на гръбначна имобилизация.</a:t>
            </a:r>
          </a:p>
          <a:p>
            <a:pPr algn="just">
              <a:buChar char="▪"/>
            </a:pPr>
            <a:r>
              <a:t>Поддържане на постоянен контакт с пациента при наличен такъв.</a:t>
            </a:r>
          </a:p>
        </p:txBody>
      </p:sp>
      <p:sp>
        <p:nvSpPr>
          <p:cNvPr id="439" name="Rectangle 2"/>
          <p:cNvSpPr txBox="1"/>
          <p:nvPr/>
        </p:nvSpPr>
        <p:spPr>
          <a:xfrm>
            <a:off x="653732" y="4895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по време на транспорта</a:t>
            </a:r>
          </a:p>
        </p:txBody>
      </p:sp>
      <p:sp>
        <p:nvSpPr>
          <p:cNvPr id="440"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prstGeom prst="rect">
            <a:avLst/>
          </a:prstGeom>
        </p:spPr>
        <p:txBody>
          <a:bodyPr anchor="ctr"/>
          <a:lstStyle/>
          <a:p>
            <a:pPr/>
            <a:r>
              <a:t>Детерминанти на мозъчното кръвообращение</a:t>
            </a:r>
          </a:p>
        </p:txBody>
      </p:sp>
      <p:sp>
        <p:nvSpPr>
          <p:cNvPr id="196" name="Content Placeholder 2"/>
          <p:cNvSpPr txBox="1"/>
          <p:nvPr>
            <p:ph type="body" idx="1"/>
          </p:nvPr>
        </p:nvSpPr>
        <p:spPr>
          <a:xfrm>
            <a:off x="1420586" y="1600200"/>
            <a:ext cx="7723414" cy="4525963"/>
          </a:xfrm>
          <a:prstGeom prst="rect">
            <a:avLst/>
          </a:prstGeom>
        </p:spPr>
        <p:txBody>
          <a:bodyPr/>
          <a:lstStyle/>
          <a:p>
            <a:pPr marL="322325" indent="-322325" defTabSz="859536">
              <a:buChar char="▪"/>
              <a:defRPr sz="2256"/>
            </a:pPr>
            <a:r>
              <a:t>Мозъчен кръвоток </a:t>
            </a:r>
            <a:r>
              <a:t>(CBF)</a:t>
            </a:r>
            <a:r>
              <a:t>:</a:t>
            </a:r>
          </a:p>
          <a:p>
            <a:pPr lvl="1" marL="698373" indent="-268604" defTabSz="859536">
              <a:buFont typeface="Arial"/>
              <a:buChar char="−"/>
              <a:defRPr sz="2256"/>
            </a:pPr>
            <a:r>
              <a:t>50-54 </a:t>
            </a:r>
            <a:r>
              <a:t>ml/100 g/min</a:t>
            </a:r>
            <a:r>
              <a:t> ≈ 750 </a:t>
            </a:r>
            <a:r>
              <a:t>ml/min</a:t>
            </a:r>
          </a:p>
          <a:p>
            <a:pPr lvl="1" marL="698373" indent="-268604" defTabSz="859536">
              <a:buFont typeface="Arial"/>
              <a:buChar char="−"/>
              <a:defRPr sz="2256"/>
            </a:pPr>
            <a:r>
              <a:t>МК = МПН/МСС (</a:t>
            </a:r>
            <a:r>
              <a:t>CBF </a:t>
            </a:r>
            <a:r>
              <a:t>=</a:t>
            </a:r>
            <a:r>
              <a:t> CPP/CVR</a:t>
            </a:r>
            <a:r>
              <a:t>)</a:t>
            </a:r>
          </a:p>
          <a:p>
            <a:pPr marL="322325" indent="-322325" defTabSz="859536">
              <a:buChar char="▪"/>
              <a:defRPr sz="2256"/>
            </a:pPr>
            <a:r>
              <a:t>Мозъчно перфузионно налягане</a:t>
            </a:r>
            <a:r>
              <a:t> (CPP)</a:t>
            </a:r>
            <a:r>
              <a:t>:</a:t>
            </a:r>
          </a:p>
          <a:p>
            <a:pPr lvl="1" marL="698373" indent="-268604" defTabSz="859536">
              <a:buFont typeface="Arial"/>
              <a:buChar char="−"/>
              <a:defRPr sz="2256"/>
            </a:pPr>
            <a:r>
              <a:t>50-150 </a:t>
            </a:r>
            <a:r>
              <a:t>mm Hg</a:t>
            </a:r>
          </a:p>
          <a:p>
            <a:pPr lvl="1" marL="698373" indent="-268604" defTabSz="859536">
              <a:buFont typeface="Arial"/>
              <a:buChar char="−"/>
              <a:defRPr sz="2256"/>
            </a:pPr>
            <a:r>
              <a:t>МПН = СрАКН – ВЧН/ЯВН (което е по-високо)</a:t>
            </a:r>
          </a:p>
          <a:p>
            <a:pPr lvl="1" marL="0" indent="429768" defTabSz="859536">
              <a:buSzTx/>
              <a:buNone/>
              <a:defRPr sz="2256"/>
            </a:pPr>
            <a:r>
              <a:t>	(</a:t>
            </a:r>
            <a:r>
              <a:t>CPP = MAP – ICP/JVP</a:t>
            </a:r>
            <a:r>
              <a:t>)</a:t>
            </a:r>
          </a:p>
          <a:p>
            <a:pPr marL="322325" indent="-322325" defTabSz="859536">
              <a:buChar char="▪"/>
              <a:defRPr sz="2256"/>
            </a:pPr>
            <a:r>
              <a:t>Средно Артериално Кръвно Налягане</a:t>
            </a:r>
            <a:r>
              <a:t> (MAP)</a:t>
            </a:r>
            <a:r>
              <a:t>:</a:t>
            </a:r>
          </a:p>
          <a:p>
            <a:pPr lvl="1" marL="698373" indent="-268604" defTabSz="859536">
              <a:buFont typeface="Arial"/>
              <a:buChar char="−"/>
              <a:defRPr sz="2256"/>
            </a:pPr>
            <a:r>
              <a:t>65-110</a:t>
            </a:r>
            <a:r>
              <a:t> mmHg</a:t>
            </a:r>
          </a:p>
          <a:p>
            <a:pPr lvl="1" marL="698373" indent="-268604" defTabSz="859536">
              <a:buFont typeface="Arial"/>
              <a:buChar char="−"/>
              <a:defRPr sz="2256"/>
            </a:pPr>
            <a:r>
              <a:t>СрАКН = 2/3ДАКН + 1/3 САКН</a:t>
            </a:r>
          </a:p>
          <a:p>
            <a:pPr lvl="1" marL="0" indent="429768" defTabSz="859536">
              <a:buSzTx/>
              <a:buNone/>
              <a:defRPr sz="2256"/>
            </a:pPr>
            <a:r>
              <a:t>	(</a:t>
            </a:r>
            <a:r>
              <a:t>MAP = 2/3 DAP +1/3 SAP</a:t>
            </a:r>
            <a:r>
              <a:t>)</a:t>
            </a:r>
          </a:p>
        </p:txBody>
      </p:sp>
      <p:sp>
        <p:nvSpPr>
          <p:cNvPr id="197" name="Slide Number Placeholder 3"/>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Rectangle 3"/>
          <p:cNvSpPr txBox="1"/>
          <p:nvPr>
            <p:ph type="body" idx="4294967295"/>
          </p:nvPr>
        </p:nvSpPr>
        <p:spPr>
          <a:xfrm>
            <a:off x="1425387" y="1749972"/>
            <a:ext cx="7409052" cy="4376192"/>
          </a:xfrm>
          <a:prstGeom prst="rect">
            <a:avLst/>
          </a:prstGeom>
        </p:spPr>
        <p:txBody>
          <a:bodyPr>
            <a:normAutofit fontScale="100000" lnSpcReduction="0"/>
          </a:bodyPr>
          <a:lstStyle/>
          <a:p>
            <a:pPr algn="just">
              <a:buChar char="▪"/>
            </a:pPr>
            <a:r>
              <a:t>Готовност за справяне с:</a:t>
            </a:r>
          </a:p>
          <a:p>
            <a:pPr lvl="1" algn="just"/>
            <a:r>
              <a:t>Сърдечен арест по време на транспорта</a:t>
            </a:r>
          </a:p>
          <a:p>
            <a:pPr lvl="1" algn="just"/>
            <a:r>
              <a:t>Купиране на гърчове </a:t>
            </a:r>
          </a:p>
          <a:p>
            <a:pPr algn="just">
              <a:buChar char="▪"/>
            </a:pPr>
            <a:r>
              <a:t>Проверка и поддръжане на дихателните пътища и венозния източник.</a:t>
            </a:r>
          </a:p>
          <a:p>
            <a:pPr algn="just">
              <a:buChar char="▪"/>
            </a:pPr>
            <a:r>
              <a:t>Провеждане на кислородолечение с максимален дебит и/или на механична вентилация.</a:t>
            </a:r>
          </a:p>
        </p:txBody>
      </p:sp>
      <p:sp>
        <p:nvSpPr>
          <p:cNvPr id="443" name="Rectangle 2"/>
          <p:cNvSpPr txBox="1"/>
          <p:nvPr/>
        </p:nvSpPr>
        <p:spPr>
          <a:xfrm>
            <a:off x="653732" y="4895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по време на транспорта</a:t>
            </a:r>
          </a:p>
        </p:txBody>
      </p:sp>
      <p:sp>
        <p:nvSpPr>
          <p:cNvPr id="444"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Rectangle 3"/>
          <p:cNvSpPr txBox="1"/>
          <p:nvPr>
            <p:ph type="body" idx="4294967295"/>
          </p:nvPr>
        </p:nvSpPr>
        <p:spPr>
          <a:xfrm>
            <a:off x="1716088" y="1600200"/>
            <a:ext cx="7427912" cy="4525963"/>
          </a:xfrm>
          <a:prstGeom prst="rect">
            <a:avLst/>
          </a:prstGeom>
        </p:spPr>
        <p:txBody>
          <a:bodyPr>
            <a:normAutofit fontScale="100000" lnSpcReduction="0"/>
          </a:bodyPr>
          <a:lstStyle/>
          <a:p>
            <a:pPr algn="just">
              <a:buChar char="▪"/>
            </a:pPr>
            <a:r>
              <a:t>Начална бърза преценка:</a:t>
            </a:r>
          </a:p>
          <a:p>
            <a:pPr marL="712787" indent="-349250" algn="just">
              <a:buFont typeface="Arial"/>
            </a:pPr>
            <a:r>
              <a:t>Кратка анамнеза и бърз преглед за установяване на отговор – вербален стимул, побутване, болков стимул.</a:t>
            </a:r>
          </a:p>
          <a:p>
            <a:pPr algn="just">
              <a:buChar char="▪"/>
            </a:pPr>
            <a:r>
              <a:t>Първична преценка - потвърждение на безсъзнанието/протекция на целия отдел на гръбначния стълб (мануална имобилизация).</a:t>
            </a:r>
          </a:p>
          <a:p>
            <a:pPr algn="just">
              <a:buChar char="▪"/>
              <a:defRPr b="1"/>
            </a:pPr>
            <a:r>
              <a:t>А</a:t>
            </a:r>
            <a:r>
              <a:rPr b="0"/>
              <a:t> – Преценка за свободно проходими дихателни пътища и дихателни движения.</a:t>
            </a:r>
          </a:p>
          <a:p>
            <a:pPr algn="just">
              <a:buChar char="▪"/>
              <a:defRPr b="1"/>
            </a:pPr>
            <a:r>
              <a:t>B</a:t>
            </a:r>
            <a:r>
              <a:rPr b="0"/>
              <a:t> – Преценка и поддържане на дихателната функция.</a:t>
            </a:r>
          </a:p>
        </p:txBody>
      </p:sp>
      <p:sp>
        <p:nvSpPr>
          <p:cNvPr id="447" name="Rectangle 2"/>
          <p:cNvSpPr txBox="1"/>
          <p:nvPr/>
        </p:nvSpPr>
        <p:spPr>
          <a:xfrm>
            <a:off x="501332" y="3371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при пациент в кома в Спешното отделение</a:t>
            </a:r>
          </a:p>
        </p:txBody>
      </p:sp>
      <p:sp>
        <p:nvSpPr>
          <p:cNvPr id="448"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Rectangle 3"/>
          <p:cNvSpPr txBox="1"/>
          <p:nvPr>
            <p:ph type="body" idx="4294967295"/>
          </p:nvPr>
        </p:nvSpPr>
        <p:spPr>
          <a:xfrm>
            <a:off x="1591733" y="1600200"/>
            <a:ext cx="7552267" cy="4525963"/>
          </a:xfrm>
          <a:prstGeom prst="rect">
            <a:avLst/>
          </a:prstGeom>
        </p:spPr>
        <p:txBody>
          <a:bodyPr>
            <a:normAutofit fontScale="100000" lnSpcReduction="0"/>
          </a:bodyPr>
          <a:lstStyle/>
          <a:p>
            <a:pPr>
              <a:buChar char="▪"/>
              <a:defRPr b="1"/>
            </a:pPr>
            <a:r>
              <a:t>C</a:t>
            </a:r>
            <a:r>
              <a:rPr b="0"/>
              <a:t> – Оценка и поддържане на циркулацията.</a:t>
            </a:r>
            <a:endParaRPr b="0"/>
          </a:p>
          <a:p>
            <a:pPr marL="722312" indent="-360363">
              <a:buFont typeface="Arial"/>
            </a:pPr>
            <a:r>
              <a:t>Проверка на пулса и артериалното налягане.</a:t>
            </a:r>
          </a:p>
          <a:p>
            <a:pPr marL="722312" indent="-360363">
              <a:buFont typeface="Arial"/>
            </a:pPr>
            <a:r>
              <a:t>Поддържане на артериалното налягане </a:t>
            </a:r>
          </a:p>
          <a:p>
            <a:pPr>
              <a:buChar char="▪"/>
            </a:pPr>
            <a:r>
              <a:t>Ресусцитация и животоспасяващи интервенции: </a:t>
            </a:r>
          </a:p>
          <a:p>
            <a:pPr lvl="1" marL="722312" indent="-360363">
              <a:buFont typeface="Arial"/>
            </a:pPr>
            <a:r>
              <a:t>Кислородолечение</a:t>
            </a:r>
          </a:p>
          <a:p>
            <a:pPr lvl="1" marL="722312" indent="-360363">
              <a:buFont typeface="Arial"/>
            </a:pPr>
            <a:r>
              <a:t>Сигурен венозен достъп и вземане на кръв за лабораторни изследвания.</a:t>
            </a:r>
          </a:p>
          <a:p>
            <a:pPr>
              <a:buChar char="▪"/>
            </a:pPr>
            <a:r>
              <a:t>Сърдечен монитор и пулсоксиметър.</a:t>
            </a:r>
          </a:p>
        </p:txBody>
      </p:sp>
      <p:sp>
        <p:nvSpPr>
          <p:cNvPr id="451" name="Rectangle 2"/>
          <p:cNvSpPr txBox="1"/>
          <p:nvPr/>
        </p:nvSpPr>
        <p:spPr>
          <a:xfrm>
            <a:off x="501332" y="3371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при пациент в кома в Спешното отделение</a:t>
            </a:r>
          </a:p>
        </p:txBody>
      </p:sp>
      <p:sp>
        <p:nvSpPr>
          <p:cNvPr id="452"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Rectangle 3"/>
          <p:cNvSpPr txBox="1"/>
          <p:nvPr>
            <p:ph type="body" idx="4294967295"/>
          </p:nvPr>
        </p:nvSpPr>
        <p:spPr>
          <a:xfrm>
            <a:off x="1716088" y="1600200"/>
            <a:ext cx="7271158" cy="4525963"/>
          </a:xfrm>
          <a:prstGeom prst="rect">
            <a:avLst/>
          </a:prstGeom>
        </p:spPr>
        <p:txBody>
          <a:bodyPr>
            <a:normAutofit fontScale="100000" lnSpcReduction="0"/>
          </a:bodyPr>
          <a:lstStyle/>
          <a:p>
            <a:pPr algn="just">
              <a:buChar char="▪"/>
            </a:pPr>
            <a:r>
              <a:t>Приложете:</a:t>
            </a:r>
          </a:p>
          <a:p>
            <a:pPr lvl="1" algn="just">
              <a:defRPr>
                <a:solidFill>
                  <a:srgbClr val="FFFF00"/>
                </a:solidFill>
              </a:defRPr>
            </a:pPr>
            <a:r>
              <a:t>Glucose </a:t>
            </a:r>
            <a:r>
              <a:rPr>
                <a:solidFill>
                  <a:srgbClr val="FFFFFF"/>
                </a:solidFill>
              </a:rPr>
              <a:t>- </a:t>
            </a:r>
            <a:r>
              <a:rPr>
                <a:solidFill>
                  <a:srgbClr val="FFFFFF"/>
                </a:solidFill>
              </a:rPr>
              <a:t>2.5 ml/kg 20 % или 5 ml/kg 10 % </a:t>
            </a:r>
            <a:r>
              <a:rPr>
                <a:solidFill>
                  <a:srgbClr val="FFFFFF"/>
                </a:solidFill>
              </a:rPr>
              <a:t> iv</a:t>
            </a:r>
            <a:endParaRPr>
              <a:solidFill>
                <a:srgbClr val="FFFFFF"/>
              </a:solidFill>
            </a:endParaRPr>
          </a:p>
          <a:p>
            <a:pPr lvl="1" algn="just">
              <a:defRPr>
                <a:solidFill>
                  <a:srgbClr val="FFFF00"/>
                </a:solidFill>
              </a:defRPr>
            </a:pPr>
            <a:r>
              <a:t>Naloxone</a:t>
            </a:r>
            <a:r>
              <a:rPr>
                <a:solidFill>
                  <a:srgbClr val="FFFFFF"/>
                </a:solidFill>
              </a:rPr>
              <a:t> - </a:t>
            </a:r>
            <a:r>
              <a:rPr>
                <a:solidFill>
                  <a:srgbClr val="FFFFFF"/>
                </a:solidFill>
              </a:rPr>
              <a:t>0.01 mg/kg (2 mg) i.v. или s.c. при съмнения за опиати.</a:t>
            </a:r>
            <a:endParaRPr>
              <a:solidFill>
                <a:srgbClr val="FFFFFF"/>
              </a:solidFill>
            </a:endParaRPr>
          </a:p>
          <a:p>
            <a:pPr lvl="1" algn="just">
              <a:defRPr>
                <a:solidFill>
                  <a:srgbClr val="FFFF00"/>
                </a:solidFill>
              </a:defRPr>
            </a:pPr>
            <a:r>
              <a:t>Vitamine B</a:t>
            </a:r>
            <a:r>
              <a:rPr baseline="-25000"/>
              <a:t>1</a:t>
            </a:r>
            <a:r>
              <a:t> </a:t>
            </a:r>
            <a:r>
              <a:rPr>
                <a:solidFill>
                  <a:srgbClr val="FFFFFF"/>
                </a:solidFill>
              </a:rPr>
              <a:t>- </a:t>
            </a:r>
            <a:r>
              <a:rPr>
                <a:solidFill>
                  <a:srgbClr val="FFFFFF"/>
                </a:solidFill>
              </a:rPr>
              <a:t>80 mg iv (amp. 80 mg, 2 ml), само при възрастни, при съмнения за енцефалопатия на </a:t>
            </a:r>
            <a:r>
              <a:rPr>
                <a:solidFill>
                  <a:srgbClr val="FFFFFF"/>
                </a:solidFill>
              </a:rPr>
              <a:t>Wernicke</a:t>
            </a:r>
            <a:r>
              <a:rPr>
                <a:solidFill>
                  <a:srgbClr val="FFFFFF"/>
                </a:solidFill>
              </a:rPr>
              <a:t>.</a:t>
            </a:r>
            <a:endParaRPr>
              <a:solidFill>
                <a:srgbClr val="FFFFFF"/>
              </a:solidFill>
            </a:endParaRPr>
          </a:p>
          <a:p>
            <a:pPr lvl="1" algn="just">
              <a:defRPr>
                <a:solidFill>
                  <a:srgbClr val="FFFF00"/>
                </a:solidFill>
              </a:defRPr>
            </a:pPr>
            <a:r>
              <a:t>Flumazenil</a:t>
            </a:r>
            <a:r>
              <a:rPr>
                <a:solidFill>
                  <a:srgbClr val="FFFFFF"/>
                </a:solidFill>
              </a:rPr>
              <a:t> – </a:t>
            </a:r>
            <a:r>
              <a:rPr>
                <a:solidFill>
                  <a:srgbClr val="FFFFFF"/>
                </a:solidFill>
              </a:rPr>
              <a:t>0.2 </a:t>
            </a:r>
            <a:r>
              <a:rPr>
                <a:solidFill>
                  <a:srgbClr val="FFFFFF"/>
                </a:solidFill>
              </a:rPr>
              <a:t>mg+0.1-0.4 mg/h iv</a:t>
            </a:r>
            <a:r>
              <a:rPr>
                <a:solidFill>
                  <a:srgbClr val="FFFFFF"/>
                </a:solidFill>
              </a:rPr>
              <a:t> при отравяне с бензодиазепини.</a:t>
            </a:r>
          </a:p>
        </p:txBody>
      </p:sp>
      <p:sp>
        <p:nvSpPr>
          <p:cNvPr id="455" name="Rectangle 2"/>
          <p:cNvSpPr txBox="1"/>
          <p:nvPr/>
        </p:nvSpPr>
        <p:spPr>
          <a:xfrm>
            <a:off x="501332" y="3371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при пациент в кома в Спешното отделение</a:t>
            </a:r>
          </a:p>
        </p:txBody>
      </p:sp>
      <p:sp>
        <p:nvSpPr>
          <p:cNvPr id="456"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Rectangle 3"/>
          <p:cNvSpPr txBox="1"/>
          <p:nvPr>
            <p:ph type="body" idx="4294967295"/>
          </p:nvPr>
        </p:nvSpPr>
        <p:spPr>
          <a:xfrm>
            <a:off x="1716088" y="1600200"/>
            <a:ext cx="7427912" cy="4525963"/>
          </a:xfrm>
          <a:prstGeom prst="rect">
            <a:avLst/>
          </a:prstGeom>
        </p:spPr>
        <p:txBody>
          <a:bodyPr>
            <a:normAutofit fontScale="100000" lnSpcReduction="0"/>
          </a:bodyPr>
          <a:lstStyle/>
          <a:p>
            <a:pPr algn="just">
              <a:buChar char="▪"/>
            </a:pPr>
            <a:r>
              <a:t>Вземете кръв за изследвания:</a:t>
            </a:r>
          </a:p>
          <a:p>
            <a:pPr lvl="1" algn="just"/>
            <a:r>
              <a:t>Кръвна захар, електролити, урея, креатинин, амоняк</a:t>
            </a:r>
          </a:p>
          <a:p>
            <a:pPr lvl="1" algn="just"/>
            <a:r>
              <a:t>ПКК, ПВ, ККВ</a:t>
            </a:r>
          </a:p>
          <a:p>
            <a:pPr lvl="1" algn="just"/>
            <a:r>
              <a:t>Чернодробни ензими, осмоларитет</a:t>
            </a:r>
          </a:p>
          <a:p>
            <a:pPr lvl="1" algn="just"/>
            <a:r>
              <a:t>Тироидни хормони, кортизол</a:t>
            </a:r>
          </a:p>
          <a:p>
            <a:pPr lvl="1" algn="just"/>
            <a:r>
              <a:t>КАС</a:t>
            </a:r>
          </a:p>
          <a:p>
            <a:pPr lvl="1" algn="just"/>
            <a:r>
              <a:t>Токсини и алкохол</a:t>
            </a:r>
          </a:p>
          <a:p>
            <a:pPr algn="just">
              <a:buChar char="▪"/>
            </a:pPr>
            <a:r>
              <a:t>E</a:t>
            </a:r>
            <a:r>
              <a:t>КГ</a:t>
            </a:r>
          </a:p>
          <a:p>
            <a:pPr algn="just">
              <a:buChar char="▪"/>
            </a:pPr>
            <a:r>
              <a:t>Консултация със специалист.</a:t>
            </a:r>
          </a:p>
        </p:txBody>
      </p:sp>
      <p:sp>
        <p:nvSpPr>
          <p:cNvPr id="459" name="Rectangle 2"/>
          <p:cNvSpPr txBox="1"/>
          <p:nvPr/>
        </p:nvSpPr>
        <p:spPr>
          <a:xfrm>
            <a:off x="501332" y="3371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при пациент в кома в Спешното отделение</a:t>
            </a:r>
          </a:p>
        </p:txBody>
      </p:sp>
      <p:sp>
        <p:nvSpPr>
          <p:cNvPr id="460"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Rectangle 3"/>
          <p:cNvSpPr txBox="1"/>
          <p:nvPr>
            <p:ph type="body" idx="4294967295"/>
          </p:nvPr>
        </p:nvSpPr>
        <p:spPr>
          <a:xfrm>
            <a:off x="1685108" y="1676400"/>
            <a:ext cx="7157268" cy="4422775"/>
          </a:xfrm>
          <a:prstGeom prst="rect">
            <a:avLst/>
          </a:prstGeom>
        </p:spPr>
        <p:txBody>
          <a:bodyPr>
            <a:normAutofit fontScale="100000" lnSpcReduction="0"/>
          </a:bodyPr>
          <a:lstStyle/>
          <a:p>
            <a:pPr algn="just">
              <a:buChar char="▪"/>
            </a:pPr>
            <a:r>
              <a:t>Лумбална пункция – вземане на ликвор за:</a:t>
            </a:r>
          </a:p>
          <a:p>
            <a:pPr lvl="1" algn="just"/>
            <a:r>
              <a:t>Биохимия</a:t>
            </a:r>
          </a:p>
          <a:p>
            <a:pPr lvl="1" algn="just"/>
            <a:r>
              <a:t>Клетки</a:t>
            </a:r>
          </a:p>
          <a:p>
            <a:pPr lvl="1" algn="just"/>
            <a:r>
              <a:t>Микробиология</a:t>
            </a:r>
          </a:p>
          <a:p>
            <a:pPr lvl="1" algn="just"/>
            <a:r>
              <a:t>Токсини</a:t>
            </a:r>
          </a:p>
          <a:p>
            <a:pPr algn="just">
              <a:buChar char="▪"/>
            </a:pPr>
            <a:r>
              <a:t>Вземане на токсикологични проби от кръв, ликвор, урина и стомашно съдържимо.</a:t>
            </a:r>
          </a:p>
          <a:p>
            <a:pPr algn="just">
              <a:buChar char="▪"/>
            </a:pPr>
            <a:r>
              <a:t>Образно изследване - </a:t>
            </a:r>
            <a:r>
              <a:t>KAT, </a:t>
            </a:r>
            <a:r>
              <a:t>ЯМР, </a:t>
            </a:r>
            <a:r>
              <a:t>Doppler</a:t>
            </a:r>
          </a:p>
          <a:p>
            <a:pPr algn="just">
              <a:buChar char="▪"/>
            </a:pPr>
            <a:r>
              <a:t>EE</a:t>
            </a:r>
            <a:r>
              <a:t>Г</a:t>
            </a:r>
          </a:p>
          <a:p>
            <a:pPr algn="just">
              <a:buChar char="▪"/>
            </a:pPr>
            <a:r>
              <a:t>Насочване за хоспитализация.</a:t>
            </a:r>
          </a:p>
        </p:txBody>
      </p:sp>
      <p:sp>
        <p:nvSpPr>
          <p:cNvPr id="465" name="Rectangle 2"/>
          <p:cNvSpPr txBox="1"/>
          <p:nvPr/>
        </p:nvSpPr>
        <p:spPr>
          <a:xfrm>
            <a:off x="501332" y="337165"/>
            <a:ext cx="8134986" cy="10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3200">
                <a:solidFill>
                  <a:srgbClr val="FFFFFF"/>
                </a:solidFill>
                <a:effectLst>
                  <a:outerShdw sx="100000" sy="100000" kx="0" ky="0" algn="b" rotWithShape="0" blurRad="38100" dist="38100" dir="2700000">
                    <a:srgbClr val="000000">
                      <a:alpha val="43137"/>
                    </a:srgbClr>
                  </a:outerShdw>
                </a:effectLst>
              </a:defRPr>
            </a:lvl1pPr>
          </a:lstStyle>
          <a:p>
            <a:pPr/>
            <a:r>
              <a:t>Алгоритъм на поведение при пациент в кома в Спешното отделение</a:t>
            </a:r>
          </a:p>
        </p:txBody>
      </p:sp>
      <p:sp>
        <p:nvSpPr>
          <p:cNvPr id="466"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Общи грижи</a:t>
            </a:r>
          </a:p>
        </p:txBody>
      </p:sp>
      <p:sp>
        <p:nvSpPr>
          <p:cNvPr id="469" name="Rectangle 3"/>
          <p:cNvSpPr txBox="1"/>
          <p:nvPr>
            <p:ph type="body" idx="4294967295"/>
          </p:nvPr>
        </p:nvSpPr>
        <p:spPr>
          <a:xfrm>
            <a:off x="1693863" y="1676400"/>
            <a:ext cx="6721476" cy="4422775"/>
          </a:xfrm>
          <a:prstGeom prst="rect">
            <a:avLst/>
          </a:prstGeom>
        </p:spPr>
        <p:txBody>
          <a:bodyPr>
            <a:normAutofit fontScale="100000" lnSpcReduction="0"/>
          </a:bodyPr>
          <a:lstStyle/>
          <a:p>
            <a:pPr algn="just">
              <a:buChar char="▪"/>
            </a:pPr>
            <a:r>
              <a:t>Поставяне на тънка НГ сонда за ранно ентерално хранене.</a:t>
            </a:r>
          </a:p>
          <a:p>
            <a:pPr algn="just">
              <a:buChar char="▪"/>
            </a:pPr>
            <a:r>
              <a:t>Асептична катетеризация с уретрален катетър.</a:t>
            </a:r>
          </a:p>
          <a:p>
            <a:pPr algn="just">
              <a:buChar char="▪"/>
            </a:pPr>
            <a:r>
              <a:t>Подходящо положение в леглото и антидекубитални грижи.</a:t>
            </a:r>
          </a:p>
          <a:p>
            <a:pPr algn="just">
              <a:buChar char="▪"/>
            </a:pPr>
            <a:r>
              <a:t>Поддържане на нормотермия.</a:t>
            </a:r>
          </a:p>
        </p:txBody>
      </p:sp>
      <p:pic>
        <p:nvPicPr>
          <p:cNvPr id="470" name="Picture 6" descr="Picture 6"/>
          <p:cNvPicPr>
            <a:picLocks noChangeAspect="1"/>
          </p:cNvPicPr>
          <p:nvPr/>
        </p:nvPicPr>
        <p:blipFill>
          <a:blip r:embed="rId2">
            <a:extLst/>
          </a:blip>
          <a:stretch>
            <a:fillRect/>
          </a:stretch>
        </p:blipFill>
        <p:spPr>
          <a:xfrm>
            <a:off x="5351683" y="4670226"/>
            <a:ext cx="2032189" cy="2005213"/>
          </a:xfrm>
          <a:prstGeom prst="rect">
            <a:avLst/>
          </a:prstGeom>
          <a:ln w="12700">
            <a:miter lim="400000"/>
          </a:ln>
        </p:spPr>
      </p:pic>
      <p:pic>
        <p:nvPicPr>
          <p:cNvPr id="471" name="Picture 6" descr="Picture 6"/>
          <p:cNvPicPr>
            <a:picLocks noChangeAspect="1"/>
          </p:cNvPicPr>
          <p:nvPr/>
        </p:nvPicPr>
        <p:blipFill>
          <a:blip r:embed="rId3">
            <a:extLst/>
          </a:blip>
          <a:srcRect l="0" t="0" r="3111" b="0"/>
          <a:stretch>
            <a:fillRect/>
          </a:stretch>
        </p:blipFill>
        <p:spPr>
          <a:xfrm>
            <a:off x="2604362" y="4670226"/>
            <a:ext cx="2490153" cy="2005213"/>
          </a:xfrm>
          <a:prstGeom prst="rect">
            <a:avLst/>
          </a:prstGeom>
          <a:ln w="12700">
            <a:miter lim="400000"/>
          </a:ln>
        </p:spPr>
      </p:pic>
      <p:sp>
        <p:nvSpPr>
          <p:cNvPr id="472"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Rectangle 2"/>
          <p:cNvSpPr txBox="1"/>
          <p:nvPr>
            <p:ph type="title" idx="4294967295"/>
          </p:nvPr>
        </p:nvSpPr>
        <p:spPr>
          <a:xfrm>
            <a:off x="455612" y="274638"/>
            <a:ext cx="8226426" cy="1143001"/>
          </a:xfrm>
          <a:prstGeom prst="rect">
            <a:avLst/>
          </a:prstGeom>
        </p:spPr>
        <p:txBody>
          <a:bodyPr anchor="ctr">
            <a:normAutofit fontScale="100000" lnSpcReduction="0"/>
          </a:bodyPr>
          <a:lstStyle>
            <a:lvl1pPr>
              <a:defRPr>
                <a:effectLst>
                  <a:outerShdw sx="100000" sy="100000" kx="0" ky="0" algn="b" rotWithShape="0" blurRad="38100" dist="38100" dir="2700000">
                    <a:srgbClr val="000000">
                      <a:alpha val="43137"/>
                    </a:srgbClr>
                  </a:outerShdw>
                </a:effectLst>
              </a:defRPr>
            </a:lvl1pPr>
          </a:lstStyle>
          <a:p>
            <a:pPr/>
            <a:r>
              <a:t>Общи грижи</a:t>
            </a:r>
          </a:p>
        </p:txBody>
      </p:sp>
      <p:sp>
        <p:nvSpPr>
          <p:cNvPr id="475" name="Rectangle 3"/>
          <p:cNvSpPr txBox="1"/>
          <p:nvPr>
            <p:ph type="body" sz="half" idx="4294967295"/>
          </p:nvPr>
        </p:nvSpPr>
        <p:spPr>
          <a:xfrm>
            <a:off x="1727200" y="1676400"/>
            <a:ext cx="6688138" cy="2895600"/>
          </a:xfrm>
          <a:prstGeom prst="rect">
            <a:avLst/>
          </a:prstGeom>
        </p:spPr>
        <p:txBody>
          <a:bodyPr>
            <a:normAutofit fontScale="100000" lnSpcReduction="0"/>
          </a:bodyPr>
          <a:lstStyle/>
          <a:p>
            <a:pPr marL="339470" indent="-339470" algn="just" defTabSz="905255">
              <a:lnSpc>
                <a:spcPct val="90000"/>
              </a:lnSpc>
              <a:buChar char="▪"/>
              <a:defRPr sz="2376"/>
            </a:pPr>
            <a:r>
              <a:t>Грижа за лигавиците на очите и устната кухина.</a:t>
            </a:r>
          </a:p>
          <a:p>
            <a:pPr marL="339470" indent="-339470" algn="just" defTabSz="905255">
              <a:lnSpc>
                <a:spcPct val="90000"/>
              </a:lnSpc>
              <a:buChar char="▪"/>
              <a:defRPr sz="2376"/>
            </a:pPr>
            <a:r>
              <a:t>Медикаментозна профилактика на стрес язвите на стомаха.</a:t>
            </a:r>
          </a:p>
          <a:p>
            <a:pPr marL="339470" indent="-339470" algn="just" defTabSz="905255">
              <a:lnSpc>
                <a:spcPct val="90000"/>
              </a:lnSpc>
              <a:buChar char="▪"/>
              <a:defRPr sz="2376"/>
            </a:pPr>
            <a:r>
              <a:t>Пасивна рехабилитация.</a:t>
            </a:r>
          </a:p>
          <a:p>
            <a:pPr marL="339470" indent="-339470" algn="just" defTabSz="905255">
              <a:lnSpc>
                <a:spcPct val="90000"/>
              </a:lnSpc>
              <a:buChar char="▪"/>
              <a:defRPr sz="2376"/>
            </a:pPr>
            <a:r>
              <a:t>Провеждане на профилактика/лечение на тромбозите с нискомолекулярен хепарин по показания.</a:t>
            </a:r>
          </a:p>
        </p:txBody>
      </p:sp>
      <p:pic>
        <p:nvPicPr>
          <p:cNvPr id="476" name="Picture 6" descr="Picture 6"/>
          <p:cNvPicPr>
            <a:picLocks noChangeAspect="1"/>
          </p:cNvPicPr>
          <p:nvPr/>
        </p:nvPicPr>
        <p:blipFill>
          <a:blip r:embed="rId2">
            <a:extLst/>
          </a:blip>
          <a:srcRect l="0" t="0" r="0" b="9879"/>
          <a:stretch>
            <a:fillRect/>
          </a:stretch>
        </p:blipFill>
        <p:spPr>
          <a:xfrm>
            <a:off x="2730500" y="4814887"/>
            <a:ext cx="2690586" cy="1817688"/>
          </a:xfrm>
          <a:prstGeom prst="rect">
            <a:avLst/>
          </a:prstGeom>
          <a:ln w="12700">
            <a:miter lim="400000"/>
          </a:ln>
        </p:spPr>
      </p:pic>
      <p:pic>
        <p:nvPicPr>
          <p:cNvPr id="477" name="Picture 7" descr="Picture 7"/>
          <p:cNvPicPr>
            <a:picLocks noChangeAspect="1"/>
          </p:cNvPicPr>
          <p:nvPr/>
        </p:nvPicPr>
        <p:blipFill>
          <a:blip r:embed="rId3">
            <a:extLst/>
          </a:blip>
          <a:srcRect l="0" t="0" r="0" b="8781"/>
          <a:stretch>
            <a:fillRect/>
          </a:stretch>
        </p:blipFill>
        <p:spPr>
          <a:xfrm>
            <a:off x="5605917" y="4814887"/>
            <a:ext cx="2728187" cy="1852612"/>
          </a:xfrm>
          <a:prstGeom prst="rect">
            <a:avLst/>
          </a:prstGeom>
          <a:ln w="12700">
            <a:miter lim="400000"/>
          </a:ln>
        </p:spPr>
      </p:pic>
      <p:sp>
        <p:nvSpPr>
          <p:cNvPr id="478" name="Slide Number Placeholder 1"/>
          <p:cNvSpPr txBox="1"/>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nchor="ctr"/>
          <a:lstStyle/>
          <a:p>
            <a:pPr/>
            <a:r>
              <a:t>Авторегулация на мозъчното кръвообращение</a:t>
            </a:r>
          </a:p>
        </p:txBody>
      </p:sp>
      <p:sp>
        <p:nvSpPr>
          <p:cNvPr id="202" name="Straight Arrow Connector 6"/>
          <p:cNvSpPr/>
          <p:nvPr/>
        </p:nvSpPr>
        <p:spPr>
          <a:xfrm>
            <a:off x="2915815" y="5157192"/>
            <a:ext cx="5328593" cy="1"/>
          </a:xfrm>
          <a:prstGeom prst="line">
            <a:avLst/>
          </a:prstGeom>
          <a:ln>
            <a:solidFill>
              <a:srgbClr val="FFFFFF"/>
            </a:solidFill>
            <a:tailEnd type="stealth"/>
          </a:ln>
        </p:spPr>
        <p:txBody>
          <a:bodyPr lIns="45719" rIns="45719"/>
          <a:lstStyle/>
          <a:p>
            <a:pPr>
              <a:defRPr>
                <a:solidFill>
                  <a:srgbClr val="FFFFFF"/>
                </a:solidFill>
              </a:defRPr>
            </a:pPr>
          </a:p>
        </p:txBody>
      </p:sp>
      <p:sp>
        <p:nvSpPr>
          <p:cNvPr id="203" name="Straight Arrow Connector 7"/>
          <p:cNvSpPr/>
          <p:nvPr/>
        </p:nvSpPr>
        <p:spPr>
          <a:xfrm flipV="1">
            <a:off x="2915816" y="1628799"/>
            <a:ext cx="1" cy="3528393"/>
          </a:xfrm>
          <a:prstGeom prst="line">
            <a:avLst/>
          </a:prstGeom>
          <a:ln>
            <a:solidFill>
              <a:srgbClr val="FFFFFF"/>
            </a:solidFill>
            <a:tailEnd type="stealth"/>
          </a:ln>
        </p:spPr>
        <p:txBody>
          <a:bodyPr lIns="45719" rIns="45719"/>
          <a:lstStyle/>
          <a:p>
            <a:pPr>
              <a:defRPr>
                <a:solidFill>
                  <a:srgbClr val="FFFFFF"/>
                </a:solidFill>
              </a:defRPr>
            </a:pPr>
          </a:p>
        </p:txBody>
      </p:sp>
      <p:sp>
        <p:nvSpPr>
          <p:cNvPr id="204" name="Freeform 10"/>
          <p:cNvSpPr/>
          <p:nvPr/>
        </p:nvSpPr>
        <p:spPr>
          <a:xfrm>
            <a:off x="3657599" y="2913321"/>
            <a:ext cx="4442795" cy="2137651"/>
          </a:xfrm>
          <a:custGeom>
            <a:avLst/>
            <a:gdLst/>
            <a:ahLst/>
            <a:cxnLst>
              <a:cxn ang="0">
                <a:pos x="wd2" y="hd2"/>
              </a:cxn>
              <a:cxn ang="5400000">
                <a:pos x="wd2" y="hd2"/>
              </a:cxn>
              <a:cxn ang="10800000">
                <a:pos x="wd2" y="hd2"/>
              </a:cxn>
              <a:cxn ang="16200000">
                <a:pos x="wd2" y="hd2"/>
              </a:cxn>
            </a:cxnLst>
            <a:rect l="0" t="0" r="r" b="b"/>
            <a:pathLst>
              <a:path w="21414" h="21315" fill="norm" stroke="1" extrusionOk="0">
                <a:moveTo>
                  <a:pt x="0" y="21315"/>
                </a:moveTo>
                <a:cubicBezTo>
                  <a:pt x="456" y="17218"/>
                  <a:pt x="912" y="13120"/>
                  <a:pt x="3626" y="11221"/>
                </a:cubicBezTo>
                <a:cubicBezTo>
                  <a:pt x="6339" y="9321"/>
                  <a:pt x="13426" y="11564"/>
                  <a:pt x="16282" y="9918"/>
                </a:cubicBezTo>
                <a:cubicBezTo>
                  <a:pt x="19139" y="8272"/>
                  <a:pt x="19930" y="2971"/>
                  <a:pt x="20765" y="1343"/>
                </a:cubicBezTo>
                <a:cubicBezTo>
                  <a:pt x="21600" y="-285"/>
                  <a:pt x="21446" y="-68"/>
                  <a:pt x="21292" y="149"/>
                </a:cubicBezTo>
              </a:path>
            </a:pathLst>
          </a:custGeom>
          <a:ln w="25400">
            <a:solidFill>
              <a:srgbClr val="FFFFFF"/>
            </a:solidFill>
          </a:ln>
        </p:spPr>
        <p:txBody>
          <a:bodyPr lIns="45719" rIns="45719" anchor="ctr"/>
          <a:lstStyle/>
          <a:p>
            <a:pPr algn="ctr">
              <a:defRPr>
                <a:solidFill>
                  <a:srgbClr val="FFFFFF"/>
                </a:solidFill>
              </a:defRPr>
            </a:pPr>
          </a:p>
        </p:txBody>
      </p:sp>
      <p:sp>
        <p:nvSpPr>
          <p:cNvPr id="205" name="TextBox 11"/>
          <p:cNvSpPr txBox="1"/>
          <p:nvPr/>
        </p:nvSpPr>
        <p:spPr>
          <a:xfrm>
            <a:off x="3988680" y="4681639"/>
            <a:ext cx="215607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FFFF"/>
                </a:solidFill>
              </a:defRPr>
            </a:pPr>
            <a:r>
              <a:t>Средно АКН </a:t>
            </a:r>
            <a:r>
              <a:t>mmHg</a:t>
            </a:r>
          </a:p>
        </p:txBody>
      </p:sp>
      <p:sp>
        <p:nvSpPr>
          <p:cNvPr id="206" name="Straight Connector 13"/>
          <p:cNvSpPr/>
          <p:nvPr/>
        </p:nvSpPr>
        <p:spPr>
          <a:xfrm>
            <a:off x="4355975" y="5157192"/>
            <a:ext cx="1" cy="72009"/>
          </a:xfrm>
          <a:prstGeom prst="line">
            <a:avLst/>
          </a:prstGeom>
          <a:ln>
            <a:solidFill>
              <a:srgbClr val="FFFFFF"/>
            </a:solidFill>
          </a:ln>
        </p:spPr>
        <p:txBody>
          <a:bodyPr lIns="45719" rIns="45719"/>
          <a:lstStyle/>
          <a:p>
            <a:pPr>
              <a:defRPr>
                <a:solidFill>
                  <a:srgbClr val="FFFFFF"/>
                </a:solidFill>
              </a:defRPr>
            </a:pPr>
          </a:p>
        </p:txBody>
      </p:sp>
      <p:sp>
        <p:nvSpPr>
          <p:cNvPr id="207" name="Straight Connector 14"/>
          <p:cNvSpPr/>
          <p:nvPr/>
        </p:nvSpPr>
        <p:spPr>
          <a:xfrm>
            <a:off x="6948264" y="5157192"/>
            <a:ext cx="1" cy="72009"/>
          </a:xfrm>
          <a:prstGeom prst="line">
            <a:avLst/>
          </a:prstGeom>
          <a:ln>
            <a:solidFill>
              <a:srgbClr val="FFFFFF"/>
            </a:solidFill>
          </a:ln>
        </p:spPr>
        <p:txBody>
          <a:bodyPr lIns="45719" rIns="45719"/>
          <a:lstStyle/>
          <a:p>
            <a:pPr>
              <a:defRPr>
                <a:solidFill>
                  <a:srgbClr val="FFFFFF"/>
                </a:solidFill>
              </a:defRPr>
            </a:pPr>
          </a:p>
        </p:txBody>
      </p:sp>
      <p:sp>
        <p:nvSpPr>
          <p:cNvPr id="208" name="Straight Connector 15"/>
          <p:cNvSpPr/>
          <p:nvPr/>
        </p:nvSpPr>
        <p:spPr>
          <a:xfrm>
            <a:off x="5652120" y="5157192"/>
            <a:ext cx="1" cy="72009"/>
          </a:xfrm>
          <a:prstGeom prst="line">
            <a:avLst/>
          </a:prstGeom>
          <a:ln>
            <a:solidFill>
              <a:srgbClr val="FFFFFF"/>
            </a:solidFill>
          </a:ln>
        </p:spPr>
        <p:txBody>
          <a:bodyPr lIns="45719" rIns="45719"/>
          <a:lstStyle/>
          <a:p>
            <a:pPr>
              <a:defRPr>
                <a:solidFill>
                  <a:srgbClr val="FFFFFF"/>
                </a:solidFill>
              </a:defRPr>
            </a:pPr>
          </a:p>
        </p:txBody>
      </p:sp>
      <p:sp>
        <p:nvSpPr>
          <p:cNvPr id="209" name="Straight Connector 16"/>
          <p:cNvSpPr/>
          <p:nvPr/>
        </p:nvSpPr>
        <p:spPr>
          <a:xfrm>
            <a:off x="8100392" y="5157192"/>
            <a:ext cx="1" cy="72009"/>
          </a:xfrm>
          <a:prstGeom prst="line">
            <a:avLst/>
          </a:prstGeom>
          <a:ln>
            <a:solidFill>
              <a:srgbClr val="FFFFFF"/>
            </a:solidFill>
          </a:ln>
        </p:spPr>
        <p:txBody>
          <a:bodyPr lIns="45719" rIns="45719"/>
          <a:lstStyle/>
          <a:p>
            <a:pPr>
              <a:defRPr>
                <a:solidFill>
                  <a:srgbClr val="FFFFFF"/>
                </a:solidFill>
              </a:defRPr>
            </a:pPr>
          </a:p>
        </p:txBody>
      </p:sp>
      <p:sp>
        <p:nvSpPr>
          <p:cNvPr id="210" name="TextBox 18"/>
          <p:cNvSpPr txBox="1"/>
          <p:nvPr/>
        </p:nvSpPr>
        <p:spPr>
          <a:xfrm>
            <a:off x="4176574" y="5278678"/>
            <a:ext cx="358413"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50</a:t>
            </a:r>
          </a:p>
        </p:txBody>
      </p:sp>
      <p:sp>
        <p:nvSpPr>
          <p:cNvPr id="211" name="TextBox 19"/>
          <p:cNvSpPr txBox="1"/>
          <p:nvPr/>
        </p:nvSpPr>
        <p:spPr>
          <a:xfrm>
            <a:off x="5416484" y="5278678"/>
            <a:ext cx="485551"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100</a:t>
            </a:r>
          </a:p>
        </p:txBody>
      </p:sp>
      <p:sp>
        <p:nvSpPr>
          <p:cNvPr id="212" name="TextBox 20"/>
          <p:cNvSpPr txBox="1"/>
          <p:nvPr/>
        </p:nvSpPr>
        <p:spPr>
          <a:xfrm>
            <a:off x="6712629" y="5278678"/>
            <a:ext cx="48555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150</a:t>
            </a:r>
          </a:p>
        </p:txBody>
      </p:sp>
      <p:sp>
        <p:nvSpPr>
          <p:cNvPr id="213" name="TextBox 21"/>
          <p:cNvSpPr txBox="1"/>
          <p:nvPr/>
        </p:nvSpPr>
        <p:spPr>
          <a:xfrm>
            <a:off x="2520390" y="3982146"/>
            <a:ext cx="35841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50</a:t>
            </a:r>
          </a:p>
        </p:txBody>
      </p:sp>
      <p:sp>
        <p:nvSpPr>
          <p:cNvPr id="214" name="TextBox 22"/>
          <p:cNvSpPr txBox="1"/>
          <p:nvPr/>
        </p:nvSpPr>
        <p:spPr>
          <a:xfrm>
            <a:off x="7861418" y="5278678"/>
            <a:ext cx="48555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200</a:t>
            </a:r>
          </a:p>
        </p:txBody>
      </p:sp>
      <p:sp>
        <p:nvSpPr>
          <p:cNvPr id="215" name="TextBox 23"/>
          <p:cNvSpPr txBox="1"/>
          <p:nvPr/>
        </p:nvSpPr>
        <p:spPr>
          <a:xfrm>
            <a:off x="2385471" y="2913321"/>
            <a:ext cx="485551"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100</a:t>
            </a:r>
          </a:p>
        </p:txBody>
      </p:sp>
      <p:sp>
        <p:nvSpPr>
          <p:cNvPr id="216" name="TextBox 24"/>
          <p:cNvSpPr txBox="1"/>
          <p:nvPr/>
        </p:nvSpPr>
        <p:spPr>
          <a:xfrm rot="16200000">
            <a:off x="1395577" y="3172905"/>
            <a:ext cx="34128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FFFF"/>
                </a:solidFill>
              </a:defRPr>
            </a:pPr>
            <a:r>
              <a:t>Мозъчен кръвоток </a:t>
            </a:r>
            <a:r>
              <a:t>ml/100 g/min</a:t>
            </a:r>
          </a:p>
        </p:txBody>
      </p:sp>
      <p:sp>
        <p:nvSpPr>
          <p:cNvPr id="217" name="Straight Connector 3"/>
          <p:cNvSpPr/>
          <p:nvPr/>
        </p:nvSpPr>
        <p:spPr>
          <a:xfrm flipH="1">
            <a:off x="4355975" y="2075833"/>
            <a:ext cx="1" cy="3117363"/>
          </a:xfrm>
          <a:prstGeom prst="line">
            <a:avLst/>
          </a:prstGeom>
          <a:ln w="3175">
            <a:solidFill>
              <a:srgbClr val="FF0000"/>
            </a:solidFill>
            <a:prstDash val="sysDot"/>
          </a:ln>
        </p:spPr>
        <p:txBody>
          <a:bodyPr lIns="45719" rIns="45719"/>
          <a:lstStyle/>
          <a:p>
            <a:pPr>
              <a:defRPr>
                <a:solidFill>
                  <a:srgbClr val="FFFFFF"/>
                </a:solidFill>
              </a:defRPr>
            </a:pPr>
          </a:p>
        </p:txBody>
      </p:sp>
      <p:sp>
        <p:nvSpPr>
          <p:cNvPr id="218" name="Straight Connector 25"/>
          <p:cNvSpPr/>
          <p:nvPr/>
        </p:nvSpPr>
        <p:spPr>
          <a:xfrm>
            <a:off x="6948264" y="2039829"/>
            <a:ext cx="1" cy="3117363"/>
          </a:xfrm>
          <a:prstGeom prst="line">
            <a:avLst/>
          </a:prstGeom>
          <a:ln w="3175">
            <a:solidFill>
              <a:srgbClr val="FF0000"/>
            </a:solidFill>
            <a:prstDash val="sysDot"/>
          </a:ln>
        </p:spPr>
        <p:txBody>
          <a:bodyPr lIns="45719" rIns="45719"/>
          <a:lstStyle/>
          <a:p>
            <a:pPr>
              <a:defRPr>
                <a:solidFill>
                  <a:srgbClr val="FFFFFF"/>
                </a:solidFill>
              </a:defRPr>
            </a:pPr>
          </a:p>
        </p:txBody>
      </p:sp>
      <p:sp>
        <p:nvSpPr>
          <p:cNvPr id="219" name="Oval 8"/>
          <p:cNvSpPr/>
          <p:nvPr/>
        </p:nvSpPr>
        <p:spPr>
          <a:xfrm>
            <a:off x="3326160" y="2138853"/>
            <a:ext cx="165721" cy="201039"/>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0" name="Oval 26"/>
          <p:cNvSpPr/>
          <p:nvPr/>
        </p:nvSpPr>
        <p:spPr>
          <a:xfrm>
            <a:off x="3563887" y="2138853"/>
            <a:ext cx="220641" cy="254413"/>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1" name="Oval 27"/>
          <p:cNvSpPr/>
          <p:nvPr/>
        </p:nvSpPr>
        <p:spPr>
          <a:xfrm>
            <a:off x="7584402" y="1945711"/>
            <a:ext cx="371975" cy="394183"/>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2" name="Oval 28"/>
          <p:cNvSpPr/>
          <p:nvPr/>
        </p:nvSpPr>
        <p:spPr>
          <a:xfrm>
            <a:off x="4478287" y="2138852"/>
            <a:ext cx="385193" cy="394183"/>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3" name="Oval 29"/>
          <p:cNvSpPr/>
          <p:nvPr/>
        </p:nvSpPr>
        <p:spPr>
          <a:xfrm>
            <a:off x="5076726" y="2138852"/>
            <a:ext cx="287363" cy="307789"/>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4" name="Oval 30"/>
          <p:cNvSpPr/>
          <p:nvPr/>
        </p:nvSpPr>
        <p:spPr>
          <a:xfrm>
            <a:off x="5558408" y="2138853"/>
            <a:ext cx="165721" cy="201039"/>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5" name="Oval 31"/>
          <p:cNvSpPr/>
          <p:nvPr/>
        </p:nvSpPr>
        <p:spPr>
          <a:xfrm>
            <a:off x="5918448" y="2138853"/>
            <a:ext cx="165721" cy="153897"/>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6" name="Oval 32"/>
          <p:cNvSpPr/>
          <p:nvPr/>
        </p:nvSpPr>
        <p:spPr>
          <a:xfrm>
            <a:off x="6361348" y="2140622"/>
            <a:ext cx="82861" cy="98753"/>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7" name="Oval 33"/>
          <p:cNvSpPr/>
          <p:nvPr/>
        </p:nvSpPr>
        <p:spPr>
          <a:xfrm>
            <a:off x="6649380" y="2132856"/>
            <a:ext cx="45721" cy="45721"/>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8" name="Oval 34"/>
          <p:cNvSpPr/>
          <p:nvPr/>
        </p:nvSpPr>
        <p:spPr>
          <a:xfrm>
            <a:off x="7009420" y="2091711"/>
            <a:ext cx="82861" cy="124091"/>
          </a:xfrm>
          <a:prstGeom prst="ellipse">
            <a:avLst/>
          </a:prstGeom>
          <a:ln w="25400">
            <a:solidFill>
              <a:srgbClr val="FF0000"/>
            </a:solidFill>
          </a:ln>
        </p:spPr>
        <p:txBody>
          <a:bodyPr lIns="45719" rIns="45719" anchor="ctr"/>
          <a:lstStyle/>
          <a:p>
            <a:pPr algn="ctr">
              <a:defRPr>
                <a:solidFill>
                  <a:srgbClr val="FFFFFF"/>
                </a:solidFill>
              </a:defRPr>
            </a:pPr>
          </a:p>
        </p:txBody>
      </p:sp>
      <p:sp>
        <p:nvSpPr>
          <p:cNvPr id="229" name="Oval 35"/>
          <p:cNvSpPr/>
          <p:nvPr/>
        </p:nvSpPr>
        <p:spPr>
          <a:xfrm>
            <a:off x="7286600" y="2041639"/>
            <a:ext cx="165721" cy="201039"/>
          </a:xfrm>
          <a:prstGeom prst="ellipse">
            <a:avLst/>
          </a:prstGeom>
          <a:ln w="25400">
            <a:solidFill>
              <a:srgbClr val="FF0000"/>
            </a:solidFill>
          </a:ln>
        </p:spPr>
        <p:txBody>
          <a:bodyPr lIns="45719" rIns="45719" anchor="ctr"/>
          <a:lstStyle/>
          <a:p>
            <a:pPr algn="ctr">
              <a:defRPr>
                <a:solidFill>
                  <a:srgbClr val="FFFFFF"/>
                </a:solidFill>
              </a:defRPr>
            </a:pPr>
          </a:p>
        </p:txBody>
      </p:sp>
      <p:sp>
        <p:nvSpPr>
          <p:cNvPr id="230" name="Oval 36"/>
          <p:cNvSpPr/>
          <p:nvPr/>
        </p:nvSpPr>
        <p:spPr>
          <a:xfrm>
            <a:off x="3923927" y="2132856"/>
            <a:ext cx="371975" cy="417667"/>
          </a:xfrm>
          <a:prstGeom prst="ellipse">
            <a:avLst/>
          </a:prstGeom>
          <a:ln w="25400">
            <a:solidFill>
              <a:srgbClr val="FF0000"/>
            </a:solidFill>
          </a:ln>
        </p:spPr>
        <p:txBody>
          <a:bodyPr lIns="45719" rIns="45719" anchor="ctr"/>
          <a:lstStyle/>
          <a:p>
            <a:pPr algn="ctr">
              <a:defRPr>
                <a:solidFill>
                  <a:srgbClr val="FFFFFF"/>
                </a:solidFill>
              </a:defRPr>
            </a:pPr>
          </a:p>
        </p:txBody>
      </p:sp>
      <p:sp>
        <p:nvSpPr>
          <p:cNvPr id="231" name="Slide Number Placeholder 9"/>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ph type="title"/>
          </p:nvPr>
        </p:nvSpPr>
        <p:spPr>
          <a:prstGeom prst="rect">
            <a:avLst/>
          </a:prstGeom>
        </p:spPr>
        <p:txBody>
          <a:bodyPr anchor="ctr"/>
          <a:lstStyle/>
          <a:p>
            <a:pPr/>
            <a:r>
              <a:t>Авторегулация на мозъчното кръвообращение</a:t>
            </a:r>
          </a:p>
        </p:txBody>
      </p:sp>
      <p:sp>
        <p:nvSpPr>
          <p:cNvPr id="236" name="Straight Arrow Connector 6"/>
          <p:cNvSpPr/>
          <p:nvPr/>
        </p:nvSpPr>
        <p:spPr>
          <a:xfrm>
            <a:off x="2915815" y="5157192"/>
            <a:ext cx="5328593" cy="1"/>
          </a:xfrm>
          <a:prstGeom prst="line">
            <a:avLst/>
          </a:prstGeom>
          <a:ln>
            <a:solidFill>
              <a:srgbClr val="FFFFFF"/>
            </a:solidFill>
            <a:tailEnd type="stealth"/>
          </a:ln>
        </p:spPr>
        <p:txBody>
          <a:bodyPr lIns="45719" rIns="45719"/>
          <a:lstStyle/>
          <a:p>
            <a:pPr>
              <a:defRPr>
                <a:solidFill>
                  <a:srgbClr val="FFFFFF"/>
                </a:solidFill>
              </a:defRPr>
            </a:pPr>
          </a:p>
        </p:txBody>
      </p:sp>
      <p:sp>
        <p:nvSpPr>
          <p:cNvPr id="237" name="Straight Arrow Connector 7"/>
          <p:cNvSpPr/>
          <p:nvPr/>
        </p:nvSpPr>
        <p:spPr>
          <a:xfrm flipV="1">
            <a:off x="2915816" y="1628799"/>
            <a:ext cx="1" cy="3528393"/>
          </a:xfrm>
          <a:prstGeom prst="line">
            <a:avLst/>
          </a:prstGeom>
          <a:ln>
            <a:solidFill>
              <a:srgbClr val="FFFFFF"/>
            </a:solidFill>
            <a:tailEnd type="stealth"/>
          </a:ln>
        </p:spPr>
        <p:txBody>
          <a:bodyPr lIns="45719" rIns="45719"/>
          <a:lstStyle/>
          <a:p>
            <a:pPr>
              <a:defRPr>
                <a:solidFill>
                  <a:srgbClr val="FFFFFF"/>
                </a:solidFill>
              </a:defRPr>
            </a:pPr>
          </a:p>
        </p:txBody>
      </p:sp>
      <p:sp>
        <p:nvSpPr>
          <p:cNvPr id="238" name="TextBox 11"/>
          <p:cNvSpPr txBox="1"/>
          <p:nvPr/>
        </p:nvSpPr>
        <p:spPr>
          <a:xfrm>
            <a:off x="7029210" y="4166811"/>
            <a:ext cx="1361739" cy="3940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FFFF"/>
                </a:solidFill>
              </a:defRPr>
            </a:pPr>
            <a:r>
              <a:t>PaO</a:t>
            </a:r>
            <a:r>
              <a:rPr baseline="-25000"/>
              <a:t>2 </a:t>
            </a:r>
            <a:r>
              <a:t>mmHg</a:t>
            </a:r>
          </a:p>
        </p:txBody>
      </p:sp>
      <p:sp>
        <p:nvSpPr>
          <p:cNvPr id="239" name="Straight Connector 13"/>
          <p:cNvSpPr/>
          <p:nvPr/>
        </p:nvSpPr>
        <p:spPr>
          <a:xfrm>
            <a:off x="3851919" y="5157192"/>
            <a:ext cx="1" cy="72009"/>
          </a:xfrm>
          <a:prstGeom prst="line">
            <a:avLst/>
          </a:prstGeom>
          <a:ln>
            <a:solidFill>
              <a:srgbClr val="FFFFFF"/>
            </a:solidFill>
          </a:ln>
        </p:spPr>
        <p:txBody>
          <a:bodyPr lIns="45719" rIns="45719"/>
          <a:lstStyle/>
          <a:p>
            <a:pPr>
              <a:defRPr>
                <a:solidFill>
                  <a:srgbClr val="FFFFFF"/>
                </a:solidFill>
              </a:defRPr>
            </a:pPr>
          </a:p>
        </p:txBody>
      </p:sp>
      <p:sp>
        <p:nvSpPr>
          <p:cNvPr id="240" name="Straight Connector 14"/>
          <p:cNvSpPr/>
          <p:nvPr/>
        </p:nvSpPr>
        <p:spPr>
          <a:xfrm>
            <a:off x="5292080" y="5157192"/>
            <a:ext cx="1" cy="72009"/>
          </a:xfrm>
          <a:prstGeom prst="line">
            <a:avLst/>
          </a:prstGeom>
          <a:ln>
            <a:solidFill>
              <a:srgbClr val="FFFFFF"/>
            </a:solidFill>
          </a:ln>
        </p:spPr>
        <p:txBody>
          <a:bodyPr lIns="45719" rIns="45719"/>
          <a:lstStyle/>
          <a:p>
            <a:pPr>
              <a:defRPr>
                <a:solidFill>
                  <a:srgbClr val="FFFFFF"/>
                </a:solidFill>
              </a:defRPr>
            </a:pPr>
          </a:p>
        </p:txBody>
      </p:sp>
      <p:sp>
        <p:nvSpPr>
          <p:cNvPr id="241" name="Straight Connector 15"/>
          <p:cNvSpPr/>
          <p:nvPr/>
        </p:nvSpPr>
        <p:spPr>
          <a:xfrm>
            <a:off x="4572000" y="5157192"/>
            <a:ext cx="0" cy="72009"/>
          </a:xfrm>
          <a:prstGeom prst="line">
            <a:avLst/>
          </a:prstGeom>
          <a:ln>
            <a:solidFill>
              <a:srgbClr val="FFFFFF"/>
            </a:solidFill>
          </a:ln>
        </p:spPr>
        <p:txBody>
          <a:bodyPr lIns="45719" rIns="45719"/>
          <a:lstStyle/>
          <a:p>
            <a:pPr>
              <a:defRPr>
                <a:solidFill>
                  <a:srgbClr val="FFFFFF"/>
                </a:solidFill>
              </a:defRPr>
            </a:pPr>
          </a:p>
        </p:txBody>
      </p:sp>
      <p:sp>
        <p:nvSpPr>
          <p:cNvPr id="242" name="Straight Connector 16"/>
          <p:cNvSpPr/>
          <p:nvPr/>
        </p:nvSpPr>
        <p:spPr>
          <a:xfrm>
            <a:off x="6012160" y="5168787"/>
            <a:ext cx="1" cy="72009"/>
          </a:xfrm>
          <a:prstGeom prst="line">
            <a:avLst/>
          </a:prstGeom>
          <a:ln>
            <a:solidFill>
              <a:srgbClr val="FFFFFF"/>
            </a:solidFill>
          </a:ln>
        </p:spPr>
        <p:txBody>
          <a:bodyPr lIns="45719" rIns="45719"/>
          <a:lstStyle/>
          <a:p>
            <a:pPr>
              <a:defRPr>
                <a:solidFill>
                  <a:srgbClr val="FFFFFF"/>
                </a:solidFill>
              </a:defRPr>
            </a:pPr>
          </a:p>
        </p:txBody>
      </p:sp>
      <p:sp>
        <p:nvSpPr>
          <p:cNvPr id="243" name="TextBox 18"/>
          <p:cNvSpPr txBox="1"/>
          <p:nvPr/>
        </p:nvSpPr>
        <p:spPr>
          <a:xfrm>
            <a:off x="3703321" y="5278678"/>
            <a:ext cx="358414"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50</a:t>
            </a:r>
          </a:p>
        </p:txBody>
      </p:sp>
      <p:sp>
        <p:nvSpPr>
          <p:cNvPr id="244" name="TextBox 19"/>
          <p:cNvSpPr txBox="1"/>
          <p:nvPr/>
        </p:nvSpPr>
        <p:spPr>
          <a:xfrm>
            <a:off x="4333026" y="5278678"/>
            <a:ext cx="48555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100</a:t>
            </a:r>
          </a:p>
        </p:txBody>
      </p:sp>
      <p:sp>
        <p:nvSpPr>
          <p:cNvPr id="245" name="TextBox 20"/>
          <p:cNvSpPr txBox="1"/>
          <p:nvPr/>
        </p:nvSpPr>
        <p:spPr>
          <a:xfrm>
            <a:off x="5117227" y="5278678"/>
            <a:ext cx="48555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150</a:t>
            </a:r>
          </a:p>
        </p:txBody>
      </p:sp>
      <p:sp>
        <p:nvSpPr>
          <p:cNvPr id="246" name="TextBox 21"/>
          <p:cNvSpPr txBox="1"/>
          <p:nvPr/>
        </p:nvSpPr>
        <p:spPr>
          <a:xfrm>
            <a:off x="2520390" y="3982146"/>
            <a:ext cx="35841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50</a:t>
            </a:r>
          </a:p>
        </p:txBody>
      </p:sp>
      <p:sp>
        <p:nvSpPr>
          <p:cNvPr id="247" name="TextBox 22"/>
          <p:cNvSpPr txBox="1"/>
          <p:nvPr/>
        </p:nvSpPr>
        <p:spPr>
          <a:xfrm>
            <a:off x="5773185" y="5278678"/>
            <a:ext cx="1222138"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200 mmHg</a:t>
            </a:r>
          </a:p>
        </p:txBody>
      </p:sp>
      <p:sp>
        <p:nvSpPr>
          <p:cNvPr id="248" name="TextBox 23"/>
          <p:cNvSpPr txBox="1"/>
          <p:nvPr/>
        </p:nvSpPr>
        <p:spPr>
          <a:xfrm>
            <a:off x="2385471" y="2913321"/>
            <a:ext cx="485551"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100</a:t>
            </a:r>
          </a:p>
        </p:txBody>
      </p:sp>
      <p:sp>
        <p:nvSpPr>
          <p:cNvPr id="249" name="TextBox 24"/>
          <p:cNvSpPr txBox="1"/>
          <p:nvPr/>
        </p:nvSpPr>
        <p:spPr>
          <a:xfrm rot="16200000">
            <a:off x="1395577" y="3172905"/>
            <a:ext cx="341281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FFFF"/>
                </a:solidFill>
              </a:defRPr>
            </a:pPr>
            <a:r>
              <a:t>Мозъчен кръвоток </a:t>
            </a:r>
            <a:r>
              <a:t>ml/100 g/min</a:t>
            </a:r>
          </a:p>
        </p:txBody>
      </p:sp>
      <p:sp>
        <p:nvSpPr>
          <p:cNvPr id="250" name="Freeform 25"/>
          <p:cNvSpPr/>
          <p:nvPr/>
        </p:nvSpPr>
        <p:spPr>
          <a:xfrm>
            <a:off x="3491879" y="3097988"/>
            <a:ext cx="3816425" cy="1068826"/>
          </a:xfrm>
          <a:custGeom>
            <a:avLst/>
            <a:gdLst/>
            <a:ahLst/>
            <a:cxnLst>
              <a:cxn ang="0">
                <a:pos x="wd2" y="hd2"/>
              </a:cxn>
              <a:cxn ang="5400000">
                <a:pos x="wd2" y="hd2"/>
              </a:cxn>
              <a:cxn ang="10800000">
                <a:pos x="wd2" y="hd2"/>
              </a:cxn>
              <a:cxn ang="16200000">
                <a:pos x="wd2" y="hd2"/>
              </a:cxn>
            </a:cxnLst>
            <a:rect l="0" t="0" r="r" b="b"/>
            <a:pathLst>
              <a:path w="21600" h="20624" fill="norm" stroke="1" extrusionOk="0">
                <a:moveTo>
                  <a:pt x="0" y="0"/>
                </a:moveTo>
                <a:cubicBezTo>
                  <a:pt x="653" y="7560"/>
                  <a:pt x="1306" y="15120"/>
                  <a:pt x="2118" y="18360"/>
                </a:cubicBezTo>
                <a:cubicBezTo>
                  <a:pt x="2929" y="21600"/>
                  <a:pt x="4129" y="19260"/>
                  <a:pt x="4871" y="19440"/>
                </a:cubicBezTo>
                <a:cubicBezTo>
                  <a:pt x="5612" y="19620"/>
                  <a:pt x="5471" y="19260"/>
                  <a:pt x="6565" y="19440"/>
                </a:cubicBezTo>
                <a:cubicBezTo>
                  <a:pt x="7659" y="19620"/>
                  <a:pt x="9494" y="20340"/>
                  <a:pt x="11435" y="20520"/>
                </a:cubicBezTo>
                <a:cubicBezTo>
                  <a:pt x="13376" y="20700"/>
                  <a:pt x="16729" y="20610"/>
                  <a:pt x="18212" y="20520"/>
                </a:cubicBezTo>
                <a:cubicBezTo>
                  <a:pt x="19694" y="20430"/>
                  <a:pt x="19765" y="19980"/>
                  <a:pt x="20329" y="19980"/>
                </a:cubicBezTo>
                <a:cubicBezTo>
                  <a:pt x="20894" y="19980"/>
                  <a:pt x="21247" y="20250"/>
                  <a:pt x="21600" y="20520"/>
                </a:cubicBezTo>
              </a:path>
            </a:pathLst>
          </a:custGeom>
          <a:ln w="25400">
            <a:solidFill>
              <a:srgbClr val="FFFFFF"/>
            </a:solidFill>
          </a:ln>
        </p:spPr>
        <p:txBody>
          <a:bodyPr lIns="45719" rIns="45719" anchor="ctr"/>
          <a:lstStyle/>
          <a:p>
            <a:pPr algn="ctr">
              <a:defRPr>
                <a:solidFill>
                  <a:srgbClr val="FFFFFF"/>
                </a:solidFill>
              </a:defRPr>
            </a:pPr>
          </a:p>
        </p:txBody>
      </p:sp>
      <p:sp>
        <p:nvSpPr>
          <p:cNvPr id="251" name="Freeform 26"/>
          <p:cNvSpPr/>
          <p:nvPr/>
        </p:nvSpPr>
        <p:spPr>
          <a:xfrm>
            <a:off x="3634163" y="2913320"/>
            <a:ext cx="3242094" cy="1438158"/>
          </a:xfrm>
          <a:custGeom>
            <a:avLst/>
            <a:gdLst/>
            <a:ahLst/>
            <a:cxnLst>
              <a:cxn ang="0">
                <a:pos x="wd2" y="hd2"/>
              </a:cxn>
              <a:cxn ang="5400000">
                <a:pos x="wd2" y="hd2"/>
              </a:cxn>
              <a:cxn ang="10800000">
                <a:pos x="wd2" y="hd2"/>
              </a:cxn>
              <a:cxn ang="16200000">
                <a:pos x="wd2" y="hd2"/>
              </a:cxn>
            </a:cxnLst>
            <a:rect l="0" t="0" r="r" b="b"/>
            <a:pathLst>
              <a:path w="21600" h="21566" fill="norm" stroke="1" extrusionOk="0">
                <a:moveTo>
                  <a:pt x="0" y="21566"/>
                </a:moveTo>
                <a:cubicBezTo>
                  <a:pt x="1050" y="20653"/>
                  <a:pt x="2100" y="19741"/>
                  <a:pt x="2700" y="19011"/>
                </a:cubicBezTo>
                <a:cubicBezTo>
                  <a:pt x="3300" y="18280"/>
                  <a:pt x="3360" y="17854"/>
                  <a:pt x="3600" y="17185"/>
                </a:cubicBezTo>
                <a:cubicBezTo>
                  <a:pt x="3840" y="16516"/>
                  <a:pt x="3660" y="16029"/>
                  <a:pt x="4140" y="14995"/>
                </a:cubicBezTo>
                <a:cubicBezTo>
                  <a:pt x="4620" y="13960"/>
                  <a:pt x="5970" y="11892"/>
                  <a:pt x="6480" y="10979"/>
                </a:cubicBezTo>
                <a:cubicBezTo>
                  <a:pt x="6990" y="10066"/>
                  <a:pt x="6660" y="10188"/>
                  <a:pt x="7200" y="9519"/>
                </a:cubicBezTo>
                <a:cubicBezTo>
                  <a:pt x="7740" y="8849"/>
                  <a:pt x="9090" y="7572"/>
                  <a:pt x="9720" y="6963"/>
                </a:cubicBezTo>
                <a:cubicBezTo>
                  <a:pt x="10350" y="6355"/>
                  <a:pt x="10350" y="6476"/>
                  <a:pt x="10980" y="5868"/>
                </a:cubicBezTo>
                <a:cubicBezTo>
                  <a:pt x="11610" y="5259"/>
                  <a:pt x="13500" y="3312"/>
                  <a:pt x="13500" y="3312"/>
                </a:cubicBezTo>
                <a:cubicBezTo>
                  <a:pt x="14160" y="2643"/>
                  <a:pt x="14400" y="2339"/>
                  <a:pt x="14940" y="1852"/>
                </a:cubicBezTo>
                <a:cubicBezTo>
                  <a:pt x="15480" y="1365"/>
                  <a:pt x="16230" y="635"/>
                  <a:pt x="16740" y="392"/>
                </a:cubicBezTo>
                <a:cubicBezTo>
                  <a:pt x="17250" y="149"/>
                  <a:pt x="18000" y="392"/>
                  <a:pt x="18000" y="392"/>
                </a:cubicBezTo>
                <a:lnTo>
                  <a:pt x="18720" y="392"/>
                </a:lnTo>
                <a:cubicBezTo>
                  <a:pt x="18960" y="392"/>
                  <a:pt x="19140" y="453"/>
                  <a:pt x="19440" y="392"/>
                </a:cubicBezTo>
                <a:cubicBezTo>
                  <a:pt x="19740" y="331"/>
                  <a:pt x="20160" y="88"/>
                  <a:pt x="20520" y="27"/>
                </a:cubicBezTo>
                <a:cubicBezTo>
                  <a:pt x="20880" y="-34"/>
                  <a:pt x="21600" y="27"/>
                  <a:pt x="21600" y="27"/>
                </a:cubicBezTo>
              </a:path>
            </a:pathLst>
          </a:custGeom>
          <a:ln w="25400">
            <a:solidFill>
              <a:srgbClr val="FF0000"/>
            </a:solidFill>
          </a:ln>
        </p:spPr>
        <p:txBody>
          <a:bodyPr lIns="45719" rIns="45719" anchor="ctr"/>
          <a:lstStyle/>
          <a:p>
            <a:pPr algn="ctr">
              <a:defRPr>
                <a:solidFill>
                  <a:srgbClr val="FFFFFF"/>
                </a:solidFill>
              </a:defRPr>
            </a:pPr>
          </a:p>
        </p:txBody>
      </p:sp>
      <p:sp>
        <p:nvSpPr>
          <p:cNvPr id="252" name="TextBox 27"/>
          <p:cNvSpPr txBox="1"/>
          <p:nvPr/>
        </p:nvSpPr>
        <p:spPr>
          <a:xfrm>
            <a:off x="7029210" y="2987660"/>
            <a:ext cx="1526827" cy="39409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0000"/>
                </a:solidFill>
              </a:defRPr>
            </a:pPr>
            <a:r>
              <a:t>PaCO</a:t>
            </a:r>
            <a:r>
              <a:rPr baseline="-25000"/>
              <a:t>2 </a:t>
            </a:r>
            <a:r>
              <a:t>mmHg</a:t>
            </a:r>
          </a:p>
        </p:txBody>
      </p:sp>
      <p:sp>
        <p:nvSpPr>
          <p:cNvPr id="253" name="Slide Number Placeholder 2"/>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lide Number Placeholder 5"/>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8" name="Picture 2" descr="Picture 2"/>
          <p:cNvPicPr>
            <a:picLocks noChangeAspect="1"/>
          </p:cNvPicPr>
          <p:nvPr/>
        </p:nvPicPr>
        <p:blipFill>
          <a:blip r:embed="rId2">
            <a:extLst/>
          </a:blip>
          <a:srcRect l="0" t="31738" r="0" b="0"/>
          <a:stretch>
            <a:fillRect/>
          </a:stretch>
        </p:blipFill>
        <p:spPr>
          <a:xfrm>
            <a:off x="437534" y="404664"/>
            <a:ext cx="4668533" cy="6178699"/>
          </a:xfrm>
          <a:prstGeom prst="rect">
            <a:avLst/>
          </a:prstGeom>
          <a:ln>
            <a:solidFill>
              <a:srgbClr val="FFFFFF"/>
            </a:solidFill>
          </a:ln>
        </p:spPr>
      </p:pic>
      <p:sp>
        <p:nvSpPr>
          <p:cNvPr id="259" name="TextBox 1"/>
          <p:cNvSpPr txBox="1"/>
          <p:nvPr/>
        </p:nvSpPr>
        <p:spPr>
          <a:xfrm>
            <a:off x="5625832" y="404664"/>
            <a:ext cx="2759815" cy="38373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defRPr>
            </a:pPr>
            <a:r>
              <a:t>Средно</a:t>
            </a:r>
          </a:p>
          <a:p>
            <a:pPr algn="r">
              <a:defRPr sz="3200">
                <a:solidFill>
                  <a:srgbClr val="FFFFFF"/>
                </a:solidFill>
              </a:defRPr>
            </a:pPr>
            <a:r>
              <a:t>Артериално</a:t>
            </a:r>
          </a:p>
          <a:p>
            <a:pPr algn="r">
              <a:defRPr sz="3200">
                <a:solidFill>
                  <a:srgbClr val="FFFFFF"/>
                </a:solidFill>
              </a:defRPr>
            </a:pPr>
            <a:r>
              <a:t>Кръвно</a:t>
            </a:r>
          </a:p>
          <a:p>
            <a:pPr algn="r">
              <a:defRPr sz="3200">
                <a:solidFill>
                  <a:srgbClr val="FFFFFF"/>
                </a:solidFill>
              </a:defRPr>
            </a:pPr>
            <a:r>
              <a:t>Налягане в различни части на човешкото тяло</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Picture 7" descr="Picture 7"/>
          <p:cNvPicPr>
            <a:picLocks noChangeAspect="1"/>
          </p:cNvPicPr>
          <p:nvPr/>
        </p:nvPicPr>
        <p:blipFill>
          <a:blip r:embed="rId3">
            <a:extLst/>
          </a:blip>
          <a:stretch>
            <a:fillRect/>
          </a:stretch>
        </p:blipFill>
        <p:spPr>
          <a:xfrm flipH="1">
            <a:off x="4526507" y="1677447"/>
            <a:ext cx="3615383" cy="4372644"/>
          </a:xfrm>
          <a:prstGeom prst="rect">
            <a:avLst/>
          </a:prstGeom>
          <a:ln w="12700">
            <a:miter lim="400000"/>
          </a:ln>
        </p:spPr>
      </p:pic>
      <p:sp>
        <p:nvSpPr>
          <p:cNvPr id="262" name="Slide Number Placeholder 5"/>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Rectangle 2"/>
          <p:cNvSpPr txBox="1"/>
          <p:nvPr>
            <p:ph type="title"/>
          </p:nvPr>
        </p:nvSpPr>
        <p:spPr>
          <a:xfrm>
            <a:off x="718456" y="274638"/>
            <a:ext cx="7963583" cy="1143001"/>
          </a:xfrm>
          <a:prstGeom prst="rect">
            <a:avLst/>
          </a:prstGeom>
        </p:spPr>
        <p:txBody>
          <a:bodyPr anchor="ctr"/>
          <a:lstStyle/>
          <a:p>
            <a:pPr/>
            <a:r>
              <a:t>Мозъчно перфузионно налягане</a:t>
            </a:r>
          </a:p>
        </p:txBody>
      </p:sp>
      <p:sp>
        <p:nvSpPr>
          <p:cNvPr id="264" name="Line 6"/>
          <p:cNvSpPr/>
          <p:nvPr/>
        </p:nvSpPr>
        <p:spPr>
          <a:xfrm flipH="1">
            <a:off x="3482392" y="2438400"/>
            <a:ext cx="1" cy="2850740"/>
          </a:xfrm>
          <a:prstGeom prst="line">
            <a:avLst/>
          </a:prstGeom>
          <a:ln w="12700">
            <a:solidFill>
              <a:srgbClr val="FFFFFF"/>
            </a:solidFill>
            <a:headEnd type="triangle"/>
            <a:tailEnd type="triangle"/>
          </a:ln>
        </p:spPr>
        <p:txBody>
          <a:bodyPr lIns="45719" rIns="45719"/>
          <a:lstStyle/>
          <a:p>
            <a:pPr>
              <a:defRPr>
                <a:solidFill>
                  <a:srgbClr val="FFFFFF"/>
                </a:solidFill>
              </a:defRPr>
            </a:pPr>
          </a:p>
        </p:txBody>
      </p:sp>
      <p:sp>
        <p:nvSpPr>
          <p:cNvPr id="265" name="Text Box 7"/>
          <p:cNvSpPr txBox="1"/>
          <p:nvPr/>
        </p:nvSpPr>
        <p:spPr>
          <a:xfrm>
            <a:off x="2634457" y="3464717"/>
            <a:ext cx="758861"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FFFF"/>
                </a:solidFill>
              </a:defRPr>
            </a:lvl1pPr>
          </a:lstStyle>
          <a:p>
            <a:pPr/>
            <a:r>
              <a:t>60 см</a:t>
            </a:r>
          </a:p>
        </p:txBody>
      </p:sp>
      <p:sp>
        <p:nvSpPr>
          <p:cNvPr id="266" name="Line 5"/>
          <p:cNvSpPr/>
          <p:nvPr/>
        </p:nvSpPr>
        <p:spPr>
          <a:xfrm>
            <a:off x="2438275" y="5289139"/>
            <a:ext cx="2868512" cy="15011"/>
          </a:xfrm>
          <a:prstGeom prst="line">
            <a:avLst/>
          </a:prstGeom>
          <a:ln w="12700">
            <a:solidFill>
              <a:srgbClr val="FF3300"/>
            </a:solidFill>
            <a:tailEnd type="triangle"/>
          </a:ln>
        </p:spPr>
        <p:txBody>
          <a:bodyPr lIns="45719" rIns="45719"/>
          <a:lstStyle/>
          <a:p>
            <a:pPr>
              <a:defRPr>
                <a:solidFill>
                  <a:srgbClr val="FFFFFF"/>
                </a:solidFill>
              </a:defRPr>
            </a:pPr>
          </a:p>
        </p:txBody>
      </p:sp>
      <p:sp>
        <p:nvSpPr>
          <p:cNvPr id="267" name="Line 4"/>
          <p:cNvSpPr/>
          <p:nvPr/>
        </p:nvSpPr>
        <p:spPr>
          <a:xfrm flipV="1">
            <a:off x="2849994" y="2420938"/>
            <a:ext cx="3207906" cy="17463"/>
          </a:xfrm>
          <a:prstGeom prst="line">
            <a:avLst/>
          </a:prstGeom>
          <a:ln w="12700">
            <a:solidFill>
              <a:srgbClr val="FF3300"/>
            </a:solidFill>
            <a:tailEnd type="triangle"/>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lide Number Placeholder 5"/>
          <p:cNvSpPr txBox="1"/>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2" name="Rectangle 3"/>
          <p:cNvSpPr txBox="1"/>
          <p:nvPr>
            <p:ph type="title"/>
          </p:nvPr>
        </p:nvSpPr>
        <p:spPr>
          <a:xfrm>
            <a:off x="620485" y="274638"/>
            <a:ext cx="8061554" cy="1143001"/>
          </a:xfrm>
          <a:prstGeom prst="rect">
            <a:avLst/>
          </a:prstGeom>
        </p:spPr>
        <p:txBody>
          <a:bodyPr anchor="ctr"/>
          <a:lstStyle/>
          <a:p>
            <a:pPr/>
            <a:r>
              <a:t>Мозъчно перфузионно налягане</a:t>
            </a:r>
          </a:p>
        </p:txBody>
      </p:sp>
      <p:sp>
        <p:nvSpPr>
          <p:cNvPr id="273" name="Text Box 7"/>
          <p:cNvSpPr txBox="1"/>
          <p:nvPr/>
        </p:nvSpPr>
        <p:spPr>
          <a:xfrm>
            <a:off x="2033931" y="3671649"/>
            <a:ext cx="720290"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FFFF"/>
                </a:solidFill>
              </a:defRPr>
            </a:pPr>
            <a:r>
              <a:t>0</a:t>
            </a:r>
            <a:r>
              <a:t> см</a:t>
            </a:r>
          </a:p>
        </p:txBody>
      </p:sp>
      <p:sp>
        <p:nvSpPr>
          <p:cNvPr id="274" name="AutoShape 11"/>
          <p:cNvSpPr/>
          <p:nvPr/>
        </p:nvSpPr>
        <p:spPr>
          <a:xfrm>
            <a:off x="4716462" y="3860800"/>
            <a:ext cx="1943101" cy="360364"/>
          </a:xfrm>
          <a:prstGeom prst="rightArrow">
            <a:avLst>
              <a:gd name="adj1" fmla="val 50000"/>
              <a:gd name="adj2" fmla="val 134802"/>
            </a:avLst>
          </a:prstGeom>
          <a:solidFill>
            <a:srgbClr val="FF3300"/>
          </a:solidFill>
          <a:ln w="12700">
            <a:solidFill>
              <a:srgbClr val="FF3300"/>
            </a:solidFill>
            <a:miter/>
          </a:ln>
        </p:spPr>
        <p:txBody>
          <a:bodyPr lIns="45719" rIns="45719" anchor="ctr"/>
          <a:lstStyle/>
          <a:p>
            <a:pPr>
              <a:defRPr>
                <a:solidFill>
                  <a:srgbClr val="FFFFFF"/>
                </a:solidFill>
              </a:defRPr>
            </a:pPr>
          </a:p>
        </p:txBody>
      </p:sp>
      <p:pic>
        <p:nvPicPr>
          <p:cNvPr id="275" name="Picture 6" descr="Picture 6"/>
          <p:cNvPicPr>
            <a:picLocks noChangeAspect="1"/>
          </p:cNvPicPr>
          <p:nvPr/>
        </p:nvPicPr>
        <p:blipFill>
          <a:blip r:embed="rId3">
            <a:extLst/>
          </a:blip>
          <a:stretch>
            <a:fillRect/>
          </a:stretch>
        </p:blipFill>
        <p:spPr>
          <a:xfrm flipH="1">
            <a:off x="4107836" y="2472395"/>
            <a:ext cx="4480992" cy="3699837"/>
          </a:xfrm>
          <a:prstGeom prst="rect">
            <a:avLst/>
          </a:prstGeom>
          <a:ln w="12700">
            <a:miter lim="400000"/>
          </a:ln>
        </p:spPr>
      </p:pic>
      <p:sp>
        <p:nvSpPr>
          <p:cNvPr id="276" name="Line 5"/>
          <p:cNvSpPr/>
          <p:nvPr/>
        </p:nvSpPr>
        <p:spPr>
          <a:xfrm>
            <a:off x="2844799" y="3860800"/>
            <a:ext cx="5139872" cy="0"/>
          </a:xfrm>
          <a:prstGeom prst="line">
            <a:avLst/>
          </a:prstGeom>
          <a:ln w="12700">
            <a:solidFill>
              <a:srgbClr val="FF3300"/>
            </a:solidFill>
            <a:tailEnd type="triangle"/>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Проект по подразбиране">
  <a:themeElements>
    <a:clrScheme name="Проект по подразбиране">
      <a:dk1>
        <a:srgbClr val="333333"/>
      </a:dk1>
      <a:lt1>
        <a:srgbClr val="FFFFFF"/>
      </a:lt1>
      <a:dk2>
        <a:srgbClr val="A7A7A7"/>
      </a:dk2>
      <a:lt2>
        <a:srgbClr val="535353"/>
      </a:lt2>
      <a:accent1>
        <a:srgbClr val="ACAAF2"/>
      </a:accent1>
      <a:accent2>
        <a:srgbClr val="73D1C9"/>
      </a:accent2>
      <a:accent3>
        <a:srgbClr val="AAADB8"/>
      </a:accent3>
      <a:accent4>
        <a:srgbClr val="DADADA"/>
      </a:accent4>
      <a:accent5>
        <a:srgbClr val="D2D2F7"/>
      </a:accent5>
      <a:accent6>
        <a:srgbClr val="68BDB6"/>
      </a:accent6>
      <a:hlink>
        <a:srgbClr val="0000FF"/>
      </a:hlink>
      <a:folHlink>
        <a:srgbClr val="FF00FF"/>
      </a:folHlink>
    </a:clrScheme>
    <a:fontScheme name="Проект по подразбиране">
      <a:majorFont>
        <a:latin typeface="Arial"/>
        <a:ea typeface="Arial"/>
        <a:cs typeface="Arial"/>
      </a:majorFont>
      <a:minorFont>
        <a:latin typeface="Helvetica"/>
        <a:ea typeface="Helvetica"/>
        <a:cs typeface="Helvetica"/>
      </a:minorFont>
    </a:fontScheme>
    <a:fmtScheme name="Проект по подразбиране">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Проект по подразбиране">
  <a:themeElements>
    <a:clrScheme name="Проект по подразбиране">
      <a:dk1>
        <a:srgbClr val="000000"/>
      </a:dk1>
      <a:lt1>
        <a:srgbClr val="FFFFFF"/>
      </a:lt1>
      <a:dk2>
        <a:srgbClr val="A7A7A7"/>
      </a:dk2>
      <a:lt2>
        <a:srgbClr val="535353"/>
      </a:lt2>
      <a:accent1>
        <a:srgbClr val="ACAAF2"/>
      </a:accent1>
      <a:accent2>
        <a:srgbClr val="73D1C9"/>
      </a:accent2>
      <a:accent3>
        <a:srgbClr val="AAADB8"/>
      </a:accent3>
      <a:accent4>
        <a:srgbClr val="DADADA"/>
      </a:accent4>
      <a:accent5>
        <a:srgbClr val="D2D2F7"/>
      </a:accent5>
      <a:accent6>
        <a:srgbClr val="68BDB6"/>
      </a:accent6>
      <a:hlink>
        <a:srgbClr val="0000FF"/>
      </a:hlink>
      <a:folHlink>
        <a:srgbClr val="FF00FF"/>
      </a:folHlink>
    </a:clrScheme>
    <a:fontScheme name="Проект по подразбиране">
      <a:majorFont>
        <a:latin typeface="Arial"/>
        <a:ea typeface="Arial"/>
        <a:cs typeface="Arial"/>
      </a:majorFont>
      <a:minorFont>
        <a:latin typeface="Helvetica"/>
        <a:ea typeface="Helvetica"/>
        <a:cs typeface="Helvetica"/>
      </a:minorFont>
    </a:fontScheme>
    <a:fmtScheme name="Проект по подразбиране">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33333"/>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